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30"/>
  </p:notesMasterIdLst>
  <p:sldIdLst>
    <p:sldId id="256" r:id="rId5"/>
    <p:sldId id="280" r:id="rId6"/>
    <p:sldId id="286" r:id="rId7"/>
    <p:sldId id="296" r:id="rId8"/>
    <p:sldId id="298" r:id="rId9"/>
    <p:sldId id="277" r:id="rId10"/>
    <p:sldId id="289" r:id="rId11"/>
    <p:sldId id="288" r:id="rId12"/>
    <p:sldId id="281" r:id="rId13"/>
    <p:sldId id="279" r:id="rId14"/>
    <p:sldId id="300" r:id="rId15"/>
    <p:sldId id="299" r:id="rId16"/>
    <p:sldId id="282" r:id="rId17"/>
    <p:sldId id="283" r:id="rId18"/>
    <p:sldId id="271" r:id="rId19"/>
    <p:sldId id="295" r:id="rId20"/>
    <p:sldId id="293" r:id="rId21"/>
    <p:sldId id="287" r:id="rId22"/>
    <p:sldId id="290" r:id="rId23"/>
    <p:sldId id="291" r:id="rId24"/>
    <p:sldId id="292" r:id="rId25"/>
    <p:sldId id="274" r:id="rId26"/>
    <p:sldId id="294" r:id="rId27"/>
    <p:sldId id="258" r:id="rId28"/>
    <p:sldId id="297" r:id="rId29"/>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95" autoAdjust="0"/>
    <p:restoredTop sz="57856" autoAdjust="0"/>
  </p:normalViewPr>
  <p:slideViewPr>
    <p:cSldViewPr snapToGrid="0">
      <p:cViewPr varScale="1">
        <p:scale>
          <a:sx n="52" d="100"/>
          <a:sy n="52" d="100"/>
        </p:scale>
        <p:origin x="1863"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s>
</file>

<file path=ppt/diagrams/_rels/data2.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diagrams/_rels/drawing2.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bg1"/>
    </dgm:fillClrLst>
    <dgm:linClrLst meth="repeat">
      <a:schemeClr val="lt2">
        <a:alpha val="0"/>
      </a:schemeClr>
    </dgm:linClrLst>
    <dgm:effectClrLst/>
    <dgm:txLinClrLst/>
    <dgm:txFillClrLst meth="repeat">
      <a:schemeClr val="dk1"/>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dgm:fillClrLst>
    <dgm:linClrLst meth="repeat">
      <a:schemeClr val="lt2">
        <a:alpha val="0"/>
      </a:schemeClr>
    </dgm:linClrLst>
    <dgm:effectClrLst/>
    <dgm:txLinClrLst/>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74B6D2E5-F5EB-4B85-AB0E-DBBC5C32B068}" type="doc">
      <dgm:prSet loTypeId="urn:microsoft.com/office/officeart/2005/8/layout/process2" loCatId="process" qsTypeId="urn:microsoft.com/office/officeart/2005/8/quickstyle/simple1" qsCatId="simple" csTypeId="urn:microsoft.com/office/officeart/2005/8/colors/colorful5" csCatId="colorful"/>
      <dgm:spPr/>
      <dgm:t>
        <a:bodyPr/>
        <a:lstStyle/>
        <a:p>
          <a:endParaRPr lang="en-US"/>
        </a:p>
      </dgm:t>
    </dgm:pt>
    <dgm:pt modelId="{814D3706-834A-4EA9-B09F-4E540BD169EB}">
      <dgm:prSet/>
      <dgm:spPr/>
      <dgm:t>
        <a:bodyPr/>
        <a:lstStyle/>
        <a:p>
          <a:r>
            <a:rPr lang="en-US"/>
            <a:t>One Size Fits All</a:t>
          </a:r>
        </a:p>
      </dgm:t>
    </dgm:pt>
    <dgm:pt modelId="{679780C6-D924-47C8-9429-B26B1988E158}" type="parTrans" cxnId="{27CE0A42-9954-49E9-9009-248CB05FBC94}">
      <dgm:prSet/>
      <dgm:spPr/>
      <dgm:t>
        <a:bodyPr/>
        <a:lstStyle/>
        <a:p>
          <a:endParaRPr lang="en-US"/>
        </a:p>
      </dgm:t>
    </dgm:pt>
    <dgm:pt modelId="{C3769C3E-2D38-4F3F-B71A-6875AC8EEBD6}" type="sibTrans" cxnId="{27CE0A42-9954-49E9-9009-248CB05FBC94}">
      <dgm:prSet/>
      <dgm:spPr/>
      <dgm:t>
        <a:bodyPr/>
        <a:lstStyle/>
        <a:p>
          <a:endParaRPr lang="en-US"/>
        </a:p>
      </dgm:t>
    </dgm:pt>
    <dgm:pt modelId="{DF0C79D1-6E33-4476-92A6-D900AECDE93A}">
      <dgm:prSet/>
      <dgm:spPr/>
      <dgm:t>
        <a:bodyPr/>
        <a:lstStyle/>
        <a:p>
          <a:r>
            <a:rPr lang="en-US"/>
            <a:t>Most communities in the United States build their behavioral health services under the binary assumption that a person needs outpatient or inpatient treatment.</a:t>
          </a:r>
        </a:p>
      </dgm:t>
    </dgm:pt>
    <dgm:pt modelId="{F4BD786F-ADF2-49A5-B67A-F5410DB09B34}" type="parTrans" cxnId="{0A7A1C08-AA56-43E4-9FA2-9D9FEE7CABE1}">
      <dgm:prSet/>
      <dgm:spPr/>
      <dgm:t>
        <a:bodyPr/>
        <a:lstStyle/>
        <a:p>
          <a:endParaRPr lang="en-US"/>
        </a:p>
      </dgm:t>
    </dgm:pt>
    <dgm:pt modelId="{B54D9159-AFD1-41EC-8728-4365C72F0851}" type="sibTrans" cxnId="{0A7A1C08-AA56-43E4-9FA2-9D9FEE7CABE1}">
      <dgm:prSet/>
      <dgm:spPr/>
      <dgm:t>
        <a:bodyPr/>
        <a:lstStyle/>
        <a:p>
          <a:endParaRPr lang="en-US"/>
        </a:p>
      </dgm:t>
    </dgm:pt>
    <dgm:pt modelId="{3B523D15-E15F-4A12-980A-8504C8899582}">
      <dgm:prSet/>
      <dgm:spPr/>
      <dgm:t>
        <a:bodyPr/>
        <a:lstStyle/>
        <a:p>
          <a:r>
            <a:rPr lang="en-US"/>
            <a:t>In communities where there is not a sufficient array of crisis services, providers match people with the next available higher service level. </a:t>
          </a:r>
        </a:p>
      </dgm:t>
    </dgm:pt>
    <dgm:pt modelId="{A2FC6C58-489C-4139-97BC-562CAA6F95D3}" type="parTrans" cxnId="{EE8519B3-03CA-49C1-ADE3-2BCEE74EF4E0}">
      <dgm:prSet/>
      <dgm:spPr/>
      <dgm:t>
        <a:bodyPr/>
        <a:lstStyle/>
        <a:p>
          <a:endParaRPr lang="en-US"/>
        </a:p>
      </dgm:t>
    </dgm:pt>
    <dgm:pt modelId="{75702728-9A2D-4091-B4BB-FE5EDE6F5D85}" type="sibTrans" cxnId="{EE8519B3-03CA-49C1-ADE3-2BCEE74EF4E0}">
      <dgm:prSet/>
      <dgm:spPr/>
      <dgm:t>
        <a:bodyPr/>
        <a:lstStyle/>
        <a:p>
          <a:endParaRPr lang="en-US"/>
        </a:p>
      </dgm:t>
    </dgm:pt>
    <dgm:pt modelId="{7527B709-69D5-438F-A2C5-96873789FC14}" type="pres">
      <dgm:prSet presAssocID="{74B6D2E5-F5EB-4B85-AB0E-DBBC5C32B068}" presName="linearFlow" presStyleCnt="0">
        <dgm:presLayoutVars>
          <dgm:resizeHandles val="exact"/>
        </dgm:presLayoutVars>
      </dgm:prSet>
      <dgm:spPr/>
    </dgm:pt>
    <dgm:pt modelId="{906F1366-2132-4E01-93D8-F096E13B4899}" type="pres">
      <dgm:prSet presAssocID="{814D3706-834A-4EA9-B09F-4E540BD169EB}" presName="node" presStyleLbl="node1" presStyleIdx="0" presStyleCnt="3">
        <dgm:presLayoutVars>
          <dgm:bulletEnabled val="1"/>
        </dgm:presLayoutVars>
      </dgm:prSet>
      <dgm:spPr/>
    </dgm:pt>
    <dgm:pt modelId="{6BB23A29-1E5B-4ABC-858F-0A6013DF4B4B}" type="pres">
      <dgm:prSet presAssocID="{C3769C3E-2D38-4F3F-B71A-6875AC8EEBD6}" presName="sibTrans" presStyleLbl="sibTrans2D1" presStyleIdx="0" presStyleCnt="2"/>
      <dgm:spPr/>
    </dgm:pt>
    <dgm:pt modelId="{0F3C1DEC-EC70-4D75-9E8C-83CCD85357D5}" type="pres">
      <dgm:prSet presAssocID="{C3769C3E-2D38-4F3F-B71A-6875AC8EEBD6}" presName="connectorText" presStyleLbl="sibTrans2D1" presStyleIdx="0" presStyleCnt="2"/>
      <dgm:spPr/>
    </dgm:pt>
    <dgm:pt modelId="{A63818C2-D015-4C7F-9348-E37208CE31AE}" type="pres">
      <dgm:prSet presAssocID="{DF0C79D1-6E33-4476-92A6-D900AECDE93A}" presName="node" presStyleLbl="node1" presStyleIdx="1" presStyleCnt="3">
        <dgm:presLayoutVars>
          <dgm:bulletEnabled val="1"/>
        </dgm:presLayoutVars>
      </dgm:prSet>
      <dgm:spPr/>
    </dgm:pt>
    <dgm:pt modelId="{E107C33F-0CE2-4545-A392-280857002F80}" type="pres">
      <dgm:prSet presAssocID="{B54D9159-AFD1-41EC-8728-4365C72F0851}" presName="sibTrans" presStyleLbl="sibTrans2D1" presStyleIdx="1" presStyleCnt="2"/>
      <dgm:spPr/>
    </dgm:pt>
    <dgm:pt modelId="{B38C02F9-BA7B-459C-84CD-22A9F64F54E6}" type="pres">
      <dgm:prSet presAssocID="{B54D9159-AFD1-41EC-8728-4365C72F0851}" presName="connectorText" presStyleLbl="sibTrans2D1" presStyleIdx="1" presStyleCnt="2"/>
      <dgm:spPr/>
    </dgm:pt>
    <dgm:pt modelId="{CED0357E-CD16-45AA-AE7C-121206A6D9AB}" type="pres">
      <dgm:prSet presAssocID="{3B523D15-E15F-4A12-980A-8504C8899582}" presName="node" presStyleLbl="node1" presStyleIdx="2" presStyleCnt="3">
        <dgm:presLayoutVars>
          <dgm:bulletEnabled val="1"/>
        </dgm:presLayoutVars>
      </dgm:prSet>
      <dgm:spPr/>
    </dgm:pt>
  </dgm:ptLst>
  <dgm:cxnLst>
    <dgm:cxn modelId="{0A7A1C08-AA56-43E4-9FA2-9D9FEE7CABE1}" srcId="{74B6D2E5-F5EB-4B85-AB0E-DBBC5C32B068}" destId="{DF0C79D1-6E33-4476-92A6-D900AECDE93A}" srcOrd="1" destOrd="0" parTransId="{F4BD786F-ADF2-49A5-B67A-F5410DB09B34}" sibTransId="{B54D9159-AFD1-41EC-8728-4365C72F0851}"/>
    <dgm:cxn modelId="{27CE0A42-9954-49E9-9009-248CB05FBC94}" srcId="{74B6D2E5-F5EB-4B85-AB0E-DBBC5C32B068}" destId="{814D3706-834A-4EA9-B09F-4E540BD169EB}" srcOrd="0" destOrd="0" parTransId="{679780C6-D924-47C8-9429-B26B1988E158}" sibTransId="{C3769C3E-2D38-4F3F-B71A-6875AC8EEBD6}"/>
    <dgm:cxn modelId="{E7AF5A67-13A7-4096-A07E-FB1C8A4B1E72}" type="presOf" srcId="{C3769C3E-2D38-4F3F-B71A-6875AC8EEBD6}" destId="{0F3C1DEC-EC70-4D75-9E8C-83CCD85357D5}" srcOrd="1" destOrd="0" presId="urn:microsoft.com/office/officeart/2005/8/layout/process2"/>
    <dgm:cxn modelId="{5BB6387A-4AA3-4764-8FCF-345BDBA2A21C}" type="presOf" srcId="{3B523D15-E15F-4A12-980A-8504C8899582}" destId="{CED0357E-CD16-45AA-AE7C-121206A6D9AB}" srcOrd="0" destOrd="0" presId="urn:microsoft.com/office/officeart/2005/8/layout/process2"/>
    <dgm:cxn modelId="{EE8519B3-03CA-49C1-ADE3-2BCEE74EF4E0}" srcId="{74B6D2E5-F5EB-4B85-AB0E-DBBC5C32B068}" destId="{3B523D15-E15F-4A12-980A-8504C8899582}" srcOrd="2" destOrd="0" parTransId="{A2FC6C58-489C-4139-97BC-562CAA6F95D3}" sibTransId="{75702728-9A2D-4091-B4BB-FE5EDE6F5D85}"/>
    <dgm:cxn modelId="{653430BA-5BA8-4D9C-A405-3FE1E798185F}" type="presOf" srcId="{74B6D2E5-F5EB-4B85-AB0E-DBBC5C32B068}" destId="{7527B709-69D5-438F-A2C5-96873789FC14}" srcOrd="0" destOrd="0" presId="urn:microsoft.com/office/officeart/2005/8/layout/process2"/>
    <dgm:cxn modelId="{586980D2-9B71-440E-BC90-BDC19BD63219}" type="presOf" srcId="{814D3706-834A-4EA9-B09F-4E540BD169EB}" destId="{906F1366-2132-4E01-93D8-F096E13B4899}" srcOrd="0" destOrd="0" presId="urn:microsoft.com/office/officeart/2005/8/layout/process2"/>
    <dgm:cxn modelId="{8C0EA0D3-3DCA-4536-A81B-6D6A444BDAC9}" type="presOf" srcId="{C3769C3E-2D38-4F3F-B71A-6875AC8EEBD6}" destId="{6BB23A29-1E5B-4ABC-858F-0A6013DF4B4B}" srcOrd="0" destOrd="0" presId="urn:microsoft.com/office/officeart/2005/8/layout/process2"/>
    <dgm:cxn modelId="{B79541DA-74BC-41DF-9BF5-95C5704F3A3D}" type="presOf" srcId="{B54D9159-AFD1-41EC-8728-4365C72F0851}" destId="{E107C33F-0CE2-4545-A392-280857002F80}" srcOrd="0" destOrd="0" presId="urn:microsoft.com/office/officeart/2005/8/layout/process2"/>
    <dgm:cxn modelId="{437044E6-B797-4753-A383-685C189B33EA}" type="presOf" srcId="{DF0C79D1-6E33-4476-92A6-D900AECDE93A}" destId="{A63818C2-D015-4C7F-9348-E37208CE31AE}" srcOrd="0" destOrd="0" presId="urn:microsoft.com/office/officeart/2005/8/layout/process2"/>
    <dgm:cxn modelId="{1C6E56F2-D58C-4A49-A34B-56EE5304A026}" type="presOf" srcId="{B54D9159-AFD1-41EC-8728-4365C72F0851}" destId="{B38C02F9-BA7B-459C-84CD-22A9F64F54E6}" srcOrd="1" destOrd="0" presId="urn:microsoft.com/office/officeart/2005/8/layout/process2"/>
    <dgm:cxn modelId="{842791BE-2869-4E6E-873A-365803E372EC}" type="presParOf" srcId="{7527B709-69D5-438F-A2C5-96873789FC14}" destId="{906F1366-2132-4E01-93D8-F096E13B4899}" srcOrd="0" destOrd="0" presId="urn:microsoft.com/office/officeart/2005/8/layout/process2"/>
    <dgm:cxn modelId="{BC6919EB-4BE6-470C-B1AB-3A32A8E92B66}" type="presParOf" srcId="{7527B709-69D5-438F-A2C5-96873789FC14}" destId="{6BB23A29-1E5B-4ABC-858F-0A6013DF4B4B}" srcOrd="1" destOrd="0" presId="urn:microsoft.com/office/officeart/2005/8/layout/process2"/>
    <dgm:cxn modelId="{9EB3D707-B7ED-4649-B774-439D4A39971A}" type="presParOf" srcId="{6BB23A29-1E5B-4ABC-858F-0A6013DF4B4B}" destId="{0F3C1DEC-EC70-4D75-9E8C-83CCD85357D5}" srcOrd="0" destOrd="0" presId="urn:microsoft.com/office/officeart/2005/8/layout/process2"/>
    <dgm:cxn modelId="{8EF95082-19DD-42C7-BB6C-881E64101CC2}" type="presParOf" srcId="{7527B709-69D5-438F-A2C5-96873789FC14}" destId="{A63818C2-D015-4C7F-9348-E37208CE31AE}" srcOrd="2" destOrd="0" presId="urn:microsoft.com/office/officeart/2005/8/layout/process2"/>
    <dgm:cxn modelId="{53759CCA-1724-4677-A166-FBCB09800BAF}" type="presParOf" srcId="{7527B709-69D5-438F-A2C5-96873789FC14}" destId="{E107C33F-0CE2-4545-A392-280857002F80}" srcOrd="3" destOrd="0" presId="urn:microsoft.com/office/officeart/2005/8/layout/process2"/>
    <dgm:cxn modelId="{566FD409-377E-4A3E-85B0-04F0300A4892}" type="presParOf" srcId="{E107C33F-0CE2-4545-A392-280857002F80}" destId="{B38C02F9-BA7B-459C-84CD-22A9F64F54E6}" srcOrd="0" destOrd="0" presId="urn:microsoft.com/office/officeart/2005/8/layout/process2"/>
    <dgm:cxn modelId="{BB072936-8086-4160-B468-93CFCFC50153}" type="presParOf" srcId="{7527B709-69D5-438F-A2C5-96873789FC14}" destId="{CED0357E-CD16-45AA-AE7C-121206A6D9AB}" srcOrd="4"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AF5A568-29DD-4B60-A8F0-B55DBBBFFA5F}" type="doc">
      <dgm:prSet loTypeId="urn:microsoft.com/office/officeart/2018/2/layout/IconVerticalSolidList" loCatId="icon" qsTypeId="urn:microsoft.com/office/officeart/2005/8/quickstyle/simple4" qsCatId="simple" csTypeId="urn:microsoft.com/office/officeart/2018/5/colors/Iconchunking_neutralicontext_accent0_3" csCatId="mainScheme" phldr="1"/>
      <dgm:spPr/>
      <dgm:t>
        <a:bodyPr/>
        <a:lstStyle/>
        <a:p>
          <a:endParaRPr lang="en-US"/>
        </a:p>
      </dgm:t>
    </dgm:pt>
    <dgm:pt modelId="{BB91C521-6DE8-47B2-B719-FA2130141AF0}">
      <dgm:prSet/>
      <dgm:spPr/>
      <dgm:t>
        <a:bodyPr/>
        <a:lstStyle/>
        <a:p>
          <a:pPr>
            <a:lnSpc>
              <a:spcPct val="100000"/>
            </a:lnSpc>
          </a:pPr>
          <a:r>
            <a:rPr lang="en-US"/>
            <a:t>Suicide</a:t>
          </a:r>
        </a:p>
      </dgm:t>
    </dgm:pt>
    <dgm:pt modelId="{330DEDF7-0EC8-4B7D-B56B-F819259F249E}" type="parTrans" cxnId="{CC43BA17-04E3-4368-95D2-E38B30D7AEA3}">
      <dgm:prSet/>
      <dgm:spPr/>
      <dgm:t>
        <a:bodyPr/>
        <a:lstStyle/>
        <a:p>
          <a:endParaRPr lang="en-US"/>
        </a:p>
      </dgm:t>
    </dgm:pt>
    <dgm:pt modelId="{377F5BD6-16E7-409F-99C1-030999F844CF}" type="sibTrans" cxnId="{CC43BA17-04E3-4368-95D2-E38B30D7AEA3}">
      <dgm:prSet/>
      <dgm:spPr/>
      <dgm:t>
        <a:bodyPr/>
        <a:lstStyle/>
        <a:p>
          <a:endParaRPr lang="en-US"/>
        </a:p>
      </dgm:t>
    </dgm:pt>
    <dgm:pt modelId="{4332522A-83F1-45F6-ACB0-4B3881FE2FD0}">
      <dgm:prSet/>
      <dgm:spPr/>
      <dgm:t>
        <a:bodyPr/>
        <a:lstStyle/>
        <a:p>
          <a:pPr>
            <a:lnSpc>
              <a:spcPct val="100000"/>
            </a:lnSpc>
          </a:pPr>
          <a:r>
            <a:rPr lang="en-US"/>
            <a:t>Family pain</a:t>
          </a:r>
        </a:p>
      </dgm:t>
    </dgm:pt>
    <dgm:pt modelId="{C83A970A-043E-47BE-BD19-967ADC693FD6}" type="parTrans" cxnId="{C0BEE998-CC69-4416-B2D4-7FD9C9CFCB6D}">
      <dgm:prSet/>
      <dgm:spPr/>
      <dgm:t>
        <a:bodyPr/>
        <a:lstStyle/>
        <a:p>
          <a:endParaRPr lang="en-US"/>
        </a:p>
      </dgm:t>
    </dgm:pt>
    <dgm:pt modelId="{D698C3C5-8D8C-4D13-9CEE-3C7602318963}" type="sibTrans" cxnId="{C0BEE998-CC69-4416-B2D4-7FD9C9CFCB6D}">
      <dgm:prSet/>
      <dgm:spPr/>
      <dgm:t>
        <a:bodyPr/>
        <a:lstStyle/>
        <a:p>
          <a:endParaRPr lang="en-US"/>
        </a:p>
      </dgm:t>
    </dgm:pt>
    <dgm:pt modelId="{1DA1380F-9CFC-4DF4-8344-8E71201EB1AE}">
      <dgm:prSet/>
      <dgm:spPr/>
      <dgm:t>
        <a:bodyPr/>
        <a:lstStyle/>
        <a:p>
          <a:pPr>
            <a:lnSpc>
              <a:spcPct val="100000"/>
            </a:lnSpc>
          </a:pPr>
          <a:r>
            <a:rPr lang="en-US"/>
            <a:t>Psychiatric Boarding</a:t>
          </a:r>
        </a:p>
      </dgm:t>
    </dgm:pt>
    <dgm:pt modelId="{FA97DA91-336A-4B1A-AA6C-2CBED4FB21F1}" type="parTrans" cxnId="{B0B0A973-2A3E-4253-8035-A220E5DDEDC5}">
      <dgm:prSet/>
      <dgm:spPr/>
      <dgm:t>
        <a:bodyPr/>
        <a:lstStyle/>
        <a:p>
          <a:endParaRPr lang="en-US"/>
        </a:p>
      </dgm:t>
    </dgm:pt>
    <dgm:pt modelId="{76FB4C9D-6AF3-4261-94C3-673531483D84}" type="sibTrans" cxnId="{B0B0A973-2A3E-4253-8035-A220E5DDEDC5}">
      <dgm:prSet/>
      <dgm:spPr/>
      <dgm:t>
        <a:bodyPr/>
        <a:lstStyle/>
        <a:p>
          <a:endParaRPr lang="en-US"/>
        </a:p>
      </dgm:t>
    </dgm:pt>
    <dgm:pt modelId="{7B125166-FCCA-4046-9151-274A64B10524}">
      <dgm:prSet/>
      <dgm:spPr/>
      <dgm:t>
        <a:bodyPr/>
        <a:lstStyle/>
        <a:p>
          <a:pPr>
            <a:lnSpc>
              <a:spcPct val="100000"/>
            </a:lnSpc>
          </a:pPr>
          <a:r>
            <a:rPr lang="en-US"/>
            <a:t>The wrong care in the wrong place</a:t>
          </a:r>
        </a:p>
      </dgm:t>
    </dgm:pt>
    <dgm:pt modelId="{18DBADEF-3F90-4FB2-B29F-AADBA394C2AB}" type="parTrans" cxnId="{DF63454D-212B-42B8-BC69-CD07A40F5C1F}">
      <dgm:prSet/>
      <dgm:spPr/>
      <dgm:t>
        <a:bodyPr/>
        <a:lstStyle/>
        <a:p>
          <a:endParaRPr lang="en-US"/>
        </a:p>
      </dgm:t>
    </dgm:pt>
    <dgm:pt modelId="{D2F09B1D-DD43-4D04-A6FB-93935D7889C3}" type="sibTrans" cxnId="{DF63454D-212B-42B8-BC69-CD07A40F5C1F}">
      <dgm:prSet/>
      <dgm:spPr/>
      <dgm:t>
        <a:bodyPr/>
        <a:lstStyle/>
        <a:p>
          <a:endParaRPr lang="en-US"/>
        </a:p>
      </dgm:t>
    </dgm:pt>
    <dgm:pt modelId="{6F26A76B-6A1E-4BAC-8AD3-BBAC0C721ED3}">
      <dgm:prSet/>
      <dgm:spPr/>
      <dgm:t>
        <a:bodyPr/>
        <a:lstStyle/>
        <a:p>
          <a:pPr>
            <a:lnSpc>
              <a:spcPct val="100000"/>
            </a:lnSpc>
          </a:pPr>
          <a:r>
            <a:rPr lang="en-US"/>
            <a:t>Law enforcement working as “mobile crisis”</a:t>
          </a:r>
        </a:p>
      </dgm:t>
    </dgm:pt>
    <dgm:pt modelId="{0C1DD333-BCB7-4AD6-8339-3D0CB5E2AED7}" type="parTrans" cxnId="{58F3472E-11DB-4105-BD5A-8D6912699202}">
      <dgm:prSet/>
      <dgm:spPr/>
      <dgm:t>
        <a:bodyPr/>
        <a:lstStyle/>
        <a:p>
          <a:endParaRPr lang="en-US"/>
        </a:p>
      </dgm:t>
    </dgm:pt>
    <dgm:pt modelId="{48A61537-B3CD-4C28-9CD3-4A9B65AC3BDB}" type="sibTrans" cxnId="{58F3472E-11DB-4105-BD5A-8D6912699202}">
      <dgm:prSet/>
      <dgm:spPr/>
      <dgm:t>
        <a:bodyPr/>
        <a:lstStyle/>
        <a:p>
          <a:endParaRPr lang="en-US"/>
        </a:p>
      </dgm:t>
    </dgm:pt>
    <dgm:pt modelId="{324B13BB-C019-4651-8CD0-AEF0C6807B40}" type="pres">
      <dgm:prSet presAssocID="{0AF5A568-29DD-4B60-A8F0-B55DBBBFFA5F}" presName="root" presStyleCnt="0">
        <dgm:presLayoutVars>
          <dgm:dir/>
          <dgm:resizeHandles val="exact"/>
        </dgm:presLayoutVars>
      </dgm:prSet>
      <dgm:spPr/>
    </dgm:pt>
    <dgm:pt modelId="{726E15D3-CCCE-4BFB-8D43-BDB38F2C7E13}" type="pres">
      <dgm:prSet presAssocID="{BB91C521-6DE8-47B2-B719-FA2130141AF0}" presName="compNode" presStyleCnt="0"/>
      <dgm:spPr/>
    </dgm:pt>
    <dgm:pt modelId="{B8D37EF1-0745-4B39-A7A8-33119AD96B2A}" type="pres">
      <dgm:prSet presAssocID="{BB91C521-6DE8-47B2-B719-FA2130141AF0}" presName="bgRect" presStyleLbl="bgShp" presStyleIdx="0" presStyleCnt="5"/>
      <dgm:spPr/>
    </dgm:pt>
    <dgm:pt modelId="{63D2A247-011D-43C5-9D88-667E767C01FA}" type="pres">
      <dgm:prSet presAssocID="{BB91C521-6DE8-47B2-B719-FA2130141AF0}"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rying Face with Solid Fill"/>
        </a:ext>
      </dgm:extLst>
    </dgm:pt>
    <dgm:pt modelId="{E2440B5F-117A-49A4-8E48-4E9BEB2895A1}" type="pres">
      <dgm:prSet presAssocID="{BB91C521-6DE8-47B2-B719-FA2130141AF0}" presName="spaceRect" presStyleCnt="0"/>
      <dgm:spPr/>
    </dgm:pt>
    <dgm:pt modelId="{49333E99-8177-4B18-86BB-BBE8D4C6BBCE}" type="pres">
      <dgm:prSet presAssocID="{BB91C521-6DE8-47B2-B719-FA2130141AF0}" presName="parTx" presStyleLbl="revTx" presStyleIdx="0" presStyleCnt="5">
        <dgm:presLayoutVars>
          <dgm:chMax val="0"/>
          <dgm:chPref val="0"/>
        </dgm:presLayoutVars>
      </dgm:prSet>
      <dgm:spPr/>
    </dgm:pt>
    <dgm:pt modelId="{68C62AF6-D703-454C-910B-044A9BCFC1D7}" type="pres">
      <dgm:prSet presAssocID="{377F5BD6-16E7-409F-99C1-030999F844CF}" presName="sibTrans" presStyleCnt="0"/>
      <dgm:spPr/>
    </dgm:pt>
    <dgm:pt modelId="{2756AB4D-17AD-4C5A-B3BB-A93D850091C8}" type="pres">
      <dgm:prSet presAssocID="{4332522A-83F1-45F6-ACB0-4B3881FE2FD0}" presName="compNode" presStyleCnt="0"/>
      <dgm:spPr/>
    </dgm:pt>
    <dgm:pt modelId="{3395037B-FD86-42F0-8953-A02993860BE4}" type="pres">
      <dgm:prSet presAssocID="{4332522A-83F1-45F6-ACB0-4B3881FE2FD0}" presName="bgRect" presStyleLbl="bgShp" presStyleIdx="1" presStyleCnt="5"/>
      <dgm:spPr/>
    </dgm:pt>
    <dgm:pt modelId="{48277CD9-10FE-420D-B095-55A4E256B516}" type="pres">
      <dgm:prSet presAssocID="{4332522A-83F1-45F6-ACB0-4B3881FE2FD0}"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rt"/>
        </a:ext>
      </dgm:extLst>
    </dgm:pt>
    <dgm:pt modelId="{B6AB74A8-EC4F-46D5-9D8A-D24E03C508FA}" type="pres">
      <dgm:prSet presAssocID="{4332522A-83F1-45F6-ACB0-4B3881FE2FD0}" presName="spaceRect" presStyleCnt="0"/>
      <dgm:spPr/>
    </dgm:pt>
    <dgm:pt modelId="{644AEE7B-C158-4AD2-9B24-B9E124200FAD}" type="pres">
      <dgm:prSet presAssocID="{4332522A-83F1-45F6-ACB0-4B3881FE2FD0}" presName="parTx" presStyleLbl="revTx" presStyleIdx="1" presStyleCnt="5">
        <dgm:presLayoutVars>
          <dgm:chMax val="0"/>
          <dgm:chPref val="0"/>
        </dgm:presLayoutVars>
      </dgm:prSet>
      <dgm:spPr/>
    </dgm:pt>
    <dgm:pt modelId="{99FBA23E-4C4F-4FCA-853C-732128F80571}" type="pres">
      <dgm:prSet presAssocID="{D698C3C5-8D8C-4D13-9CEE-3C7602318963}" presName="sibTrans" presStyleCnt="0"/>
      <dgm:spPr/>
    </dgm:pt>
    <dgm:pt modelId="{A4C8468A-515A-4F9D-A442-3FE07974E941}" type="pres">
      <dgm:prSet presAssocID="{1DA1380F-9CFC-4DF4-8344-8E71201EB1AE}" presName="compNode" presStyleCnt="0"/>
      <dgm:spPr/>
    </dgm:pt>
    <dgm:pt modelId="{FE3DFEE3-8526-42B7-AC80-A51D2D94032C}" type="pres">
      <dgm:prSet presAssocID="{1DA1380F-9CFC-4DF4-8344-8E71201EB1AE}" presName="bgRect" presStyleLbl="bgShp" presStyleIdx="2" presStyleCnt="5"/>
      <dgm:spPr/>
    </dgm:pt>
    <dgm:pt modelId="{7A29B31B-141B-4B97-935C-7536EA12921D}" type="pres">
      <dgm:prSet presAssocID="{1DA1380F-9CFC-4DF4-8344-8E71201EB1AE}"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rain in head"/>
        </a:ext>
      </dgm:extLst>
    </dgm:pt>
    <dgm:pt modelId="{29AE1E32-E592-414B-8374-B0A52A37B281}" type="pres">
      <dgm:prSet presAssocID="{1DA1380F-9CFC-4DF4-8344-8E71201EB1AE}" presName="spaceRect" presStyleCnt="0"/>
      <dgm:spPr/>
    </dgm:pt>
    <dgm:pt modelId="{18C0E595-A2CD-4314-A42F-B3182C9D0225}" type="pres">
      <dgm:prSet presAssocID="{1DA1380F-9CFC-4DF4-8344-8E71201EB1AE}" presName="parTx" presStyleLbl="revTx" presStyleIdx="2" presStyleCnt="5">
        <dgm:presLayoutVars>
          <dgm:chMax val="0"/>
          <dgm:chPref val="0"/>
        </dgm:presLayoutVars>
      </dgm:prSet>
      <dgm:spPr/>
    </dgm:pt>
    <dgm:pt modelId="{C16D5DBC-AB91-4F58-BD57-D23B7C41EAED}" type="pres">
      <dgm:prSet presAssocID="{76FB4C9D-6AF3-4261-94C3-673531483D84}" presName="sibTrans" presStyleCnt="0"/>
      <dgm:spPr/>
    </dgm:pt>
    <dgm:pt modelId="{869D6220-C405-47C3-B701-80CDB8826932}" type="pres">
      <dgm:prSet presAssocID="{7B125166-FCCA-4046-9151-274A64B10524}" presName="compNode" presStyleCnt="0"/>
      <dgm:spPr/>
    </dgm:pt>
    <dgm:pt modelId="{212B174E-5DFA-439C-90A8-14C522C69D9A}" type="pres">
      <dgm:prSet presAssocID="{7B125166-FCCA-4046-9151-274A64B10524}" presName="bgRect" presStyleLbl="bgShp" presStyleIdx="3" presStyleCnt="5"/>
      <dgm:spPr/>
    </dgm:pt>
    <dgm:pt modelId="{5AA5EDFA-F24F-4408-9EE4-0774B1F7F708}" type="pres">
      <dgm:prSet presAssocID="{7B125166-FCCA-4046-9151-274A64B10524}"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lose"/>
        </a:ext>
      </dgm:extLst>
    </dgm:pt>
    <dgm:pt modelId="{006A16AE-9DFD-4C2C-AAB0-8EAF4AB738A0}" type="pres">
      <dgm:prSet presAssocID="{7B125166-FCCA-4046-9151-274A64B10524}" presName="spaceRect" presStyleCnt="0"/>
      <dgm:spPr/>
    </dgm:pt>
    <dgm:pt modelId="{54B83965-5F08-4FB2-94BD-192163B3E13A}" type="pres">
      <dgm:prSet presAssocID="{7B125166-FCCA-4046-9151-274A64B10524}" presName="parTx" presStyleLbl="revTx" presStyleIdx="3" presStyleCnt="5">
        <dgm:presLayoutVars>
          <dgm:chMax val="0"/>
          <dgm:chPref val="0"/>
        </dgm:presLayoutVars>
      </dgm:prSet>
      <dgm:spPr/>
    </dgm:pt>
    <dgm:pt modelId="{31573417-89E8-4D91-9F43-0EFFF06B5AFA}" type="pres">
      <dgm:prSet presAssocID="{D2F09B1D-DD43-4D04-A6FB-93935D7889C3}" presName="sibTrans" presStyleCnt="0"/>
      <dgm:spPr/>
    </dgm:pt>
    <dgm:pt modelId="{C504CE28-5281-4DA3-BD70-B3449C72E61F}" type="pres">
      <dgm:prSet presAssocID="{6F26A76B-6A1E-4BAC-8AD3-BBAC0C721ED3}" presName="compNode" presStyleCnt="0"/>
      <dgm:spPr/>
    </dgm:pt>
    <dgm:pt modelId="{7D38A476-5C68-4036-9E53-88E113951596}" type="pres">
      <dgm:prSet presAssocID="{6F26A76B-6A1E-4BAC-8AD3-BBAC0C721ED3}" presName="bgRect" presStyleLbl="bgShp" presStyleIdx="4" presStyleCnt="5"/>
      <dgm:spPr/>
    </dgm:pt>
    <dgm:pt modelId="{5CB3F5CC-3842-4ECA-B66C-4F6F0199C74B}" type="pres">
      <dgm:prSet presAssocID="{6F26A76B-6A1E-4BAC-8AD3-BBAC0C721ED3}"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Siren"/>
        </a:ext>
      </dgm:extLst>
    </dgm:pt>
    <dgm:pt modelId="{3D50B8E9-D677-4E20-9D25-C5F666CDD849}" type="pres">
      <dgm:prSet presAssocID="{6F26A76B-6A1E-4BAC-8AD3-BBAC0C721ED3}" presName="spaceRect" presStyleCnt="0"/>
      <dgm:spPr/>
    </dgm:pt>
    <dgm:pt modelId="{F89883F3-5365-4AF2-8240-6F8E302FE14B}" type="pres">
      <dgm:prSet presAssocID="{6F26A76B-6A1E-4BAC-8AD3-BBAC0C721ED3}" presName="parTx" presStyleLbl="revTx" presStyleIdx="4" presStyleCnt="5">
        <dgm:presLayoutVars>
          <dgm:chMax val="0"/>
          <dgm:chPref val="0"/>
        </dgm:presLayoutVars>
      </dgm:prSet>
      <dgm:spPr/>
    </dgm:pt>
  </dgm:ptLst>
  <dgm:cxnLst>
    <dgm:cxn modelId="{D5A1E615-9F4C-45A4-8A6E-FE419F5E4C3C}" type="presOf" srcId="{0AF5A568-29DD-4B60-A8F0-B55DBBBFFA5F}" destId="{324B13BB-C019-4651-8CD0-AEF0C6807B40}" srcOrd="0" destOrd="0" presId="urn:microsoft.com/office/officeart/2018/2/layout/IconVerticalSolidList"/>
    <dgm:cxn modelId="{CC43BA17-04E3-4368-95D2-E38B30D7AEA3}" srcId="{0AF5A568-29DD-4B60-A8F0-B55DBBBFFA5F}" destId="{BB91C521-6DE8-47B2-B719-FA2130141AF0}" srcOrd="0" destOrd="0" parTransId="{330DEDF7-0EC8-4B7D-B56B-F819259F249E}" sibTransId="{377F5BD6-16E7-409F-99C1-030999F844CF}"/>
    <dgm:cxn modelId="{C5910B28-EF06-4696-9336-8222EB8D0808}" type="presOf" srcId="{7B125166-FCCA-4046-9151-274A64B10524}" destId="{54B83965-5F08-4FB2-94BD-192163B3E13A}" srcOrd="0" destOrd="0" presId="urn:microsoft.com/office/officeart/2018/2/layout/IconVerticalSolidList"/>
    <dgm:cxn modelId="{58F3472E-11DB-4105-BD5A-8D6912699202}" srcId="{0AF5A568-29DD-4B60-A8F0-B55DBBBFFA5F}" destId="{6F26A76B-6A1E-4BAC-8AD3-BBAC0C721ED3}" srcOrd="4" destOrd="0" parTransId="{0C1DD333-BCB7-4AD6-8339-3D0CB5E2AED7}" sibTransId="{48A61537-B3CD-4C28-9CD3-4A9B65AC3BDB}"/>
    <dgm:cxn modelId="{6AF86E5C-B713-460B-AAAE-177A9A6B7BF0}" type="presOf" srcId="{BB91C521-6DE8-47B2-B719-FA2130141AF0}" destId="{49333E99-8177-4B18-86BB-BBE8D4C6BBCE}" srcOrd="0" destOrd="0" presId="urn:microsoft.com/office/officeart/2018/2/layout/IconVerticalSolidList"/>
    <dgm:cxn modelId="{1DBD4A47-8CA2-469B-AC1C-90F2CC145081}" type="presOf" srcId="{1DA1380F-9CFC-4DF4-8344-8E71201EB1AE}" destId="{18C0E595-A2CD-4314-A42F-B3182C9D0225}" srcOrd="0" destOrd="0" presId="urn:microsoft.com/office/officeart/2018/2/layout/IconVerticalSolidList"/>
    <dgm:cxn modelId="{DF63454D-212B-42B8-BC69-CD07A40F5C1F}" srcId="{0AF5A568-29DD-4B60-A8F0-B55DBBBFFA5F}" destId="{7B125166-FCCA-4046-9151-274A64B10524}" srcOrd="3" destOrd="0" parTransId="{18DBADEF-3F90-4FB2-B29F-AADBA394C2AB}" sibTransId="{D2F09B1D-DD43-4D04-A6FB-93935D7889C3}"/>
    <dgm:cxn modelId="{B0B0A973-2A3E-4253-8035-A220E5DDEDC5}" srcId="{0AF5A568-29DD-4B60-A8F0-B55DBBBFFA5F}" destId="{1DA1380F-9CFC-4DF4-8344-8E71201EB1AE}" srcOrd="2" destOrd="0" parTransId="{FA97DA91-336A-4B1A-AA6C-2CBED4FB21F1}" sibTransId="{76FB4C9D-6AF3-4261-94C3-673531483D84}"/>
    <dgm:cxn modelId="{C0BEE998-CC69-4416-B2D4-7FD9C9CFCB6D}" srcId="{0AF5A568-29DD-4B60-A8F0-B55DBBBFFA5F}" destId="{4332522A-83F1-45F6-ACB0-4B3881FE2FD0}" srcOrd="1" destOrd="0" parTransId="{C83A970A-043E-47BE-BD19-967ADC693FD6}" sibTransId="{D698C3C5-8D8C-4D13-9CEE-3C7602318963}"/>
    <dgm:cxn modelId="{5C05E2A4-B343-42EB-B4F1-C63913F2CE2E}" type="presOf" srcId="{6F26A76B-6A1E-4BAC-8AD3-BBAC0C721ED3}" destId="{F89883F3-5365-4AF2-8240-6F8E302FE14B}" srcOrd="0" destOrd="0" presId="urn:microsoft.com/office/officeart/2018/2/layout/IconVerticalSolidList"/>
    <dgm:cxn modelId="{62BB79E8-45F3-48BD-B20A-CA4BB6A92465}" type="presOf" srcId="{4332522A-83F1-45F6-ACB0-4B3881FE2FD0}" destId="{644AEE7B-C158-4AD2-9B24-B9E124200FAD}" srcOrd="0" destOrd="0" presId="urn:microsoft.com/office/officeart/2018/2/layout/IconVerticalSolidList"/>
    <dgm:cxn modelId="{B4504981-4CD9-4D1F-BF88-AB1DE43E8E3B}" type="presParOf" srcId="{324B13BB-C019-4651-8CD0-AEF0C6807B40}" destId="{726E15D3-CCCE-4BFB-8D43-BDB38F2C7E13}" srcOrd="0" destOrd="0" presId="urn:microsoft.com/office/officeart/2018/2/layout/IconVerticalSolidList"/>
    <dgm:cxn modelId="{4174D2DA-45EB-4B82-9793-BB971F015E50}" type="presParOf" srcId="{726E15D3-CCCE-4BFB-8D43-BDB38F2C7E13}" destId="{B8D37EF1-0745-4B39-A7A8-33119AD96B2A}" srcOrd="0" destOrd="0" presId="urn:microsoft.com/office/officeart/2018/2/layout/IconVerticalSolidList"/>
    <dgm:cxn modelId="{C01009B9-BCB0-414E-AC9E-8F906A25CF0D}" type="presParOf" srcId="{726E15D3-CCCE-4BFB-8D43-BDB38F2C7E13}" destId="{63D2A247-011D-43C5-9D88-667E767C01FA}" srcOrd="1" destOrd="0" presId="urn:microsoft.com/office/officeart/2018/2/layout/IconVerticalSolidList"/>
    <dgm:cxn modelId="{2154AE51-A758-4DB3-AF9A-C044EB402E74}" type="presParOf" srcId="{726E15D3-CCCE-4BFB-8D43-BDB38F2C7E13}" destId="{E2440B5F-117A-49A4-8E48-4E9BEB2895A1}" srcOrd="2" destOrd="0" presId="urn:microsoft.com/office/officeart/2018/2/layout/IconVerticalSolidList"/>
    <dgm:cxn modelId="{902C2F23-F2FE-4A95-98F9-9DC64FBB1513}" type="presParOf" srcId="{726E15D3-CCCE-4BFB-8D43-BDB38F2C7E13}" destId="{49333E99-8177-4B18-86BB-BBE8D4C6BBCE}" srcOrd="3" destOrd="0" presId="urn:microsoft.com/office/officeart/2018/2/layout/IconVerticalSolidList"/>
    <dgm:cxn modelId="{A25BCC7A-34FE-472D-A6CE-5FCBFD082D78}" type="presParOf" srcId="{324B13BB-C019-4651-8CD0-AEF0C6807B40}" destId="{68C62AF6-D703-454C-910B-044A9BCFC1D7}" srcOrd="1" destOrd="0" presId="urn:microsoft.com/office/officeart/2018/2/layout/IconVerticalSolidList"/>
    <dgm:cxn modelId="{83E3036E-C16F-4CB3-A3AD-7300FC85885F}" type="presParOf" srcId="{324B13BB-C019-4651-8CD0-AEF0C6807B40}" destId="{2756AB4D-17AD-4C5A-B3BB-A93D850091C8}" srcOrd="2" destOrd="0" presId="urn:microsoft.com/office/officeart/2018/2/layout/IconVerticalSolidList"/>
    <dgm:cxn modelId="{7416274C-2864-4F27-BF99-36E2C926D56E}" type="presParOf" srcId="{2756AB4D-17AD-4C5A-B3BB-A93D850091C8}" destId="{3395037B-FD86-42F0-8953-A02993860BE4}" srcOrd="0" destOrd="0" presId="urn:microsoft.com/office/officeart/2018/2/layout/IconVerticalSolidList"/>
    <dgm:cxn modelId="{1CB3CBD6-05F2-469B-A887-89507AF74DCB}" type="presParOf" srcId="{2756AB4D-17AD-4C5A-B3BB-A93D850091C8}" destId="{48277CD9-10FE-420D-B095-55A4E256B516}" srcOrd="1" destOrd="0" presId="urn:microsoft.com/office/officeart/2018/2/layout/IconVerticalSolidList"/>
    <dgm:cxn modelId="{50EC3B3B-FC3F-4102-8C1B-D4CA4FFB5874}" type="presParOf" srcId="{2756AB4D-17AD-4C5A-B3BB-A93D850091C8}" destId="{B6AB74A8-EC4F-46D5-9D8A-D24E03C508FA}" srcOrd="2" destOrd="0" presId="urn:microsoft.com/office/officeart/2018/2/layout/IconVerticalSolidList"/>
    <dgm:cxn modelId="{AAD8D57E-3341-42C5-9345-58D82365331D}" type="presParOf" srcId="{2756AB4D-17AD-4C5A-B3BB-A93D850091C8}" destId="{644AEE7B-C158-4AD2-9B24-B9E124200FAD}" srcOrd="3" destOrd="0" presId="urn:microsoft.com/office/officeart/2018/2/layout/IconVerticalSolidList"/>
    <dgm:cxn modelId="{7D2ECE52-4EBE-434A-BD39-68F8F0C956E8}" type="presParOf" srcId="{324B13BB-C019-4651-8CD0-AEF0C6807B40}" destId="{99FBA23E-4C4F-4FCA-853C-732128F80571}" srcOrd="3" destOrd="0" presId="urn:microsoft.com/office/officeart/2018/2/layout/IconVerticalSolidList"/>
    <dgm:cxn modelId="{830D272F-119F-4899-B249-FE3E1D08BF40}" type="presParOf" srcId="{324B13BB-C019-4651-8CD0-AEF0C6807B40}" destId="{A4C8468A-515A-4F9D-A442-3FE07974E941}" srcOrd="4" destOrd="0" presId="urn:microsoft.com/office/officeart/2018/2/layout/IconVerticalSolidList"/>
    <dgm:cxn modelId="{B9BB8799-5B83-4693-8576-991D7201AA45}" type="presParOf" srcId="{A4C8468A-515A-4F9D-A442-3FE07974E941}" destId="{FE3DFEE3-8526-42B7-AC80-A51D2D94032C}" srcOrd="0" destOrd="0" presId="urn:microsoft.com/office/officeart/2018/2/layout/IconVerticalSolidList"/>
    <dgm:cxn modelId="{A35A26A8-12CC-4723-8B89-09094AA29DA0}" type="presParOf" srcId="{A4C8468A-515A-4F9D-A442-3FE07974E941}" destId="{7A29B31B-141B-4B97-935C-7536EA12921D}" srcOrd="1" destOrd="0" presId="urn:microsoft.com/office/officeart/2018/2/layout/IconVerticalSolidList"/>
    <dgm:cxn modelId="{6A21F8EC-4AFE-4339-91B5-2E0EC7CC3552}" type="presParOf" srcId="{A4C8468A-515A-4F9D-A442-3FE07974E941}" destId="{29AE1E32-E592-414B-8374-B0A52A37B281}" srcOrd="2" destOrd="0" presId="urn:microsoft.com/office/officeart/2018/2/layout/IconVerticalSolidList"/>
    <dgm:cxn modelId="{2441EE9E-E2E8-4E6F-98BC-71CFE84446A8}" type="presParOf" srcId="{A4C8468A-515A-4F9D-A442-3FE07974E941}" destId="{18C0E595-A2CD-4314-A42F-B3182C9D0225}" srcOrd="3" destOrd="0" presId="urn:microsoft.com/office/officeart/2018/2/layout/IconVerticalSolidList"/>
    <dgm:cxn modelId="{0B461C20-72C4-4DFB-9CD7-4177C75DA0B3}" type="presParOf" srcId="{324B13BB-C019-4651-8CD0-AEF0C6807B40}" destId="{C16D5DBC-AB91-4F58-BD57-D23B7C41EAED}" srcOrd="5" destOrd="0" presId="urn:microsoft.com/office/officeart/2018/2/layout/IconVerticalSolidList"/>
    <dgm:cxn modelId="{3E306500-B9DC-45B9-A34C-9546AFAADFBA}" type="presParOf" srcId="{324B13BB-C019-4651-8CD0-AEF0C6807B40}" destId="{869D6220-C405-47C3-B701-80CDB8826932}" srcOrd="6" destOrd="0" presId="urn:microsoft.com/office/officeart/2018/2/layout/IconVerticalSolidList"/>
    <dgm:cxn modelId="{B4B96F2B-75CE-4855-AE0F-A1CE30A6AE8C}" type="presParOf" srcId="{869D6220-C405-47C3-B701-80CDB8826932}" destId="{212B174E-5DFA-439C-90A8-14C522C69D9A}" srcOrd="0" destOrd="0" presId="urn:microsoft.com/office/officeart/2018/2/layout/IconVerticalSolidList"/>
    <dgm:cxn modelId="{A590D1FD-3450-4E8F-A1E8-E2CCA379AD65}" type="presParOf" srcId="{869D6220-C405-47C3-B701-80CDB8826932}" destId="{5AA5EDFA-F24F-4408-9EE4-0774B1F7F708}" srcOrd="1" destOrd="0" presId="urn:microsoft.com/office/officeart/2018/2/layout/IconVerticalSolidList"/>
    <dgm:cxn modelId="{6ED40A68-6A23-4E6B-AA5E-760936F8C1F3}" type="presParOf" srcId="{869D6220-C405-47C3-B701-80CDB8826932}" destId="{006A16AE-9DFD-4C2C-AAB0-8EAF4AB738A0}" srcOrd="2" destOrd="0" presId="urn:microsoft.com/office/officeart/2018/2/layout/IconVerticalSolidList"/>
    <dgm:cxn modelId="{ACBC8E52-4455-4179-9EA4-5CE5E5E251D5}" type="presParOf" srcId="{869D6220-C405-47C3-B701-80CDB8826932}" destId="{54B83965-5F08-4FB2-94BD-192163B3E13A}" srcOrd="3" destOrd="0" presId="urn:microsoft.com/office/officeart/2018/2/layout/IconVerticalSolidList"/>
    <dgm:cxn modelId="{2B01328C-818D-428D-81B1-462B9EE85B25}" type="presParOf" srcId="{324B13BB-C019-4651-8CD0-AEF0C6807B40}" destId="{31573417-89E8-4D91-9F43-0EFFF06B5AFA}" srcOrd="7" destOrd="0" presId="urn:microsoft.com/office/officeart/2018/2/layout/IconVerticalSolidList"/>
    <dgm:cxn modelId="{7B405AB0-6D0E-4F1C-BDAF-A98FBB3DCBED}" type="presParOf" srcId="{324B13BB-C019-4651-8CD0-AEF0C6807B40}" destId="{C504CE28-5281-4DA3-BD70-B3449C72E61F}" srcOrd="8" destOrd="0" presId="urn:microsoft.com/office/officeart/2018/2/layout/IconVerticalSolidList"/>
    <dgm:cxn modelId="{C923D7CC-5877-4A4D-8946-E05DA3B69DDB}" type="presParOf" srcId="{C504CE28-5281-4DA3-BD70-B3449C72E61F}" destId="{7D38A476-5C68-4036-9E53-88E113951596}" srcOrd="0" destOrd="0" presId="urn:microsoft.com/office/officeart/2018/2/layout/IconVerticalSolidList"/>
    <dgm:cxn modelId="{CA684587-8117-4613-83F7-C92D057F3FA9}" type="presParOf" srcId="{C504CE28-5281-4DA3-BD70-B3449C72E61F}" destId="{5CB3F5CC-3842-4ECA-B66C-4F6F0199C74B}" srcOrd="1" destOrd="0" presId="urn:microsoft.com/office/officeart/2018/2/layout/IconVerticalSolidList"/>
    <dgm:cxn modelId="{5C70882B-E453-4EFB-862A-87D4BB3134A6}" type="presParOf" srcId="{C504CE28-5281-4DA3-BD70-B3449C72E61F}" destId="{3D50B8E9-D677-4E20-9D25-C5F666CDD849}" srcOrd="2" destOrd="0" presId="urn:microsoft.com/office/officeart/2018/2/layout/IconVerticalSolidList"/>
    <dgm:cxn modelId="{4719070C-0565-44AC-B9C7-BEFA7910C8CB}" type="presParOf" srcId="{C504CE28-5281-4DA3-BD70-B3449C72E61F}" destId="{F89883F3-5365-4AF2-8240-6F8E302FE14B}"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6F1366-2132-4E01-93D8-F096E13B4899}">
      <dsp:nvSpPr>
        <dsp:cNvPr id="0" name=""/>
        <dsp:cNvSpPr/>
      </dsp:nvSpPr>
      <dsp:spPr>
        <a:xfrm>
          <a:off x="309134" y="0"/>
          <a:ext cx="4266933" cy="1471356"/>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One Size Fits All</a:t>
          </a:r>
        </a:p>
      </dsp:txBody>
      <dsp:txXfrm>
        <a:off x="352229" y="43095"/>
        <a:ext cx="4180743" cy="1385166"/>
      </dsp:txXfrm>
    </dsp:sp>
    <dsp:sp modelId="{6BB23A29-1E5B-4ABC-858F-0A6013DF4B4B}">
      <dsp:nvSpPr>
        <dsp:cNvPr id="0" name=""/>
        <dsp:cNvSpPr/>
      </dsp:nvSpPr>
      <dsp:spPr>
        <a:xfrm rot="5400000">
          <a:off x="2166722" y="1508140"/>
          <a:ext cx="551758" cy="662110"/>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5400000">
        <a:off x="2243969" y="1563316"/>
        <a:ext cx="397266" cy="386231"/>
      </dsp:txXfrm>
    </dsp:sp>
    <dsp:sp modelId="{A63818C2-D015-4C7F-9348-E37208CE31AE}">
      <dsp:nvSpPr>
        <dsp:cNvPr id="0" name=""/>
        <dsp:cNvSpPr/>
      </dsp:nvSpPr>
      <dsp:spPr>
        <a:xfrm>
          <a:off x="309134" y="2207034"/>
          <a:ext cx="4266933" cy="1471356"/>
        </a:xfrm>
        <a:prstGeom prst="roundRect">
          <a:avLst>
            <a:gd name="adj" fmla="val 10000"/>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Most communities in the United States build their behavioral health services under the binary assumption that a person needs outpatient or inpatient treatment.</a:t>
          </a:r>
        </a:p>
      </dsp:txBody>
      <dsp:txXfrm>
        <a:off x="352229" y="2250129"/>
        <a:ext cx="4180743" cy="1385166"/>
      </dsp:txXfrm>
    </dsp:sp>
    <dsp:sp modelId="{E107C33F-0CE2-4545-A392-280857002F80}">
      <dsp:nvSpPr>
        <dsp:cNvPr id="0" name=""/>
        <dsp:cNvSpPr/>
      </dsp:nvSpPr>
      <dsp:spPr>
        <a:xfrm rot="5400000">
          <a:off x="2166722" y="3715175"/>
          <a:ext cx="551758" cy="662110"/>
        </a:xfrm>
        <a:prstGeom prst="rightArrow">
          <a:avLst>
            <a:gd name="adj1" fmla="val 60000"/>
            <a:gd name="adj2" fmla="val 50000"/>
          </a:avLst>
        </a:prstGeom>
        <a:solidFill>
          <a:schemeClr val="accent5">
            <a:hueOff val="-6758543"/>
            <a:satOff val="-17419"/>
            <a:lumOff val="-1176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5400000">
        <a:off x="2243969" y="3770351"/>
        <a:ext cx="397266" cy="386231"/>
      </dsp:txXfrm>
    </dsp:sp>
    <dsp:sp modelId="{CED0357E-CD16-45AA-AE7C-121206A6D9AB}">
      <dsp:nvSpPr>
        <dsp:cNvPr id="0" name=""/>
        <dsp:cNvSpPr/>
      </dsp:nvSpPr>
      <dsp:spPr>
        <a:xfrm>
          <a:off x="309134" y="4414069"/>
          <a:ext cx="4266933" cy="1471356"/>
        </a:xfrm>
        <a:prstGeom prst="roundRect">
          <a:avLst>
            <a:gd name="adj" fmla="val 1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In communities where there is not a sufficient array of crisis services, providers match people with the next available higher service level. </a:t>
          </a:r>
        </a:p>
      </dsp:txBody>
      <dsp:txXfrm>
        <a:off x="352229" y="4457164"/>
        <a:ext cx="4180743" cy="13851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D37EF1-0745-4B39-A7A8-33119AD96B2A}">
      <dsp:nvSpPr>
        <dsp:cNvPr id="0" name=""/>
        <dsp:cNvSpPr/>
      </dsp:nvSpPr>
      <dsp:spPr>
        <a:xfrm>
          <a:off x="0" y="3399"/>
          <a:ext cx="7886700" cy="724089"/>
        </a:xfrm>
        <a:prstGeom prst="roundRect">
          <a:avLst>
            <a:gd name="adj" fmla="val 10000"/>
          </a:avLst>
        </a:prstGeom>
        <a:solidFill>
          <a:schemeClr val="dk2">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63D2A247-011D-43C5-9D88-667E767C01FA}">
      <dsp:nvSpPr>
        <dsp:cNvPr id="0" name=""/>
        <dsp:cNvSpPr/>
      </dsp:nvSpPr>
      <dsp:spPr>
        <a:xfrm>
          <a:off x="219037" y="166319"/>
          <a:ext cx="398249" cy="39824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49333E99-8177-4B18-86BB-BBE8D4C6BBCE}">
      <dsp:nvSpPr>
        <dsp:cNvPr id="0" name=""/>
        <dsp:cNvSpPr/>
      </dsp:nvSpPr>
      <dsp:spPr>
        <a:xfrm>
          <a:off x="836323" y="3399"/>
          <a:ext cx="70503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844550">
            <a:lnSpc>
              <a:spcPct val="100000"/>
            </a:lnSpc>
            <a:spcBef>
              <a:spcPct val="0"/>
            </a:spcBef>
            <a:spcAft>
              <a:spcPct val="35000"/>
            </a:spcAft>
            <a:buNone/>
          </a:pPr>
          <a:r>
            <a:rPr lang="en-US" sz="1900" kern="1200"/>
            <a:t>Suicide</a:t>
          </a:r>
        </a:p>
      </dsp:txBody>
      <dsp:txXfrm>
        <a:off x="836323" y="3399"/>
        <a:ext cx="7050376" cy="724089"/>
      </dsp:txXfrm>
    </dsp:sp>
    <dsp:sp modelId="{3395037B-FD86-42F0-8953-A02993860BE4}">
      <dsp:nvSpPr>
        <dsp:cNvPr id="0" name=""/>
        <dsp:cNvSpPr/>
      </dsp:nvSpPr>
      <dsp:spPr>
        <a:xfrm>
          <a:off x="0" y="908511"/>
          <a:ext cx="7886700" cy="724089"/>
        </a:xfrm>
        <a:prstGeom prst="roundRect">
          <a:avLst>
            <a:gd name="adj" fmla="val 10000"/>
          </a:avLst>
        </a:prstGeom>
        <a:solidFill>
          <a:schemeClr val="dk2">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48277CD9-10FE-420D-B095-55A4E256B516}">
      <dsp:nvSpPr>
        <dsp:cNvPr id="0" name=""/>
        <dsp:cNvSpPr/>
      </dsp:nvSpPr>
      <dsp:spPr>
        <a:xfrm>
          <a:off x="219037" y="1071431"/>
          <a:ext cx="398249" cy="39824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644AEE7B-C158-4AD2-9B24-B9E124200FAD}">
      <dsp:nvSpPr>
        <dsp:cNvPr id="0" name=""/>
        <dsp:cNvSpPr/>
      </dsp:nvSpPr>
      <dsp:spPr>
        <a:xfrm>
          <a:off x="836323" y="908511"/>
          <a:ext cx="70503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844550">
            <a:lnSpc>
              <a:spcPct val="100000"/>
            </a:lnSpc>
            <a:spcBef>
              <a:spcPct val="0"/>
            </a:spcBef>
            <a:spcAft>
              <a:spcPct val="35000"/>
            </a:spcAft>
            <a:buNone/>
          </a:pPr>
          <a:r>
            <a:rPr lang="en-US" sz="1900" kern="1200"/>
            <a:t>Family pain</a:t>
          </a:r>
        </a:p>
      </dsp:txBody>
      <dsp:txXfrm>
        <a:off x="836323" y="908511"/>
        <a:ext cx="7050376" cy="724089"/>
      </dsp:txXfrm>
    </dsp:sp>
    <dsp:sp modelId="{FE3DFEE3-8526-42B7-AC80-A51D2D94032C}">
      <dsp:nvSpPr>
        <dsp:cNvPr id="0" name=""/>
        <dsp:cNvSpPr/>
      </dsp:nvSpPr>
      <dsp:spPr>
        <a:xfrm>
          <a:off x="0" y="1813624"/>
          <a:ext cx="7886700" cy="724089"/>
        </a:xfrm>
        <a:prstGeom prst="roundRect">
          <a:avLst>
            <a:gd name="adj" fmla="val 10000"/>
          </a:avLst>
        </a:prstGeom>
        <a:solidFill>
          <a:schemeClr val="dk2">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7A29B31B-141B-4B97-935C-7536EA12921D}">
      <dsp:nvSpPr>
        <dsp:cNvPr id="0" name=""/>
        <dsp:cNvSpPr/>
      </dsp:nvSpPr>
      <dsp:spPr>
        <a:xfrm>
          <a:off x="219037" y="1976544"/>
          <a:ext cx="398249" cy="39824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18C0E595-A2CD-4314-A42F-B3182C9D0225}">
      <dsp:nvSpPr>
        <dsp:cNvPr id="0" name=""/>
        <dsp:cNvSpPr/>
      </dsp:nvSpPr>
      <dsp:spPr>
        <a:xfrm>
          <a:off x="836323" y="1813624"/>
          <a:ext cx="70503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844550">
            <a:lnSpc>
              <a:spcPct val="100000"/>
            </a:lnSpc>
            <a:spcBef>
              <a:spcPct val="0"/>
            </a:spcBef>
            <a:spcAft>
              <a:spcPct val="35000"/>
            </a:spcAft>
            <a:buNone/>
          </a:pPr>
          <a:r>
            <a:rPr lang="en-US" sz="1900" kern="1200"/>
            <a:t>Psychiatric Boarding</a:t>
          </a:r>
        </a:p>
      </dsp:txBody>
      <dsp:txXfrm>
        <a:off x="836323" y="1813624"/>
        <a:ext cx="7050376" cy="724089"/>
      </dsp:txXfrm>
    </dsp:sp>
    <dsp:sp modelId="{212B174E-5DFA-439C-90A8-14C522C69D9A}">
      <dsp:nvSpPr>
        <dsp:cNvPr id="0" name=""/>
        <dsp:cNvSpPr/>
      </dsp:nvSpPr>
      <dsp:spPr>
        <a:xfrm>
          <a:off x="0" y="2718736"/>
          <a:ext cx="7886700" cy="724089"/>
        </a:xfrm>
        <a:prstGeom prst="roundRect">
          <a:avLst>
            <a:gd name="adj" fmla="val 10000"/>
          </a:avLst>
        </a:prstGeom>
        <a:solidFill>
          <a:schemeClr val="dk2">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5AA5EDFA-F24F-4408-9EE4-0774B1F7F708}">
      <dsp:nvSpPr>
        <dsp:cNvPr id="0" name=""/>
        <dsp:cNvSpPr/>
      </dsp:nvSpPr>
      <dsp:spPr>
        <a:xfrm>
          <a:off x="219037" y="2881656"/>
          <a:ext cx="398249" cy="39824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54B83965-5F08-4FB2-94BD-192163B3E13A}">
      <dsp:nvSpPr>
        <dsp:cNvPr id="0" name=""/>
        <dsp:cNvSpPr/>
      </dsp:nvSpPr>
      <dsp:spPr>
        <a:xfrm>
          <a:off x="836323" y="2718736"/>
          <a:ext cx="70503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844550">
            <a:lnSpc>
              <a:spcPct val="100000"/>
            </a:lnSpc>
            <a:spcBef>
              <a:spcPct val="0"/>
            </a:spcBef>
            <a:spcAft>
              <a:spcPct val="35000"/>
            </a:spcAft>
            <a:buNone/>
          </a:pPr>
          <a:r>
            <a:rPr lang="en-US" sz="1900" kern="1200"/>
            <a:t>The wrong care in the wrong place</a:t>
          </a:r>
        </a:p>
      </dsp:txBody>
      <dsp:txXfrm>
        <a:off x="836323" y="2718736"/>
        <a:ext cx="7050376" cy="724089"/>
      </dsp:txXfrm>
    </dsp:sp>
    <dsp:sp modelId="{7D38A476-5C68-4036-9E53-88E113951596}">
      <dsp:nvSpPr>
        <dsp:cNvPr id="0" name=""/>
        <dsp:cNvSpPr/>
      </dsp:nvSpPr>
      <dsp:spPr>
        <a:xfrm>
          <a:off x="0" y="3623848"/>
          <a:ext cx="7886700" cy="724089"/>
        </a:xfrm>
        <a:prstGeom prst="roundRect">
          <a:avLst>
            <a:gd name="adj" fmla="val 10000"/>
          </a:avLst>
        </a:prstGeom>
        <a:solidFill>
          <a:schemeClr val="dk2">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5CB3F5CC-3842-4ECA-B66C-4F6F0199C74B}">
      <dsp:nvSpPr>
        <dsp:cNvPr id="0" name=""/>
        <dsp:cNvSpPr/>
      </dsp:nvSpPr>
      <dsp:spPr>
        <a:xfrm>
          <a:off x="219037" y="3786768"/>
          <a:ext cx="398249" cy="39824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F89883F3-5365-4AF2-8240-6F8E302FE14B}">
      <dsp:nvSpPr>
        <dsp:cNvPr id="0" name=""/>
        <dsp:cNvSpPr/>
      </dsp:nvSpPr>
      <dsp:spPr>
        <a:xfrm>
          <a:off x="836323" y="3623848"/>
          <a:ext cx="70503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844550">
            <a:lnSpc>
              <a:spcPct val="100000"/>
            </a:lnSpc>
            <a:spcBef>
              <a:spcPct val="0"/>
            </a:spcBef>
            <a:spcAft>
              <a:spcPct val="35000"/>
            </a:spcAft>
            <a:buNone/>
          </a:pPr>
          <a:r>
            <a:rPr lang="en-US" sz="1900" kern="1200"/>
            <a:t>Law enforcement working as “mobile crisis”</a:t>
          </a:r>
        </a:p>
      </dsp:txBody>
      <dsp:txXfrm>
        <a:off x="836323" y="3623848"/>
        <a:ext cx="7050376" cy="724089"/>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4AB464CE-C6E0-4E21-8A51-BC38931753A6}" type="datetimeFigureOut">
              <a:rPr lang="en-US" smtClean="0"/>
              <a:t>12/3/2018</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49C11D3A-BC50-49C4-ACBF-56A59C95422A}" type="slidenum">
              <a:rPr lang="en-US" smtClean="0"/>
              <a:t>‹#›</a:t>
            </a:fld>
            <a:endParaRPr lang="en-US" dirty="0"/>
          </a:p>
        </p:txBody>
      </p:sp>
    </p:spTree>
    <p:extLst>
      <p:ext uri="{BB962C8B-B14F-4D97-AF65-F5344CB8AC3E}">
        <p14:creationId xmlns:p14="http://schemas.microsoft.com/office/powerpoint/2010/main" val="832069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non-existent or inadequate crisis care, costs go up because of hospital readmissions, overuse of law enforcement, and human tragedies. In too many communities, the “crisis system” has been unofficially handed over to law enforcement, sometimes with devastating outcomes. Our current approach to crisis care is patchwork, delivering minimal care for some people while others (often those who have not been engaged in care) fall through the cracks resulting in multiple readmissions, life in the criminal justice system, or death by suicide. </a:t>
            </a:r>
          </a:p>
        </p:txBody>
      </p:sp>
      <p:sp>
        <p:nvSpPr>
          <p:cNvPr id="4" name="Slide Number Placeholder 3"/>
          <p:cNvSpPr>
            <a:spLocks noGrp="1"/>
          </p:cNvSpPr>
          <p:nvPr>
            <p:ph type="sldNum" sz="quarter" idx="5"/>
          </p:nvPr>
        </p:nvSpPr>
        <p:spPr/>
        <p:txBody>
          <a:bodyPr/>
          <a:lstStyle/>
          <a:p>
            <a:fld id="{49C11D3A-BC50-49C4-ACBF-56A59C95422A}" type="slidenum">
              <a:rPr lang="en-US" smtClean="0"/>
              <a:t>2</a:t>
            </a:fld>
            <a:endParaRPr lang="en-US" dirty="0"/>
          </a:p>
        </p:txBody>
      </p:sp>
    </p:spTree>
    <p:extLst>
      <p:ext uri="{BB962C8B-B14F-4D97-AF65-F5344CB8AC3E}">
        <p14:creationId xmlns:p14="http://schemas.microsoft.com/office/powerpoint/2010/main" val="758927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A total of 17,289 Lifeline calls were initiated in NV from July 1, 2017 – June 30, 2018. 9,908 of those were answered in-state at Crisis Call Center, 4,277 were answered out of state at another National Call Center, and 3,104 were not answered at all (either because they were abandoned – in-state or out-of-state, possibly while waiting in queue at an </a:t>
            </a:r>
            <a:r>
              <a:rPr lang="en-US" sz="1200" b="0" i="0" u="none" strike="noStrike" kern="1200" dirty="0" err="1">
                <a:solidFill>
                  <a:schemeClr val="tx1"/>
                </a:solidFill>
                <a:effectLst/>
                <a:latin typeface="+mn-lt"/>
                <a:ea typeface="+mn-ea"/>
                <a:cs typeface="+mn-cs"/>
              </a:rPr>
              <a:t>acd</a:t>
            </a:r>
            <a:r>
              <a:rPr lang="en-US" sz="1200" b="0" i="0" u="none" strike="noStrike" kern="1200" dirty="0">
                <a:solidFill>
                  <a:schemeClr val="tx1"/>
                </a:solidFill>
                <a:effectLst/>
                <a:latin typeface="+mn-lt"/>
                <a:ea typeface="+mn-ea"/>
                <a:cs typeface="+mn-cs"/>
              </a:rPr>
              <a:t> center or for various reasons). These were only Lifeline calls. </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Approximately 10,000 other calls for various other things, such as child/elder abuse reporting, substance abuse, rural clinics crisis calls, etc., were taken by the Crisis Call Center during the year. Those do not roll out to another center, but are given the opportunity to leave a voice mail if we are too busy. Many times these callers do not leave a voice mail, and we can’t be sure that they get the help they need.</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21 employees on the Call Lines (3 of these are supervisors). Of these 21 employees, only 6 (include 3 supervisors are full-time employees), meaning 15 are part-time with various configuration of hours. They do not have the resources to pay for more full-time staff (benefited), so that really effects ability to retain employees. </a:t>
            </a:r>
          </a:p>
          <a:p>
            <a:r>
              <a:rPr lang="en-US" sz="1200" b="0" i="0" u="none" strike="noStrike" kern="1200" dirty="0">
                <a:solidFill>
                  <a:schemeClr val="tx1"/>
                </a:solidFill>
                <a:effectLst/>
                <a:latin typeface="+mn-lt"/>
                <a:ea typeface="+mn-ea"/>
                <a:cs typeface="+mn-cs"/>
              </a:rPr>
              <a:t> </a:t>
            </a:r>
          </a:p>
          <a:p>
            <a:r>
              <a:rPr lang="en-US" sz="1200" b="0" i="0" u="none" strike="noStrike" kern="1200" dirty="0">
                <a:solidFill>
                  <a:schemeClr val="tx1"/>
                </a:solidFill>
                <a:effectLst/>
                <a:latin typeface="+mn-lt"/>
                <a:ea typeface="+mn-ea"/>
                <a:cs typeface="+mn-cs"/>
              </a:rPr>
              <a:t>As for volunteers on the Call Line are approximately 20 at any given time. These volunteers usually come in for 4 hour shifts a couple of times per month.</a:t>
            </a:r>
          </a:p>
          <a:p>
            <a:endParaRPr lang="en-US" dirty="0"/>
          </a:p>
        </p:txBody>
      </p:sp>
      <p:sp>
        <p:nvSpPr>
          <p:cNvPr id="4" name="Slide Number Placeholder 3"/>
          <p:cNvSpPr>
            <a:spLocks noGrp="1"/>
          </p:cNvSpPr>
          <p:nvPr>
            <p:ph type="sldNum" sz="quarter" idx="5"/>
          </p:nvPr>
        </p:nvSpPr>
        <p:spPr/>
        <p:txBody>
          <a:bodyPr/>
          <a:lstStyle/>
          <a:p>
            <a:fld id="{49C11D3A-BC50-49C4-ACBF-56A59C95422A}" type="slidenum">
              <a:rPr lang="en-US" smtClean="0"/>
              <a:t>11</a:t>
            </a:fld>
            <a:endParaRPr lang="en-US" dirty="0"/>
          </a:p>
        </p:txBody>
      </p:sp>
    </p:spTree>
    <p:extLst>
      <p:ext uri="{BB962C8B-B14F-4D97-AF65-F5344CB8AC3E}">
        <p14:creationId xmlns:p14="http://schemas.microsoft.com/office/powerpoint/2010/main" val="1313722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C11D3A-BC50-49C4-ACBF-56A59C95422A}" type="slidenum">
              <a:rPr lang="en-US" smtClean="0"/>
              <a:t>12</a:t>
            </a:fld>
            <a:endParaRPr lang="en-US" dirty="0"/>
          </a:p>
        </p:txBody>
      </p:sp>
    </p:spTree>
    <p:extLst>
      <p:ext uri="{BB962C8B-B14F-4D97-AF65-F5344CB8AC3E}">
        <p14:creationId xmlns:p14="http://schemas.microsoft.com/office/powerpoint/2010/main" val="41168719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Mobile crisis offers outreach and support where people in crisis are. Programs should include contractually required response times and medical backup.</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CCBHC’s are required to provide 24-hr crisis care including mobile crisis and stabilization.</a:t>
            </a:r>
            <a:endParaRPr lang="en-US" dirty="0"/>
          </a:p>
        </p:txBody>
      </p:sp>
      <p:sp>
        <p:nvSpPr>
          <p:cNvPr id="4" name="Slide Number Placeholder 3"/>
          <p:cNvSpPr>
            <a:spLocks noGrp="1"/>
          </p:cNvSpPr>
          <p:nvPr>
            <p:ph type="sldNum" sz="quarter" idx="5"/>
          </p:nvPr>
        </p:nvSpPr>
        <p:spPr/>
        <p:txBody>
          <a:bodyPr/>
          <a:lstStyle/>
          <a:p>
            <a:fld id="{49C11D3A-BC50-49C4-ACBF-56A59C95422A}" type="slidenum">
              <a:rPr lang="en-US" smtClean="0"/>
              <a:t>13</a:t>
            </a:fld>
            <a:endParaRPr lang="en-US" dirty="0"/>
          </a:p>
        </p:txBody>
      </p:sp>
    </p:spTree>
    <p:extLst>
      <p:ext uri="{BB962C8B-B14F-4D97-AF65-F5344CB8AC3E}">
        <p14:creationId xmlns:p14="http://schemas.microsoft.com/office/powerpoint/2010/main" val="32329900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No Call. No Referral. No Rejection. Makes it simple.</a:t>
            </a:r>
          </a:p>
          <a:p>
            <a:r>
              <a:rPr lang="en-US" sz="1200" b="0" i="0" u="none" strike="noStrike" kern="1200" dirty="0">
                <a:solidFill>
                  <a:schemeClr val="tx1"/>
                </a:solidFill>
                <a:effectLst/>
                <a:latin typeface="+mn-lt"/>
                <a:ea typeface="+mn-ea"/>
                <a:cs typeface="+mn-cs"/>
              </a:rPr>
              <a:t>These programs offer short-term “sub-acute” care for individuals who need support and observation, but not ED holds or medical inpatient stay, at lower costs and without the overhead of hospital-based acute care.</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CCBHC provide this… move away from “a bed” in regards to crisis care. Living room model. </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Living room model… more warm and welcoming. </a:t>
            </a:r>
          </a:p>
          <a:p>
            <a:r>
              <a:rPr lang="en-US" sz="1200" b="0" i="0" u="none" strike="noStrike" kern="1200" dirty="0">
                <a:solidFill>
                  <a:schemeClr val="tx1"/>
                </a:solidFill>
                <a:effectLst/>
                <a:latin typeface="+mn-lt"/>
                <a:ea typeface="+mn-ea"/>
                <a:cs typeface="+mn-cs"/>
              </a:rPr>
              <a:t>Counties and communities need to be clear on what they would like to resolve. Community needs matching services provided. For example, CPC withdrawal mgt, detox services, interventions for people who are suicidal.</a:t>
            </a:r>
          </a:p>
          <a:p>
            <a:endParaRPr lang="en-US" dirty="0"/>
          </a:p>
        </p:txBody>
      </p:sp>
      <p:sp>
        <p:nvSpPr>
          <p:cNvPr id="4" name="Slide Number Placeholder 3"/>
          <p:cNvSpPr>
            <a:spLocks noGrp="1"/>
          </p:cNvSpPr>
          <p:nvPr>
            <p:ph type="sldNum" sz="quarter" idx="5"/>
          </p:nvPr>
        </p:nvSpPr>
        <p:spPr/>
        <p:txBody>
          <a:bodyPr/>
          <a:lstStyle/>
          <a:p>
            <a:fld id="{49C11D3A-BC50-49C4-ACBF-56A59C95422A}" type="slidenum">
              <a:rPr lang="en-US" smtClean="0"/>
              <a:t>14</a:t>
            </a:fld>
            <a:endParaRPr lang="en-US" dirty="0"/>
          </a:p>
        </p:txBody>
      </p:sp>
    </p:spTree>
    <p:extLst>
      <p:ext uri="{BB962C8B-B14F-4D97-AF65-F5344CB8AC3E}">
        <p14:creationId xmlns:p14="http://schemas.microsoft.com/office/powerpoint/2010/main" val="30578453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C11D3A-BC50-49C4-ACBF-56A59C95422A}" type="slidenum">
              <a:rPr lang="en-US" smtClean="0"/>
              <a:t>15</a:t>
            </a:fld>
            <a:endParaRPr lang="en-US" dirty="0"/>
          </a:p>
        </p:txBody>
      </p:sp>
    </p:spTree>
    <p:extLst>
      <p:ext uri="{BB962C8B-B14F-4D97-AF65-F5344CB8AC3E}">
        <p14:creationId xmlns:p14="http://schemas.microsoft.com/office/powerpoint/2010/main" val="31877110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Core tenants of zero suicide</a:t>
            </a:r>
          </a:p>
        </p:txBody>
      </p:sp>
      <p:sp>
        <p:nvSpPr>
          <p:cNvPr id="4" name="Slide Number Placeholder 3"/>
          <p:cNvSpPr>
            <a:spLocks noGrp="1"/>
          </p:cNvSpPr>
          <p:nvPr>
            <p:ph type="sldNum" sz="quarter" idx="5"/>
          </p:nvPr>
        </p:nvSpPr>
        <p:spPr/>
        <p:txBody>
          <a:bodyPr/>
          <a:lstStyle/>
          <a:p>
            <a:fld id="{49C11D3A-BC50-49C4-ACBF-56A59C95422A}" type="slidenum">
              <a:rPr lang="en-US" smtClean="0"/>
              <a:t>16</a:t>
            </a:fld>
            <a:endParaRPr lang="en-US" dirty="0"/>
          </a:p>
        </p:txBody>
      </p:sp>
    </p:spTree>
    <p:extLst>
      <p:ext uri="{BB962C8B-B14F-4D97-AF65-F5344CB8AC3E}">
        <p14:creationId xmlns:p14="http://schemas.microsoft.com/office/powerpoint/2010/main" val="25795797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flow chart.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Permission from RI International</a:t>
            </a:r>
          </a:p>
          <a:p>
            <a:endParaRPr lang="en-US" dirty="0"/>
          </a:p>
        </p:txBody>
      </p:sp>
      <p:sp>
        <p:nvSpPr>
          <p:cNvPr id="4" name="Slide Number Placeholder 3"/>
          <p:cNvSpPr>
            <a:spLocks noGrp="1"/>
          </p:cNvSpPr>
          <p:nvPr>
            <p:ph type="sldNum" sz="quarter" idx="10"/>
          </p:nvPr>
        </p:nvSpPr>
        <p:spPr/>
        <p:txBody>
          <a:bodyPr/>
          <a:lstStyle/>
          <a:p>
            <a:fld id="{49C11D3A-BC50-49C4-ACBF-56A59C95422A}" type="slidenum">
              <a:rPr lang="en-US" smtClean="0"/>
              <a:t>17</a:t>
            </a:fld>
            <a:endParaRPr lang="en-US" dirty="0"/>
          </a:p>
        </p:txBody>
      </p:sp>
    </p:spTree>
    <p:extLst>
      <p:ext uri="{BB962C8B-B14F-4D97-AF65-F5344CB8AC3E}">
        <p14:creationId xmlns:p14="http://schemas.microsoft.com/office/powerpoint/2010/main" val="21027268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Permission from RI International</a:t>
            </a:r>
          </a:p>
        </p:txBody>
      </p:sp>
      <p:sp>
        <p:nvSpPr>
          <p:cNvPr id="4" name="Slide Number Placeholder 3"/>
          <p:cNvSpPr>
            <a:spLocks noGrp="1"/>
          </p:cNvSpPr>
          <p:nvPr>
            <p:ph type="sldNum" sz="quarter" idx="5"/>
          </p:nvPr>
        </p:nvSpPr>
        <p:spPr/>
        <p:txBody>
          <a:bodyPr/>
          <a:lstStyle/>
          <a:p>
            <a:fld id="{49C11D3A-BC50-49C4-ACBF-56A59C95422A}" type="slidenum">
              <a:rPr lang="en-US" smtClean="0"/>
              <a:t>18</a:t>
            </a:fld>
            <a:endParaRPr lang="en-US" dirty="0"/>
          </a:p>
        </p:txBody>
      </p:sp>
    </p:spTree>
    <p:extLst>
      <p:ext uri="{BB962C8B-B14F-4D97-AF65-F5344CB8AC3E}">
        <p14:creationId xmlns:p14="http://schemas.microsoft.com/office/powerpoint/2010/main" val="29374828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CIT</a:t>
            </a:r>
          </a:p>
        </p:txBody>
      </p:sp>
      <p:sp>
        <p:nvSpPr>
          <p:cNvPr id="4" name="Slide Number Placeholder 3"/>
          <p:cNvSpPr>
            <a:spLocks noGrp="1"/>
          </p:cNvSpPr>
          <p:nvPr>
            <p:ph type="sldNum" sz="quarter" idx="5"/>
          </p:nvPr>
        </p:nvSpPr>
        <p:spPr/>
        <p:txBody>
          <a:bodyPr/>
          <a:lstStyle/>
          <a:p>
            <a:fld id="{49C11D3A-BC50-49C4-ACBF-56A59C95422A}" type="slidenum">
              <a:rPr lang="en-US" smtClean="0"/>
              <a:t>19</a:t>
            </a:fld>
            <a:endParaRPr lang="en-US" dirty="0"/>
          </a:p>
        </p:txBody>
      </p:sp>
    </p:spTree>
    <p:extLst>
      <p:ext uri="{BB962C8B-B14F-4D97-AF65-F5344CB8AC3E}">
        <p14:creationId xmlns:p14="http://schemas.microsoft.com/office/powerpoint/2010/main" val="42507405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C11D3A-BC50-49C4-ACBF-56A59C95422A}" type="slidenum">
              <a:rPr lang="en-US" smtClean="0"/>
              <a:t>22</a:t>
            </a:fld>
            <a:endParaRPr lang="en-US" dirty="0"/>
          </a:p>
        </p:txBody>
      </p:sp>
    </p:spTree>
    <p:extLst>
      <p:ext uri="{BB962C8B-B14F-4D97-AF65-F5344CB8AC3E}">
        <p14:creationId xmlns:p14="http://schemas.microsoft.com/office/powerpoint/2010/main" val="31273363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91795" marR="411480" indent="-379095">
              <a:lnSpc>
                <a:spcPct val="100000"/>
              </a:lnSpc>
              <a:buClr>
                <a:srgbClr val="78121A"/>
              </a:buClr>
              <a:buFont typeface="Wingdings"/>
              <a:buChar char=""/>
              <a:tabLst>
                <a:tab pos="392430" algn="l"/>
              </a:tabLst>
            </a:pPr>
            <a:r>
              <a:rPr lang="en-US" sz="1200" spc="-20" dirty="0">
                <a:latin typeface="+mn-lt"/>
                <a:cs typeface="Calibri"/>
              </a:rPr>
              <a:t>Thousand</a:t>
            </a:r>
            <a:r>
              <a:rPr lang="en-US" sz="1200" spc="-15" dirty="0">
                <a:latin typeface="+mn-lt"/>
                <a:cs typeface="Calibri"/>
              </a:rPr>
              <a:t>s</a:t>
            </a:r>
            <a:r>
              <a:rPr lang="en-US" sz="1200" spc="55" dirty="0">
                <a:latin typeface="+mn-lt"/>
                <a:cs typeface="Calibri"/>
              </a:rPr>
              <a:t> </a:t>
            </a:r>
            <a:r>
              <a:rPr lang="en-US" sz="1200" spc="-20" dirty="0">
                <a:latin typeface="+mn-lt"/>
                <a:cs typeface="Calibri"/>
              </a:rPr>
              <a:t>o</a:t>
            </a:r>
            <a:r>
              <a:rPr lang="en-US" sz="1200" spc="-10" dirty="0">
                <a:latin typeface="+mn-lt"/>
                <a:cs typeface="Calibri"/>
              </a:rPr>
              <a:t>f</a:t>
            </a:r>
            <a:r>
              <a:rPr lang="en-US" sz="1200" spc="-5" dirty="0">
                <a:latin typeface="+mn-lt"/>
                <a:cs typeface="Calibri"/>
              </a:rPr>
              <a:t> </a:t>
            </a:r>
            <a:r>
              <a:rPr lang="en-US" sz="1200" spc="-15" dirty="0">
                <a:latin typeface="+mn-lt"/>
                <a:cs typeface="Calibri"/>
              </a:rPr>
              <a:t>Americans</a:t>
            </a:r>
            <a:r>
              <a:rPr lang="en-US" sz="1200" spc="10" dirty="0">
                <a:latin typeface="+mn-lt"/>
                <a:cs typeface="Calibri"/>
              </a:rPr>
              <a:t> </a:t>
            </a:r>
            <a:r>
              <a:rPr lang="en-US" sz="1200" spc="-20" dirty="0">
                <a:latin typeface="+mn-lt"/>
                <a:cs typeface="Calibri"/>
              </a:rPr>
              <a:t>d</a:t>
            </a:r>
            <a:r>
              <a:rPr lang="en-US" sz="1200" spc="-30" dirty="0">
                <a:latin typeface="+mn-lt"/>
                <a:cs typeface="Calibri"/>
              </a:rPr>
              <a:t>y</a:t>
            </a:r>
            <a:r>
              <a:rPr lang="en-US" sz="1200" spc="-10" dirty="0">
                <a:latin typeface="+mn-lt"/>
                <a:cs typeface="Calibri"/>
              </a:rPr>
              <a:t>i</a:t>
            </a:r>
            <a:r>
              <a:rPr lang="en-US" sz="1200" spc="-30" dirty="0">
                <a:latin typeface="+mn-lt"/>
                <a:cs typeface="Calibri"/>
              </a:rPr>
              <a:t>n</a:t>
            </a:r>
            <a:r>
              <a:rPr lang="en-US" sz="1200" spc="-15" dirty="0">
                <a:latin typeface="+mn-lt"/>
                <a:cs typeface="Calibri"/>
              </a:rPr>
              <a:t>g</a:t>
            </a:r>
            <a:r>
              <a:rPr lang="en-US" sz="1200" spc="25" dirty="0">
                <a:latin typeface="+mn-lt"/>
                <a:cs typeface="Calibri"/>
              </a:rPr>
              <a:t> </a:t>
            </a:r>
            <a:r>
              <a:rPr lang="en-US" sz="1200" spc="-15" dirty="0">
                <a:latin typeface="+mn-lt"/>
                <a:cs typeface="Calibri"/>
              </a:rPr>
              <a:t>alone</a:t>
            </a:r>
            <a:r>
              <a:rPr lang="en-US" sz="1200" spc="-5" dirty="0">
                <a:latin typeface="+mn-lt"/>
                <a:cs typeface="Calibri"/>
              </a:rPr>
              <a:t> </a:t>
            </a:r>
            <a:r>
              <a:rPr lang="en-US" sz="1200" spc="-15" dirty="0">
                <a:latin typeface="+mn-lt"/>
                <a:cs typeface="Calibri"/>
              </a:rPr>
              <a:t>and</a:t>
            </a:r>
            <a:r>
              <a:rPr lang="en-US" sz="1200" spc="5" dirty="0">
                <a:latin typeface="+mn-lt"/>
                <a:cs typeface="Calibri"/>
              </a:rPr>
              <a:t> </a:t>
            </a:r>
            <a:r>
              <a:rPr lang="en-US" sz="1200" spc="-15" dirty="0">
                <a:latin typeface="+mn-lt"/>
                <a:cs typeface="Calibri"/>
              </a:rPr>
              <a:t>in</a:t>
            </a:r>
            <a:r>
              <a:rPr lang="en-US" sz="1200" dirty="0">
                <a:latin typeface="+mn-lt"/>
                <a:cs typeface="Calibri"/>
              </a:rPr>
              <a:t> </a:t>
            </a:r>
            <a:r>
              <a:rPr lang="en-US" sz="1200" spc="-20" dirty="0">
                <a:latin typeface="+mn-lt"/>
                <a:cs typeface="Calibri"/>
              </a:rPr>
              <a:t>des</a:t>
            </a:r>
            <a:r>
              <a:rPr lang="en-US" sz="1200" spc="-25" dirty="0">
                <a:latin typeface="+mn-lt"/>
                <a:cs typeface="Calibri"/>
              </a:rPr>
              <a:t>p</a:t>
            </a:r>
            <a:r>
              <a:rPr lang="en-US" sz="1200" spc="-15" dirty="0">
                <a:latin typeface="+mn-lt"/>
                <a:cs typeface="Calibri"/>
              </a:rPr>
              <a:t>eration</a:t>
            </a:r>
            <a:r>
              <a:rPr lang="en-US" sz="1200" spc="-10" dirty="0">
                <a:latin typeface="+mn-lt"/>
                <a:cs typeface="Calibri"/>
              </a:rPr>
              <a:t> </a:t>
            </a:r>
            <a:r>
              <a:rPr lang="en-US" sz="1200" spc="-20" dirty="0">
                <a:latin typeface="+mn-lt"/>
                <a:cs typeface="Calibri"/>
              </a:rPr>
              <a:t>fro</a:t>
            </a:r>
            <a:r>
              <a:rPr lang="en-US" sz="1200" spc="-25" dirty="0">
                <a:latin typeface="+mn-lt"/>
                <a:cs typeface="Calibri"/>
              </a:rPr>
              <a:t>m</a:t>
            </a:r>
            <a:r>
              <a:rPr lang="en-US" sz="1200" spc="10" dirty="0">
                <a:latin typeface="+mn-lt"/>
                <a:cs typeface="Calibri"/>
              </a:rPr>
              <a:t> </a:t>
            </a:r>
            <a:r>
              <a:rPr lang="en-US" sz="1200" spc="-20" dirty="0">
                <a:latin typeface="+mn-lt"/>
                <a:cs typeface="Calibri"/>
              </a:rPr>
              <a:t>su</a:t>
            </a:r>
            <a:r>
              <a:rPr lang="en-US" sz="1200" spc="-25" dirty="0">
                <a:latin typeface="+mn-lt"/>
                <a:cs typeface="Calibri"/>
              </a:rPr>
              <a:t>i</a:t>
            </a:r>
            <a:r>
              <a:rPr lang="en-US" sz="1200" spc="-15" dirty="0">
                <a:latin typeface="+mn-lt"/>
                <a:cs typeface="Calibri"/>
              </a:rPr>
              <a:t>cide</a:t>
            </a:r>
            <a:endParaRPr lang="en-US" sz="1200" dirty="0">
              <a:latin typeface="+mn-lt"/>
              <a:cs typeface="Calibri"/>
            </a:endParaRPr>
          </a:p>
          <a:p>
            <a:pPr marL="391795" marR="499745" indent="-379095">
              <a:lnSpc>
                <a:spcPct val="100000"/>
              </a:lnSpc>
              <a:spcBef>
                <a:spcPts val="675"/>
              </a:spcBef>
              <a:buClr>
                <a:srgbClr val="78121A"/>
              </a:buClr>
              <a:buFont typeface="Wingdings"/>
              <a:buChar char=""/>
              <a:tabLst>
                <a:tab pos="392430" algn="l"/>
              </a:tabLst>
            </a:pPr>
            <a:r>
              <a:rPr lang="en-US" sz="1200" spc="-15" dirty="0">
                <a:latin typeface="+mn-lt"/>
                <a:cs typeface="Calibri"/>
              </a:rPr>
              <a:t>Unspeakable </a:t>
            </a:r>
            <a:r>
              <a:rPr lang="en-US" sz="1200" spc="-20" dirty="0">
                <a:latin typeface="+mn-lt"/>
                <a:cs typeface="Calibri"/>
              </a:rPr>
              <a:t>famil</a:t>
            </a:r>
            <a:r>
              <a:rPr lang="en-US" sz="1200" spc="-15" dirty="0">
                <a:latin typeface="+mn-lt"/>
                <a:cs typeface="Calibri"/>
              </a:rPr>
              <a:t>y</a:t>
            </a:r>
            <a:r>
              <a:rPr lang="en-US" sz="1200" dirty="0">
                <a:latin typeface="+mn-lt"/>
                <a:cs typeface="Calibri"/>
              </a:rPr>
              <a:t> </a:t>
            </a:r>
            <a:r>
              <a:rPr lang="en-US" sz="1200" spc="-20" dirty="0">
                <a:latin typeface="+mn-lt"/>
                <a:cs typeface="Calibri"/>
              </a:rPr>
              <a:t>pai</a:t>
            </a:r>
            <a:r>
              <a:rPr lang="en-US" sz="1200" spc="-15" dirty="0">
                <a:latin typeface="+mn-lt"/>
                <a:cs typeface="Calibri"/>
              </a:rPr>
              <a:t>n</a:t>
            </a:r>
            <a:r>
              <a:rPr lang="en-US" sz="1200" spc="20" dirty="0">
                <a:latin typeface="+mn-lt"/>
                <a:cs typeface="Calibri"/>
              </a:rPr>
              <a:t> </a:t>
            </a:r>
            <a:r>
              <a:rPr lang="en-US" sz="1200" spc="-20" dirty="0">
                <a:latin typeface="+mn-lt"/>
                <a:cs typeface="Calibri"/>
              </a:rPr>
              <a:t>fo</a:t>
            </a:r>
            <a:r>
              <a:rPr lang="en-US" sz="1200" spc="-10" dirty="0">
                <a:latin typeface="+mn-lt"/>
                <a:cs typeface="Calibri"/>
              </a:rPr>
              <a:t>r</a:t>
            </a:r>
            <a:r>
              <a:rPr lang="en-US" sz="1200" dirty="0">
                <a:latin typeface="+mn-lt"/>
                <a:cs typeface="Calibri"/>
              </a:rPr>
              <a:t> </a:t>
            </a:r>
            <a:r>
              <a:rPr lang="en-US" sz="1200" spc="-15" dirty="0">
                <a:latin typeface="+mn-lt"/>
                <a:cs typeface="Calibri"/>
              </a:rPr>
              <a:t>those</a:t>
            </a:r>
            <a:r>
              <a:rPr lang="en-US" sz="1200" spc="5" dirty="0">
                <a:latin typeface="+mn-lt"/>
                <a:cs typeface="Calibri"/>
              </a:rPr>
              <a:t> </a:t>
            </a:r>
            <a:r>
              <a:rPr lang="en-US" sz="1200" spc="-15" dirty="0">
                <a:latin typeface="+mn-lt"/>
                <a:cs typeface="Calibri"/>
              </a:rPr>
              <a:t>whose</a:t>
            </a:r>
            <a:r>
              <a:rPr lang="en-US" sz="1200" spc="5" dirty="0">
                <a:latin typeface="+mn-lt"/>
                <a:cs typeface="Calibri"/>
              </a:rPr>
              <a:t> </a:t>
            </a:r>
            <a:r>
              <a:rPr lang="en-US" sz="1200" spc="-15" dirty="0">
                <a:latin typeface="+mn-lt"/>
                <a:cs typeface="Calibri"/>
              </a:rPr>
              <a:t>chi</a:t>
            </a:r>
            <a:r>
              <a:rPr lang="en-US" sz="1200" spc="-25" dirty="0">
                <a:latin typeface="+mn-lt"/>
                <a:cs typeface="Calibri"/>
              </a:rPr>
              <a:t>l</a:t>
            </a:r>
            <a:r>
              <a:rPr lang="en-US" sz="1200" spc="-20" dirty="0">
                <a:latin typeface="+mn-lt"/>
                <a:cs typeface="Calibri"/>
              </a:rPr>
              <a:t>dre</a:t>
            </a:r>
            <a:r>
              <a:rPr lang="en-US" sz="1200" spc="-15" dirty="0">
                <a:latin typeface="+mn-lt"/>
                <a:cs typeface="Calibri"/>
              </a:rPr>
              <a:t>n</a:t>
            </a:r>
            <a:r>
              <a:rPr lang="en-US" sz="1200" spc="25" dirty="0">
                <a:latin typeface="+mn-lt"/>
                <a:cs typeface="Calibri"/>
              </a:rPr>
              <a:t> </a:t>
            </a:r>
            <a:r>
              <a:rPr lang="en-US" sz="1200" spc="-20" dirty="0">
                <a:latin typeface="+mn-lt"/>
                <a:cs typeface="Calibri"/>
              </a:rPr>
              <a:t>have seriou</a:t>
            </a:r>
            <a:r>
              <a:rPr lang="en-US" sz="1200" spc="-15" dirty="0">
                <a:latin typeface="+mn-lt"/>
                <a:cs typeface="Calibri"/>
              </a:rPr>
              <a:t>s</a:t>
            </a:r>
            <a:r>
              <a:rPr lang="en-US" sz="1200" spc="20" dirty="0">
                <a:latin typeface="+mn-lt"/>
                <a:cs typeface="Calibri"/>
              </a:rPr>
              <a:t> </a:t>
            </a:r>
            <a:r>
              <a:rPr lang="en-US" sz="1200" spc="-15" dirty="0">
                <a:latin typeface="+mn-lt"/>
                <a:cs typeface="Calibri"/>
              </a:rPr>
              <a:t>mental</a:t>
            </a:r>
            <a:r>
              <a:rPr lang="en-US" sz="1200" dirty="0">
                <a:latin typeface="+mn-lt"/>
                <a:cs typeface="Calibri"/>
              </a:rPr>
              <a:t> i</a:t>
            </a:r>
            <a:r>
              <a:rPr lang="en-US" sz="1200" spc="-15" dirty="0">
                <a:latin typeface="+mn-lt"/>
                <a:cs typeface="Calibri"/>
              </a:rPr>
              <a:t>l</a:t>
            </a:r>
            <a:r>
              <a:rPr lang="en-US" sz="1200" spc="-10" dirty="0">
                <a:latin typeface="+mn-lt"/>
                <a:cs typeface="Calibri"/>
              </a:rPr>
              <a:t>l</a:t>
            </a:r>
            <a:r>
              <a:rPr lang="en-US" sz="1200" spc="-30" dirty="0">
                <a:latin typeface="+mn-lt"/>
                <a:cs typeface="Calibri"/>
              </a:rPr>
              <a:t>n</a:t>
            </a:r>
            <a:r>
              <a:rPr lang="en-US" sz="1200" spc="-15" dirty="0">
                <a:latin typeface="+mn-lt"/>
                <a:cs typeface="Calibri"/>
              </a:rPr>
              <a:t>ess</a:t>
            </a:r>
            <a:endParaRPr lang="en-US" sz="1200" dirty="0">
              <a:latin typeface="+mn-lt"/>
              <a:cs typeface="Calibri"/>
            </a:endParaRPr>
          </a:p>
          <a:p>
            <a:pPr marL="391795" indent="-379095">
              <a:lnSpc>
                <a:spcPct val="100000"/>
              </a:lnSpc>
              <a:spcBef>
                <a:spcPts val="670"/>
              </a:spcBef>
              <a:buClr>
                <a:srgbClr val="78121A"/>
              </a:buClr>
              <a:buFont typeface="Wingdings"/>
              <a:buChar char=""/>
              <a:tabLst>
                <a:tab pos="392430" algn="l"/>
              </a:tabLst>
            </a:pPr>
            <a:r>
              <a:rPr lang="en-US" sz="1200" spc="-10" dirty="0">
                <a:latin typeface="+mn-lt"/>
                <a:cs typeface="Calibri"/>
              </a:rPr>
              <a:t>I</a:t>
            </a:r>
            <a:r>
              <a:rPr lang="en-US" sz="1200" spc="-20" dirty="0">
                <a:latin typeface="+mn-lt"/>
                <a:cs typeface="Calibri"/>
              </a:rPr>
              <a:t>nh</a:t>
            </a:r>
            <a:r>
              <a:rPr lang="en-US" sz="1200" spc="-30" dirty="0">
                <a:latin typeface="+mn-lt"/>
                <a:cs typeface="Calibri"/>
              </a:rPr>
              <a:t>u</a:t>
            </a:r>
            <a:r>
              <a:rPr lang="en-US" sz="1200" spc="-20" dirty="0">
                <a:latin typeface="+mn-lt"/>
                <a:cs typeface="Calibri"/>
              </a:rPr>
              <a:t>man</a:t>
            </a:r>
            <a:r>
              <a:rPr lang="en-US" sz="1200" spc="35" dirty="0">
                <a:latin typeface="+mn-lt"/>
                <a:cs typeface="Calibri"/>
              </a:rPr>
              <a:t> </a:t>
            </a:r>
            <a:r>
              <a:rPr lang="en-US" sz="1200" spc="-15" dirty="0">
                <a:latin typeface="+mn-lt"/>
                <a:cs typeface="Calibri"/>
              </a:rPr>
              <a:t>treatment</a:t>
            </a:r>
            <a:r>
              <a:rPr lang="en-US" sz="1200" dirty="0">
                <a:latin typeface="+mn-lt"/>
                <a:cs typeface="Calibri"/>
              </a:rPr>
              <a:t> </a:t>
            </a:r>
            <a:r>
              <a:rPr lang="en-US" sz="1200" spc="-10" dirty="0">
                <a:latin typeface="+mn-lt"/>
                <a:cs typeface="Calibri"/>
              </a:rPr>
              <a:t>of</a:t>
            </a:r>
            <a:r>
              <a:rPr lang="en-US" sz="1200" spc="-5" dirty="0">
                <a:latin typeface="+mn-lt"/>
                <a:cs typeface="Calibri"/>
              </a:rPr>
              <a:t> </a:t>
            </a:r>
            <a:r>
              <a:rPr lang="en-US" sz="1200" spc="-15" dirty="0">
                <a:latin typeface="+mn-lt"/>
                <a:cs typeface="Calibri"/>
              </a:rPr>
              <a:t>in</a:t>
            </a:r>
            <a:r>
              <a:rPr lang="en-US" sz="1200" spc="-30" dirty="0">
                <a:latin typeface="+mn-lt"/>
                <a:cs typeface="Calibri"/>
              </a:rPr>
              <a:t>d</a:t>
            </a:r>
            <a:r>
              <a:rPr lang="en-US" sz="1200" spc="-10" dirty="0">
                <a:latin typeface="+mn-lt"/>
                <a:cs typeface="Calibri"/>
              </a:rPr>
              <a:t>i</a:t>
            </a:r>
            <a:r>
              <a:rPr lang="en-US" sz="1200" spc="-30" dirty="0">
                <a:latin typeface="+mn-lt"/>
                <a:cs typeface="Calibri"/>
              </a:rPr>
              <a:t>v</a:t>
            </a:r>
            <a:r>
              <a:rPr lang="en-US" sz="1200" spc="-10" dirty="0">
                <a:latin typeface="+mn-lt"/>
                <a:cs typeface="Calibri"/>
              </a:rPr>
              <a:t>i</a:t>
            </a:r>
            <a:r>
              <a:rPr lang="en-US" sz="1200" spc="-30" dirty="0">
                <a:latin typeface="+mn-lt"/>
                <a:cs typeface="Calibri"/>
              </a:rPr>
              <a:t>d</a:t>
            </a:r>
            <a:r>
              <a:rPr lang="en-US" sz="1200" spc="-20" dirty="0">
                <a:latin typeface="+mn-lt"/>
                <a:cs typeface="Calibri"/>
              </a:rPr>
              <a:t>ual</a:t>
            </a:r>
            <a:r>
              <a:rPr lang="en-US" sz="1200" spc="-15" dirty="0">
                <a:latin typeface="+mn-lt"/>
                <a:cs typeface="Calibri"/>
              </a:rPr>
              <a:t>s</a:t>
            </a:r>
            <a:r>
              <a:rPr lang="en-US" sz="1200" spc="45" dirty="0">
                <a:latin typeface="+mn-lt"/>
                <a:cs typeface="Calibri"/>
              </a:rPr>
              <a:t> </a:t>
            </a:r>
            <a:r>
              <a:rPr lang="en-US" sz="1200" spc="-20" dirty="0">
                <a:latin typeface="+mn-lt"/>
                <a:cs typeface="Calibri"/>
              </a:rPr>
              <a:t>who</a:t>
            </a:r>
            <a:r>
              <a:rPr lang="en-US" sz="1200" spc="10" dirty="0">
                <a:latin typeface="+mn-lt"/>
                <a:cs typeface="Calibri"/>
              </a:rPr>
              <a:t> </a:t>
            </a:r>
            <a:r>
              <a:rPr lang="en-US" sz="1200" spc="-20" dirty="0">
                <a:latin typeface="+mn-lt"/>
                <a:cs typeface="Calibri"/>
              </a:rPr>
              <a:t>sometimes</a:t>
            </a:r>
            <a:r>
              <a:rPr lang="en-US" sz="1200" spc="20" dirty="0">
                <a:latin typeface="+mn-lt"/>
                <a:cs typeface="Calibri"/>
              </a:rPr>
              <a:t> </a:t>
            </a:r>
            <a:r>
              <a:rPr lang="en-US" sz="1200" spc="-20" dirty="0">
                <a:latin typeface="+mn-lt"/>
                <a:cs typeface="Calibri"/>
              </a:rPr>
              <a:t>w</a:t>
            </a:r>
            <a:r>
              <a:rPr lang="en-US" sz="1200" spc="-10" dirty="0">
                <a:latin typeface="+mn-lt"/>
                <a:cs typeface="Calibri"/>
              </a:rPr>
              <a:t>ait</a:t>
            </a:r>
            <a:r>
              <a:rPr lang="en-US" sz="1200" spc="-20" dirty="0">
                <a:latin typeface="+mn-lt"/>
                <a:cs typeface="Calibri"/>
              </a:rPr>
              <a:t> for</a:t>
            </a:r>
            <a:endParaRPr lang="en-US" sz="1200" dirty="0">
              <a:latin typeface="+mn-lt"/>
              <a:cs typeface="Calibri"/>
            </a:endParaRPr>
          </a:p>
          <a:p>
            <a:pPr marL="391795">
              <a:lnSpc>
                <a:spcPct val="100000"/>
              </a:lnSpc>
            </a:pPr>
            <a:r>
              <a:rPr lang="en-US" sz="1200" spc="-20" dirty="0">
                <a:latin typeface="+mn-lt"/>
                <a:cs typeface="Calibri"/>
              </a:rPr>
              <a:t>da</a:t>
            </a:r>
            <a:r>
              <a:rPr lang="en-US" sz="1200" spc="-25" dirty="0">
                <a:latin typeface="+mn-lt"/>
                <a:cs typeface="Calibri"/>
              </a:rPr>
              <a:t>y</a:t>
            </a:r>
            <a:r>
              <a:rPr lang="en-US" sz="1200" spc="-15" dirty="0">
                <a:latin typeface="+mn-lt"/>
                <a:cs typeface="Calibri"/>
              </a:rPr>
              <a:t>s</a:t>
            </a:r>
            <a:r>
              <a:rPr lang="en-US" sz="1200" spc="10" dirty="0">
                <a:latin typeface="+mn-lt"/>
                <a:cs typeface="Calibri"/>
              </a:rPr>
              <a:t> </a:t>
            </a:r>
            <a:r>
              <a:rPr lang="en-US" sz="1200" dirty="0">
                <a:latin typeface="+mn-lt"/>
                <a:cs typeface="Calibri"/>
              </a:rPr>
              <a:t>in</a:t>
            </a:r>
            <a:r>
              <a:rPr lang="en-US" sz="1200" spc="5" dirty="0">
                <a:latin typeface="+mn-lt"/>
                <a:cs typeface="Calibri"/>
              </a:rPr>
              <a:t> </a:t>
            </a:r>
            <a:r>
              <a:rPr lang="en-US" sz="1200" spc="-20" dirty="0">
                <a:latin typeface="+mn-lt"/>
                <a:cs typeface="Calibri"/>
              </a:rPr>
              <a:t>EDs</a:t>
            </a:r>
            <a:endParaRPr lang="en-US" sz="1200" dirty="0">
              <a:latin typeface="+mn-lt"/>
              <a:cs typeface="Calibri"/>
            </a:endParaRPr>
          </a:p>
          <a:p>
            <a:pPr marL="391795" marR="381635" indent="-379095">
              <a:lnSpc>
                <a:spcPct val="100000"/>
              </a:lnSpc>
              <a:spcBef>
                <a:spcPts val="670"/>
              </a:spcBef>
              <a:buClr>
                <a:srgbClr val="78121A"/>
              </a:buClr>
              <a:buFont typeface="Wingdings"/>
              <a:buChar char=""/>
              <a:tabLst>
                <a:tab pos="392430" algn="l"/>
              </a:tabLst>
            </a:pPr>
            <a:r>
              <a:rPr lang="en-US" sz="1200" spc="-20" dirty="0">
                <a:latin typeface="+mn-lt"/>
                <a:cs typeface="Calibri"/>
              </a:rPr>
              <a:t>Th</a:t>
            </a:r>
            <a:r>
              <a:rPr lang="en-US" sz="1200" spc="-15" dirty="0">
                <a:latin typeface="+mn-lt"/>
                <a:cs typeface="Calibri"/>
              </a:rPr>
              <a:t>e</a:t>
            </a:r>
            <a:r>
              <a:rPr lang="en-US" sz="1200" spc="5" dirty="0">
                <a:latin typeface="+mn-lt"/>
                <a:cs typeface="Calibri"/>
              </a:rPr>
              <a:t> </a:t>
            </a:r>
            <a:r>
              <a:rPr lang="en-US" sz="1200" spc="-15" dirty="0">
                <a:latin typeface="+mn-lt"/>
                <a:cs typeface="Calibri"/>
              </a:rPr>
              <a:t>wrong</a:t>
            </a:r>
            <a:r>
              <a:rPr lang="en-US" sz="1200" spc="-5" dirty="0">
                <a:latin typeface="+mn-lt"/>
                <a:cs typeface="Calibri"/>
              </a:rPr>
              <a:t> </a:t>
            </a:r>
            <a:r>
              <a:rPr lang="en-US" sz="1200" spc="-10" dirty="0">
                <a:latin typeface="+mn-lt"/>
                <a:cs typeface="Calibri"/>
              </a:rPr>
              <a:t>c</a:t>
            </a:r>
            <a:r>
              <a:rPr lang="en-US" sz="1200" spc="-15" dirty="0">
                <a:latin typeface="+mn-lt"/>
                <a:cs typeface="Calibri"/>
              </a:rPr>
              <a:t>are</a:t>
            </a:r>
            <a:r>
              <a:rPr lang="en-US" sz="1200" dirty="0">
                <a:latin typeface="+mn-lt"/>
                <a:cs typeface="Calibri"/>
              </a:rPr>
              <a:t> </a:t>
            </a:r>
            <a:r>
              <a:rPr lang="en-US" sz="1200" spc="-15" dirty="0">
                <a:latin typeface="+mn-lt"/>
                <a:cs typeface="Calibri"/>
              </a:rPr>
              <a:t>in</a:t>
            </a:r>
            <a:r>
              <a:rPr lang="en-US" sz="1200" dirty="0">
                <a:latin typeface="+mn-lt"/>
                <a:cs typeface="Calibri"/>
              </a:rPr>
              <a:t> </a:t>
            </a:r>
            <a:r>
              <a:rPr lang="en-US" sz="1200" spc="-15" dirty="0">
                <a:latin typeface="+mn-lt"/>
                <a:cs typeface="Calibri"/>
              </a:rPr>
              <a:t>the</a:t>
            </a:r>
            <a:r>
              <a:rPr lang="en-US" sz="1200" spc="5" dirty="0">
                <a:latin typeface="+mn-lt"/>
                <a:cs typeface="Calibri"/>
              </a:rPr>
              <a:t> </a:t>
            </a:r>
            <a:r>
              <a:rPr lang="en-US" sz="1200" spc="-15" dirty="0">
                <a:latin typeface="+mn-lt"/>
                <a:cs typeface="Calibri"/>
              </a:rPr>
              <a:t>wrong</a:t>
            </a:r>
            <a:r>
              <a:rPr lang="en-US" sz="1200" spc="-5" dirty="0">
                <a:latin typeface="+mn-lt"/>
                <a:cs typeface="Calibri"/>
              </a:rPr>
              <a:t> </a:t>
            </a:r>
            <a:r>
              <a:rPr lang="en-US" sz="1200" spc="-20" dirty="0">
                <a:latin typeface="+mn-lt"/>
                <a:cs typeface="Calibri"/>
              </a:rPr>
              <a:t>place</a:t>
            </a:r>
            <a:r>
              <a:rPr lang="en-US" sz="1200" spc="-10" dirty="0">
                <a:latin typeface="+mn-lt"/>
                <a:cs typeface="Calibri"/>
              </a:rPr>
              <a:t>,</a:t>
            </a:r>
            <a:r>
              <a:rPr lang="en-US" sz="1200" spc="30" dirty="0">
                <a:latin typeface="+mn-lt"/>
                <a:cs typeface="Calibri"/>
              </a:rPr>
              <a:t> </a:t>
            </a:r>
            <a:r>
              <a:rPr lang="en-US" sz="1200" spc="-20" dirty="0">
                <a:latin typeface="+mn-lt"/>
                <a:cs typeface="Calibri"/>
              </a:rPr>
              <a:t>comprom</a:t>
            </a:r>
            <a:r>
              <a:rPr lang="en-US" sz="1200" spc="-25" dirty="0">
                <a:latin typeface="+mn-lt"/>
                <a:cs typeface="Calibri"/>
              </a:rPr>
              <a:t>i</a:t>
            </a:r>
            <a:r>
              <a:rPr lang="en-US" sz="1200" spc="-15" dirty="0">
                <a:latin typeface="+mn-lt"/>
                <a:cs typeface="Calibri"/>
              </a:rPr>
              <a:t>si</a:t>
            </a:r>
            <a:r>
              <a:rPr lang="en-US" sz="1200" spc="-30" dirty="0">
                <a:latin typeface="+mn-lt"/>
                <a:cs typeface="Calibri"/>
              </a:rPr>
              <a:t>n</a:t>
            </a:r>
            <a:r>
              <a:rPr lang="en-US" sz="1200" spc="-15" dirty="0">
                <a:latin typeface="+mn-lt"/>
                <a:cs typeface="Calibri"/>
              </a:rPr>
              <a:t>g</a:t>
            </a:r>
            <a:r>
              <a:rPr lang="en-US" sz="1200" spc="35" dirty="0">
                <a:latin typeface="+mn-lt"/>
                <a:cs typeface="Calibri"/>
              </a:rPr>
              <a:t> </a:t>
            </a:r>
            <a:r>
              <a:rPr lang="en-US" sz="1200" spc="-20" dirty="0">
                <a:latin typeface="+mn-lt"/>
                <a:cs typeface="Calibri"/>
              </a:rPr>
              <a:t>other</a:t>
            </a:r>
            <a:r>
              <a:rPr lang="en-US" sz="1200" spc="-15" dirty="0">
                <a:latin typeface="+mn-lt"/>
                <a:cs typeface="Calibri"/>
              </a:rPr>
              <a:t> </a:t>
            </a:r>
            <a:r>
              <a:rPr lang="en-US" sz="1200" spc="-20" dirty="0">
                <a:latin typeface="+mn-lt"/>
                <a:cs typeface="Calibri"/>
              </a:rPr>
              <a:t>med</a:t>
            </a:r>
            <a:r>
              <a:rPr lang="en-US" sz="1200" spc="-25" dirty="0">
                <a:latin typeface="+mn-lt"/>
                <a:cs typeface="Calibri"/>
              </a:rPr>
              <a:t>i</a:t>
            </a:r>
            <a:r>
              <a:rPr lang="en-US" sz="1200" spc="-15" dirty="0">
                <a:latin typeface="+mn-lt"/>
                <a:cs typeface="Calibri"/>
              </a:rPr>
              <a:t>c</a:t>
            </a:r>
            <a:r>
              <a:rPr lang="en-US" sz="1200" spc="-10" dirty="0">
                <a:latin typeface="+mn-lt"/>
                <a:cs typeface="Calibri"/>
              </a:rPr>
              <a:t>a</a:t>
            </a:r>
            <a:r>
              <a:rPr lang="en-US" sz="1200" dirty="0">
                <a:latin typeface="+mn-lt"/>
                <a:cs typeface="Calibri"/>
              </a:rPr>
              <a:t>l</a:t>
            </a:r>
            <a:r>
              <a:rPr lang="en-US" sz="1200" spc="5" dirty="0">
                <a:latin typeface="+mn-lt"/>
                <a:cs typeface="Calibri"/>
              </a:rPr>
              <a:t> </a:t>
            </a:r>
            <a:r>
              <a:rPr lang="en-US" sz="1200" spc="-20" dirty="0">
                <a:latin typeface="+mn-lt"/>
                <a:cs typeface="Calibri"/>
              </a:rPr>
              <a:t>urgen</a:t>
            </a:r>
            <a:r>
              <a:rPr lang="en-US" sz="1200" spc="-10" dirty="0">
                <a:latin typeface="+mn-lt"/>
                <a:cs typeface="Calibri"/>
              </a:rPr>
              <a:t>t</a:t>
            </a:r>
            <a:r>
              <a:rPr lang="en-US" sz="1200" spc="10" dirty="0">
                <a:latin typeface="+mn-lt"/>
                <a:cs typeface="Calibri"/>
              </a:rPr>
              <a:t> </a:t>
            </a:r>
            <a:r>
              <a:rPr lang="en-US" sz="1200" spc="-15" dirty="0">
                <a:latin typeface="+mn-lt"/>
                <a:cs typeface="Calibri"/>
              </a:rPr>
              <a:t>c</a:t>
            </a:r>
            <a:r>
              <a:rPr lang="en-US" sz="1200" spc="-10" dirty="0">
                <a:latin typeface="+mn-lt"/>
                <a:cs typeface="Calibri"/>
              </a:rPr>
              <a:t>a</a:t>
            </a:r>
            <a:r>
              <a:rPr lang="en-US" sz="1200" spc="-15" dirty="0">
                <a:latin typeface="+mn-lt"/>
                <a:cs typeface="Calibri"/>
              </a:rPr>
              <a:t>re</a:t>
            </a:r>
            <a:endParaRPr lang="en-US" sz="1200" dirty="0">
              <a:latin typeface="+mn-lt"/>
              <a:cs typeface="Calibri"/>
            </a:endParaRPr>
          </a:p>
          <a:p>
            <a:pPr marL="391795" marR="5080" indent="-379095">
              <a:lnSpc>
                <a:spcPct val="100000"/>
              </a:lnSpc>
              <a:spcBef>
                <a:spcPts val="670"/>
              </a:spcBef>
              <a:buClr>
                <a:srgbClr val="78121A"/>
              </a:buClr>
              <a:buFont typeface="Wingdings"/>
              <a:buChar char=""/>
              <a:tabLst>
                <a:tab pos="392430" algn="l"/>
              </a:tabLst>
            </a:pPr>
            <a:r>
              <a:rPr lang="en-US" sz="1200" spc="-20" dirty="0">
                <a:latin typeface="+mn-lt"/>
                <a:cs typeface="Calibri"/>
              </a:rPr>
              <a:t>Tyi</a:t>
            </a:r>
            <a:r>
              <a:rPr lang="en-US" sz="1200" spc="-25" dirty="0">
                <a:latin typeface="+mn-lt"/>
                <a:cs typeface="Calibri"/>
              </a:rPr>
              <a:t>n</a:t>
            </a:r>
            <a:r>
              <a:rPr lang="en-US" sz="1200" spc="-15" dirty="0">
                <a:latin typeface="+mn-lt"/>
                <a:cs typeface="Calibri"/>
              </a:rPr>
              <a:t>g</a:t>
            </a:r>
            <a:r>
              <a:rPr lang="en-US" sz="1200" spc="5" dirty="0">
                <a:latin typeface="+mn-lt"/>
                <a:cs typeface="Calibri"/>
              </a:rPr>
              <a:t> </a:t>
            </a:r>
            <a:r>
              <a:rPr lang="en-US" sz="1200" spc="-20" dirty="0">
                <a:latin typeface="+mn-lt"/>
                <a:cs typeface="Calibri"/>
              </a:rPr>
              <a:t>u</a:t>
            </a:r>
            <a:r>
              <a:rPr lang="en-US" sz="1200" spc="-15" dirty="0">
                <a:latin typeface="+mn-lt"/>
                <a:cs typeface="Calibri"/>
              </a:rPr>
              <a:t>p</a:t>
            </a:r>
            <a:r>
              <a:rPr lang="en-US" sz="1200" spc="20" dirty="0">
                <a:latin typeface="+mn-lt"/>
                <a:cs typeface="Calibri"/>
              </a:rPr>
              <a:t> </a:t>
            </a:r>
            <a:r>
              <a:rPr lang="en-US" sz="1200" spc="-15" dirty="0">
                <a:latin typeface="+mn-lt"/>
                <a:cs typeface="Calibri"/>
              </a:rPr>
              <a:t>valuable</a:t>
            </a:r>
            <a:r>
              <a:rPr lang="en-US" sz="1200" spc="5" dirty="0">
                <a:latin typeface="+mn-lt"/>
                <a:cs typeface="Calibri"/>
              </a:rPr>
              <a:t> </a:t>
            </a:r>
            <a:r>
              <a:rPr lang="en-US" sz="1200" spc="-15" dirty="0">
                <a:latin typeface="+mn-lt"/>
                <a:cs typeface="Calibri"/>
              </a:rPr>
              <a:t>law</a:t>
            </a:r>
            <a:r>
              <a:rPr lang="en-US" sz="1200" dirty="0">
                <a:latin typeface="+mn-lt"/>
                <a:cs typeface="Calibri"/>
              </a:rPr>
              <a:t> </a:t>
            </a:r>
            <a:r>
              <a:rPr lang="en-US" sz="1200" spc="-10" dirty="0">
                <a:latin typeface="+mn-lt"/>
                <a:cs typeface="Calibri"/>
              </a:rPr>
              <a:t>e</a:t>
            </a:r>
            <a:r>
              <a:rPr lang="en-US" sz="1200" spc="-20" dirty="0">
                <a:latin typeface="+mn-lt"/>
                <a:cs typeface="Calibri"/>
              </a:rPr>
              <a:t>nfor</a:t>
            </a:r>
            <a:r>
              <a:rPr lang="en-US" sz="1200" spc="-5" dirty="0">
                <a:latin typeface="+mn-lt"/>
                <a:cs typeface="Calibri"/>
              </a:rPr>
              <a:t>c</a:t>
            </a:r>
            <a:r>
              <a:rPr lang="en-US" sz="1200" spc="-15" dirty="0">
                <a:latin typeface="+mn-lt"/>
                <a:cs typeface="Calibri"/>
              </a:rPr>
              <a:t>ement</a:t>
            </a:r>
            <a:r>
              <a:rPr lang="en-US" sz="1200" spc="10" dirty="0">
                <a:latin typeface="+mn-lt"/>
                <a:cs typeface="Calibri"/>
              </a:rPr>
              <a:t> </a:t>
            </a:r>
            <a:r>
              <a:rPr lang="en-US" sz="1200" spc="-15" dirty="0">
                <a:latin typeface="+mn-lt"/>
                <a:cs typeface="Calibri"/>
              </a:rPr>
              <a:t>resources</a:t>
            </a:r>
            <a:r>
              <a:rPr lang="en-US" sz="1200" spc="25" dirty="0">
                <a:latin typeface="+mn-lt"/>
                <a:cs typeface="Calibri"/>
              </a:rPr>
              <a:t> </a:t>
            </a:r>
            <a:r>
              <a:rPr lang="en-US" sz="1200" spc="-15" dirty="0">
                <a:latin typeface="+mn-lt"/>
                <a:cs typeface="Calibri"/>
              </a:rPr>
              <a:t>to</a:t>
            </a:r>
            <a:r>
              <a:rPr lang="en-US" sz="1200" spc="5" dirty="0">
                <a:latin typeface="+mn-lt"/>
                <a:cs typeface="Calibri"/>
              </a:rPr>
              <a:t> </a:t>
            </a:r>
            <a:r>
              <a:rPr lang="en-US" sz="1200" spc="-20" dirty="0">
                <a:latin typeface="+mn-lt"/>
                <a:cs typeface="Calibri"/>
              </a:rPr>
              <a:t>substitute</a:t>
            </a:r>
            <a:r>
              <a:rPr lang="en-US" sz="1200" spc="-15" dirty="0">
                <a:latin typeface="+mn-lt"/>
                <a:cs typeface="Calibri"/>
              </a:rPr>
              <a:t> fo</a:t>
            </a:r>
            <a:r>
              <a:rPr lang="en-US" sz="1200" spc="-10" dirty="0">
                <a:latin typeface="+mn-lt"/>
                <a:cs typeface="Calibri"/>
              </a:rPr>
              <a:t>r</a:t>
            </a:r>
            <a:r>
              <a:rPr lang="en-US" sz="1200" dirty="0">
                <a:latin typeface="+mn-lt"/>
                <a:cs typeface="Calibri"/>
              </a:rPr>
              <a:t> </a:t>
            </a:r>
            <a:r>
              <a:rPr lang="en-US" sz="1200" spc="-15" dirty="0">
                <a:latin typeface="+mn-lt"/>
                <a:cs typeface="Calibri"/>
              </a:rPr>
              <a:t>v</a:t>
            </a:r>
            <a:r>
              <a:rPr lang="en-US" sz="1200" spc="-20" dirty="0">
                <a:latin typeface="+mn-lt"/>
                <a:cs typeface="Calibri"/>
              </a:rPr>
              <a:t>i</a:t>
            </a:r>
            <a:r>
              <a:rPr lang="en-US" sz="1200" spc="-15" dirty="0">
                <a:latin typeface="+mn-lt"/>
                <a:cs typeface="Calibri"/>
              </a:rPr>
              <a:t>able</a:t>
            </a:r>
            <a:r>
              <a:rPr lang="en-US" sz="1200" spc="5" dirty="0">
                <a:latin typeface="+mn-lt"/>
                <a:cs typeface="Calibri"/>
              </a:rPr>
              <a:t> </a:t>
            </a:r>
            <a:r>
              <a:rPr lang="en-US" sz="1200" spc="-10" dirty="0">
                <a:latin typeface="+mn-lt"/>
                <a:cs typeface="Calibri"/>
              </a:rPr>
              <a:t>cris</a:t>
            </a:r>
            <a:r>
              <a:rPr lang="en-US" sz="1200" spc="-25" dirty="0">
                <a:latin typeface="+mn-lt"/>
                <a:cs typeface="Calibri"/>
              </a:rPr>
              <a:t>i</a:t>
            </a:r>
            <a:r>
              <a:rPr lang="en-US" sz="1200" spc="-15" dirty="0">
                <a:latin typeface="+mn-lt"/>
                <a:cs typeface="Calibri"/>
              </a:rPr>
              <a:t>s</a:t>
            </a:r>
            <a:r>
              <a:rPr lang="en-US" sz="1200" spc="20" dirty="0">
                <a:latin typeface="+mn-lt"/>
                <a:cs typeface="Calibri"/>
              </a:rPr>
              <a:t> </a:t>
            </a:r>
            <a:r>
              <a:rPr lang="en-US" sz="1200" spc="-15" dirty="0">
                <a:latin typeface="+mn-lt"/>
                <a:cs typeface="Calibri"/>
              </a:rPr>
              <a:t>mental</a:t>
            </a:r>
            <a:r>
              <a:rPr lang="en-US" sz="1200" spc="-10" dirty="0">
                <a:latin typeface="+mn-lt"/>
                <a:cs typeface="Calibri"/>
              </a:rPr>
              <a:t> </a:t>
            </a:r>
            <a:r>
              <a:rPr lang="en-US" sz="1200" spc="-20" dirty="0">
                <a:latin typeface="+mn-lt"/>
                <a:cs typeface="Calibri"/>
              </a:rPr>
              <a:t>healt</a:t>
            </a:r>
            <a:r>
              <a:rPr lang="en-US" sz="1200" spc="-15" dirty="0">
                <a:latin typeface="+mn-lt"/>
                <a:cs typeface="Calibri"/>
              </a:rPr>
              <a:t>h</a:t>
            </a:r>
            <a:r>
              <a:rPr lang="en-US" sz="1200" spc="30" dirty="0">
                <a:latin typeface="+mn-lt"/>
                <a:cs typeface="Calibri"/>
              </a:rPr>
              <a:t> </a:t>
            </a:r>
            <a:r>
              <a:rPr lang="en-US" sz="1200" spc="-20" dirty="0">
                <a:latin typeface="+mn-lt"/>
                <a:cs typeface="Calibri"/>
              </a:rPr>
              <a:t>sy</a:t>
            </a:r>
            <a:r>
              <a:rPr lang="en-US" sz="1200" spc="-25" dirty="0">
                <a:latin typeface="+mn-lt"/>
                <a:cs typeface="Calibri"/>
              </a:rPr>
              <a:t>s</a:t>
            </a:r>
            <a:r>
              <a:rPr lang="en-US" sz="1200" spc="-15" dirty="0">
                <a:latin typeface="+mn-lt"/>
                <a:cs typeface="Calibri"/>
              </a:rPr>
              <a:t>tems</a:t>
            </a:r>
            <a:endParaRPr lang="en-US" sz="1200" dirty="0">
              <a:latin typeface="+mn-lt"/>
              <a:cs typeface="Calibri"/>
            </a:endParaRPr>
          </a:p>
          <a:p>
            <a:endParaRPr lang="en-US" dirty="0"/>
          </a:p>
        </p:txBody>
      </p:sp>
      <p:sp>
        <p:nvSpPr>
          <p:cNvPr id="4" name="Slide Number Placeholder 3"/>
          <p:cNvSpPr>
            <a:spLocks noGrp="1"/>
          </p:cNvSpPr>
          <p:nvPr>
            <p:ph type="sldNum" sz="quarter" idx="5"/>
          </p:nvPr>
        </p:nvSpPr>
        <p:spPr/>
        <p:txBody>
          <a:bodyPr/>
          <a:lstStyle/>
          <a:p>
            <a:fld id="{49C11D3A-BC50-49C4-ACBF-56A59C95422A}" type="slidenum">
              <a:rPr lang="en-US" smtClean="0"/>
              <a:t>3</a:t>
            </a:fld>
            <a:endParaRPr lang="en-US" dirty="0"/>
          </a:p>
        </p:txBody>
      </p:sp>
    </p:spTree>
    <p:extLst>
      <p:ext uri="{BB962C8B-B14F-4D97-AF65-F5344CB8AC3E}">
        <p14:creationId xmlns:p14="http://schemas.microsoft.com/office/powerpoint/2010/main" val="21977015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C11D3A-BC50-49C4-ACBF-56A59C95422A}" type="slidenum">
              <a:rPr lang="en-US" smtClean="0"/>
              <a:t>23</a:t>
            </a:fld>
            <a:endParaRPr lang="en-US" dirty="0"/>
          </a:p>
        </p:txBody>
      </p:sp>
    </p:spTree>
    <p:extLst>
      <p:ext uri="{BB962C8B-B14F-4D97-AF65-F5344CB8AC3E}">
        <p14:creationId xmlns:p14="http://schemas.microsoft.com/office/powerpoint/2010/main" val="3708499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NV versus national statistics/charts.</a:t>
            </a:r>
          </a:p>
        </p:txBody>
      </p:sp>
      <p:sp>
        <p:nvSpPr>
          <p:cNvPr id="4" name="Slide Number Placeholder 3"/>
          <p:cNvSpPr>
            <a:spLocks noGrp="1"/>
          </p:cNvSpPr>
          <p:nvPr>
            <p:ph type="sldNum" sz="quarter" idx="10"/>
          </p:nvPr>
        </p:nvSpPr>
        <p:spPr/>
        <p:txBody>
          <a:bodyPr/>
          <a:lstStyle/>
          <a:p>
            <a:fld id="{49C11D3A-BC50-49C4-ACBF-56A59C95422A}" type="slidenum">
              <a:rPr lang="en-US" smtClean="0"/>
              <a:t>4</a:t>
            </a:fld>
            <a:endParaRPr lang="en-US" dirty="0"/>
          </a:p>
        </p:txBody>
      </p:sp>
    </p:spTree>
    <p:extLst>
      <p:ext uri="{BB962C8B-B14F-4D97-AF65-F5344CB8AC3E}">
        <p14:creationId xmlns:p14="http://schemas.microsoft.com/office/powerpoint/2010/main" val="11351649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Doing the math, crisis intervention could cost between $86.84 to $136.88 per hour for face to </a:t>
            </a:r>
            <a:r>
              <a:rPr lang="en-US"/>
              <a:t>face contact. </a:t>
            </a:r>
            <a:endParaRPr lang="en-US" dirty="0"/>
          </a:p>
        </p:txBody>
      </p:sp>
      <p:sp>
        <p:nvSpPr>
          <p:cNvPr id="4" name="Slide Number Placeholder 3"/>
          <p:cNvSpPr>
            <a:spLocks noGrp="1"/>
          </p:cNvSpPr>
          <p:nvPr>
            <p:ph type="sldNum" sz="quarter" idx="10"/>
          </p:nvPr>
        </p:nvSpPr>
        <p:spPr/>
        <p:txBody>
          <a:bodyPr/>
          <a:lstStyle/>
          <a:p>
            <a:fld id="{49C11D3A-BC50-49C4-ACBF-56A59C95422A}" type="slidenum">
              <a:rPr lang="en-US" smtClean="0"/>
              <a:t>5</a:t>
            </a:fld>
            <a:endParaRPr lang="en-US" dirty="0"/>
          </a:p>
        </p:txBody>
      </p:sp>
    </p:spTree>
    <p:extLst>
      <p:ext uri="{BB962C8B-B14F-4D97-AF65-F5344CB8AC3E}">
        <p14:creationId xmlns:p14="http://schemas.microsoft.com/office/powerpoint/2010/main" val="2661666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This means, if there are not appropriate levels of care in certain communities, then patients may be filtered to the highest levels of care; and/or the emergency rooms causing the emergency room to act as a default crisis service provider. </a:t>
            </a:r>
          </a:p>
          <a:p>
            <a:endParaRPr lang="en-US" dirty="0"/>
          </a:p>
        </p:txBody>
      </p:sp>
      <p:sp>
        <p:nvSpPr>
          <p:cNvPr id="4" name="Slide Number Placeholder 3"/>
          <p:cNvSpPr>
            <a:spLocks noGrp="1"/>
          </p:cNvSpPr>
          <p:nvPr>
            <p:ph type="sldNum" sz="quarter" idx="5"/>
          </p:nvPr>
        </p:nvSpPr>
        <p:spPr/>
        <p:txBody>
          <a:bodyPr/>
          <a:lstStyle/>
          <a:p>
            <a:fld id="{49C11D3A-BC50-49C4-ACBF-56A59C95422A}" type="slidenum">
              <a:rPr lang="en-US" smtClean="0"/>
              <a:t>6</a:t>
            </a:fld>
            <a:endParaRPr lang="en-US" dirty="0"/>
          </a:p>
        </p:txBody>
      </p:sp>
    </p:spTree>
    <p:extLst>
      <p:ext uri="{BB962C8B-B14F-4D97-AF65-F5344CB8AC3E}">
        <p14:creationId xmlns:p14="http://schemas.microsoft.com/office/powerpoint/2010/main" val="2973922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Treatment Advocacy Center: The consensus opinion of an expert panel on psychiatric care estimated the need as around 50 public beds per 100,000 population. Available 365 days a year.</a:t>
            </a:r>
          </a:p>
          <a:p>
            <a:endParaRPr lang="en-US" dirty="0"/>
          </a:p>
          <a:p>
            <a:r>
              <a:rPr lang="en-US" dirty="0"/>
              <a:t>Psychiatric boarding- Every time a psychiatric boarding occurs, the hospital experiences a cost/loss of $2,264 minimum.</a:t>
            </a:r>
          </a:p>
          <a:p>
            <a:r>
              <a:rPr lang="en-US" dirty="0"/>
              <a:t>Patients averaged ED times of 72 hours to months; with minimal care/interventions.</a:t>
            </a:r>
          </a:p>
          <a:p>
            <a:endParaRPr lang="en-US" dirty="0"/>
          </a:p>
          <a:p>
            <a:r>
              <a:rPr lang="en-US" dirty="0"/>
              <a:t>In 2014- The Washington State Supreme Court ruled that boarding psychiatric patients temporarily in hospital emergency rooms and acute care centers because there isn’t space at certified psychiatric treatment facilities is unlawful. The court ruled unanimously that patients held temporarily in settings that don’t provide individualized psychiatric treatment violates the state’s Involuntary Treatment Act.</a:t>
            </a:r>
          </a:p>
          <a:p>
            <a:endParaRPr lang="en-US" dirty="0"/>
          </a:p>
          <a:p>
            <a:endParaRPr lang="en-US" dirty="0"/>
          </a:p>
          <a:p>
            <a:r>
              <a:rPr lang="en-US" dirty="0"/>
              <a:t>Nami offers CIT training for officers. According to Nami, those trained in CIT reported feeling more competent to work with individuals in crisis.  80% decrease in officer injuries.</a:t>
            </a:r>
          </a:p>
          <a:p>
            <a:r>
              <a:rPr lang="en-US" sz="1200" b="0" i="0" u="none" strike="noStrike" kern="1200" dirty="0">
                <a:solidFill>
                  <a:schemeClr val="tx1"/>
                </a:solidFill>
                <a:effectLst/>
                <a:latin typeface="+mn-lt"/>
                <a:ea typeface="+mn-ea"/>
                <a:cs typeface="+mn-cs"/>
              </a:rPr>
              <a:t>In over 2,700 communities nationwide, CIT programs create connections between law enforcement, mental health providers, hospital emergency services and individuals with mental illness and their families. Through collaborative community partnerships and intensive training, CIT improves communication, identifies mental health resources for those in crisis and ensures officer and community safety.</a:t>
            </a:r>
            <a:endParaRPr lang="en-US" dirty="0"/>
          </a:p>
          <a:p>
            <a:endParaRPr lang="en-US" dirty="0"/>
          </a:p>
        </p:txBody>
      </p:sp>
      <p:sp>
        <p:nvSpPr>
          <p:cNvPr id="4" name="Slide Number Placeholder 3"/>
          <p:cNvSpPr>
            <a:spLocks noGrp="1"/>
          </p:cNvSpPr>
          <p:nvPr>
            <p:ph type="sldNum" sz="quarter" idx="5"/>
          </p:nvPr>
        </p:nvSpPr>
        <p:spPr/>
        <p:txBody>
          <a:bodyPr/>
          <a:lstStyle/>
          <a:p>
            <a:fld id="{49C11D3A-BC50-49C4-ACBF-56A59C95422A}" type="slidenum">
              <a:rPr lang="en-US" smtClean="0"/>
              <a:t>7</a:t>
            </a:fld>
            <a:endParaRPr lang="en-US" dirty="0"/>
          </a:p>
        </p:txBody>
      </p:sp>
    </p:spTree>
    <p:extLst>
      <p:ext uri="{BB962C8B-B14F-4D97-AF65-F5344CB8AC3E}">
        <p14:creationId xmlns:p14="http://schemas.microsoft.com/office/powerpoint/2010/main" val="29613753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likely scenario for people to seek emergency services were individuals in need of non-secure sub-acute care which are also least likely to exist in communities.</a:t>
            </a:r>
          </a:p>
          <a:p>
            <a:r>
              <a:rPr lang="en-US" dirty="0"/>
              <a:t>This void sends individuals to a higher level of care, in this case an emergency room.</a:t>
            </a:r>
          </a:p>
          <a:p>
            <a:endParaRPr lang="en-US" dirty="0"/>
          </a:p>
          <a:p>
            <a:r>
              <a:rPr lang="en-US" dirty="0"/>
              <a:t>While in the ER, the care an individual receives is not case specific. ER would not necessarily give individuals needed interventions.  </a:t>
            </a:r>
          </a:p>
          <a:p>
            <a:r>
              <a:rPr lang="en-US" dirty="0"/>
              <a:t>If there was an appropriate level of care, this would alleviate pressure on ED if we were able to provide CT’s the most accurate level of care.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49C11D3A-BC50-49C4-ACBF-56A59C95422A}" type="slidenum">
              <a:rPr lang="en-US" smtClean="0"/>
              <a:t>8</a:t>
            </a:fld>
            <a:endParaRPr lang="en-US" dirty="0"/>
          </a:p>
        </p:txBody>
      </p:sp>
    </p:spTree>
    <p:extLst>
      <p:ext uri="{BB962C8B-B14F-4D97-AF65-F5344CB8AC3E}">
        <p14:creationId xmlns:p14="http://schemas.microsoft.com/office/powerpoint/2010/main" val="17484218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C11D3A-BC50-49C4-ACBF-56A59C95422A}" type="slidenum">
              <a:rPr lang="en-US" smtClean="0"/>
              <a:t>9</a:t>
            </a:fld>
            <a:endParaRPr lang="en-US" dirty="0"/>
          </a:p>
        </p:txBody>
      </p:sp>
    </p:spTree>
    <p:extLst>
      <p:ext uri="{BB962C8B-B14F-4D97-AF65-F5344CB8AC3E}">
        <p14:creationId xmlns:p14="http://schemas.microsoft.com/office/powerpoint/2010/main" val="5575565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four core elements for transforming crisis services. </a:t>
            </a:r>
          </a:p>
          <a:p>
            <a:endParaRPr lang="en-US" dirty="0"/>
          </a:p>
          <a:p>
            <a:r>
              <a:rPr lang="en-US" dirty="0"/>
              <a:t>Number One: High Tech Crisis Call Centers-</a:t>
            </a:r>
            <a:r>
              <a:rPr lang="en-US" sz="1200" b="0" i="0" u="none" strike="noStrike" kern="1200" dirty="0">
                <a:solidFill>
                  <a:schemeClr val="tx1"/>
                </a:solidFill>
                <a:effectLst/>
                <a:latin typeface="+mn-lt"/>
                <a:ea typeface="+mn-ea"/>
                <a:cs typeface="+mn-cs"/>
              </a:rPr>
              <a:t>These programs use technology for real-time coordination across a system of care and leverage big data for performance improvement and accountability across systems. At the same time, they provide high-touch support to individuals and families in crisis.</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Crisis Call center– NV specific information. Rachelle </a:t>
            </a:r>
            <a:r>
              <a:rPr lang="en-US" sz="1200" b="0" i="0" u="none" strike="noStrike" kern="1200" dirty="0" err="1">
                <a:solidFill>
                  <a:schemeClr val="tx1"/>
                </a:solidFill>
                <a:effectLst/>
                <a:latin typeface="+mn-lt"/>
                <a:ea typeface="+mn-ea"/>
                <a:cs typeface="+mn-cs"/>
              </a:rPr>
              <a:t>Pallatier</a:t>
            </a:r>
            <a:r>
              <a:rPr lang="en-US" sz="1200" b="0" i="0" u="none" strike="noStrike" kern="1200" dirty="0">
                <a:solidFill>
                  <a:schemeClr val="tx1"/>
                </a:solidFill>
                <a:effectLst/>
                <a:latin typeface="+mn-lt"/>
                <a:ea typeface="+mn-ea"/>
                <a:cs typeface="+mn-cs"/>
              </a:rPr>
              <a:t>– number of calls NV has been able to field to other states</a:t>
            </a:r>
          </a:p>
          <a:p>
            <a:r>
              <a:rPr lang="en-US" sz="1200" b="0" i="0" u="none" strike="noStrike" kern="1200" dirty="0">
                <a:solidFill>
                  <a:schemeClr val="tx1"/>
                </a:solidFill>
                <a:effectLst/>
                <a:latin typeface="+mn-lt"/>
                <a:ea typeface="+mn-ea"/>
                <a:cs typeface="+mn-cs"/>
              </a:rPr>
              <a:t>Non adequate funding… fully funded we could manage more successfully while in state. </a:t>
            </a:r>
            <a:r>
              <a:rPr lang="en-US" sz="1200" b="0" i="0" u="none" strike="noStrike" kern="1200" dirty="0" err="1">
                <a:solidFill>
                  <a:schemeClr val="tx1"/>
                </a:solidFill>
                <a:effectLst/>
                <a:latin typeface="+mn-lt"/>
                <a:ea typeface="+mn-ea"/>
                <a:cs typeface="+mn-cs"/>
              </a:rPr>
              <a:t>EM’d</a:t>
            </a:r>
            <a:r>
              <a:rPr lang="en-US" sz="1200" b="0" i="0" u="none" strike="noStrike" kern="1200" dirty="0">
                <a:solidFill>
                  <a:schemeClr val="tx1"/>
                </a:solidFill>
                <a:effectLst/>
                <a:latin typeface="+mn-lt"/>
                <a:ea typeface="+mn-ea"/>
                <a:cs typeface="+mn-cs"/>
              </a:rPr>
              <a:t> Rachelle 11/19</a:t>
            </a:r>
          </a:p>
          <a:p>
            <a:endParaRPr lang="en-US" sz="1200" b="0" i="0" u="none" strike="noStrik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49C11D3A-BC50-49C4-ACBF-56A59C95422A}" type="slidenum">
              <a:rPr lang="en-US" smtClean="0"/>
              <a:t>10</a:t>
            </a:fld>
            <a:endParaRPr lang="en-US" dirty="0"/>
          </a:p>
        </p:txBody>
      </p:sp>
    </p:spTree>
    <p:extLst>
      <p:ext uri="{BB962C8B-B14F-4D97-AF65-F5344CB8AC3E}">
        <p14:creationId xmlns:p14="http://schemas.microsoft.com/office/powerpoint/2010/main" val="36846420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a:prstGeom prst="rect">
            <a:avLst/>
          </a:prstGeo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912E05-27E8-4814-B9B5-69B786581838}" type="slidenum">
              <a:rPr lang="en-US" smtClean="0"/>
              <a:t>‹#›</a:t>
            </a:fld>
            <a:endParaRPr lang="en-US" dirty="0"/>
          </a:p>
        </p:txBody>
      </p:sp>
    </p:spTree>
    <p:extLst>
      <p:ext uri="{BB962C8B-B14F-4D97-AF65-F5344CB8AC3E}">
        <p14:creationId xmlns:p14="http://schemas.microsoft.com/office/powerpoint/2010/main" val="347830252"/>
      </p:ext>
    </p:extLst>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lvl1pPr algn="ctr">
              <a:defRPr>
                <a:solidFill>
                  <a:schemeClr val="accent1">
                    <a:lumMod val="50000"/>
                  </a:schemeClr>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a:xfrm>
            <a:off x="628650" y="1825625"/>
            <a:ext cx="7886700" cy="4351338"/>
          </a:xfrm>
          <a:prstGeom prst="rect">
            <a:avLst/>
          </a:prstGeom>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780122" y="6538913"/>
            <a:ext cx="2057400" cy="365125"/>
          </a:xfrm>
        </p:spPr>
        <p:txBody>
          <a:bodyPr/>
          <a:lstStyle/>
          <a:p>
            <a:fld id="{2A912E05-27E8-4814-B9B5-69B786581838}" type="slidenum">
              <a:rPr lang="en-US" smtClean="0"/>
              <a:t>‹#›</a:t>
            </a:fld>
            <a:endParaRPr lang="en-US" dirty="0"/>
          </a:p>
        </p:txBody>
      </p:sp>
      <p:sp>
        <p:nvSpPr>
          <p:cNvPr id="7" name="Text Box 56">
            <a:extLst>
              <a:ext uri="{FF2B5EF4-FFF2-40B4-BE49-F238E27FC236}">
                <a16:creationId xmlns:a16="http://schemas.microsoft.com/office/drawing/2014/main" id="{706EF860-43E4-4167-9917-DBD07D3113F6}"/>
              </a:ext>
            </a:extLst>
          </p:cNvPr>
          <p:cNvSpPr txBox="1">
            <a:spLocks noChangeArrowheads="1"/>
          </p:cNvSpPr>
          <p:nvPr userDrawn="1"/>
        </p:nvSpPr>
        <p:spPr bwMode="auto">
          <a:xfrm>
            <a:off x="6748" y="6553199"/>
            <a:ext cx="9117407" cy="304800"/>
          </a:xfrm>
          <a:prstGeom prst="rect">
            <a:avLst/>
          </a:prstGeom>
          <a:solidFill>
            <a:srgbClr val="2D4E6B">
              <a:alpha val="45000"/>
            </a:srgbClr>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2">
                    <a:lumMod val="75000"/>
                  </a:schemeClr>
                </a:solidFill>
                <a:effectLst/>
                <a:latin typeface="Bell MT" panose="02020503060305020303" pitchFamily="18" charset="0"/>
              </a:rPr>
              <a:t>Helping People.  It’s who we are and what we do.</a:t>
            </a:r>
            <a:endParaRPr kumimoji="0" lang="en-US" altLang="en-US" sz="1800" b="0" i="0" u="none" strike="noStrike" cap="none" normalizeH="0" baseline="0" dirty="0">
              <a:ln>
                <a:noFill/>
              </a:ln>
              <a:solidFill>
                <a:schemeClr val="tx2">
                  <a:lumMod val="75000"/>
                </a:schemeClr>
              </a:solidFill>
              <a:effectLst/>
              <a:latin typeface="Arial" panose="020B0604020202020204" pitchFamily="34" charset="0"/>
            </a:endParaRPr>
          </a:p>
        </p:txBody>
      </p:sp>
      <p:sp>
        <p:nvSpPr>
          <p:cNvPr id="8" name="Rectangle 7">
            <a:extLst>
              <a:ext uri="{FF2B5EF4-FFF2-40B4-BE49-F238E27FC236}">
                <a16:creationId xmlns:a16="http://schemas.microsoft.com/office/drawing/2014/main" id="{502C1C8B-26A1-4F0F-8EA3-45EF86AFE1B5}"/>
              </a:ext>
            </a:extLst>
          </p:cNvPr>
          <p:cNvSpPr/>
          <p:nvPr userDrawn="1"/>
        </p:nvSpPr>
        <p:spPr>
          <a:xfrm>
            <a:off x="0" y="0"/>
            <a:ext cx="9144000" cy="6858000"/>
          </a:xfrm>
          <a:prstGeom prst="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a:extLst>
              <a:ext uri="{FF2B5EF4-FFF2-40B4-BE49-F238E27FC236}">
                <a16:creationId xmlns:a16="http://schemas.microsoft.com/office/drawing/2014/main" id="{01608941-AE36-4451-A39D-241B3D8E65B0}"/>
              </a:ext>
            </a:extLst>
          </p:cNvPr>
          <p:cNvCxnSpPr/>
          <p:nvPr userDrawn="1"/>
        </p:nvCxnSpPr>
        <p:spPr>
          <a:xfrm>
            <a:off x="1200458" y="1074467"/>
            <a:ext cx="6853382" cy="0"/>
          </a:xfrm>
          <a:prstGeom prst="line">
            <a:avLst/>
          </a:prstGeom>
          <a:ln w="25400" cap="sq">
            <a:solidFill>
              <a:schemeClr val="accent5">
                <a:lumMod val="50000"/>
              </a:schemeClr>
            </a:solidFill>
            <a:headEnd type="diamond" w="med" len="lg"/>
            <a:tailEnd type="diamond" w="med"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4052223"/>
      </p:ext>
    </p:extLst>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a:prstGeom prst="rect">
            <a:avLst/>
          </a:prstGeom>
        </p:spPr>
        <p:txBody>
          <a:bodyPr anchor="b"/>
          <a:lstStyle>
            <a:lvl1pPr>
              <a:defRPr sz="600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Text Placeholder 2"/>
          <p:cNvSpPr>
            <a:spLocks noGrp="1"/>
          </p:cNvSpPr>
          <p:nvPr>
            <p:ph type="body" idx="1"/>
          </p:nvPr>
        </p:nvSpPr>
        <p:spPr>
          <a:xfrm>
            <a:off x="623888" y="4589464"/>
            <a:ext cx="7886700" cy="1500187"/>
          </a:xfrm>
          <a:prstGeom prst="rect">
            <a:avLst/>
          </a:prstGeom>
        </p:spPr>
        <p:txBody>
          <a:bodyPr/>
          <a:lstStyle>
            <a:lvl1pPr marL="0" indent="0">
              <a:buNone/>
              <a:defRPr sz="2400">
                <a:solidFill>
                  <a:schemeClr val="tx1"/>
                </a:solidFill>
                <a:latin typeface="Times New Roman" panose="02020603050405020304" pitchFamily="18" charset="0"/>
                <a:cs typeface="Times New Roman" panose="02020603050405020304" pitchFamily="18"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912E05-27E8-4814-B9B5-69B786581838}" type="slidenum">
              <a:rPr lang="en-US" smtClean="0"/>
              <a:t>‹#›</a:t>
            </a:fld>
            <a:endParaRPr lang="en-US" dirty="0"/>
          </a:p>
        </p:txBody>
      </p:sp>
    </p:spTree>
    <p:extLst>
      <p:ext uri="{BB962C8B-B14F-4D97-AF65-F5344CB8AC3E}">
        <p14:creationId xmlns:p14="http://schemas.microsoft.com/office/powerpoint/2010/main" val="3263064513"/>
      </p:ext>
    </p:extLst>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dirty="0"/>
              <a:t>Click to edit Master title style</a:t>
            </a:r>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912E05-27E8-4814-B9B5-69B786581838}" type="slidenum">
              <a:rPr lang="en-US" smtClean="0"/>
              <a:t>‹#›</a:t>
            </a:fld>
            <a:endParaRPr lang="en-US" dirty="0"/>
          </a:p>
        </p:txBody>
      </p:sp>
      <p:sp>
        <p:nvSpPr>
          <p:cNvPr id="8" name="Text Box 56">
            <a:extLst>
              <a:ext uri="{FF2B5EF4-FFF2-40B4-BE49-F238E27FC236}">
                <a16:creationId xmlns:a16="http://schemas.microsoft.com/office/drawing/2014/main" id="{BE7EE9DA-3574-4CBC-9396-96746517EFD0}"/>
              </a:ext>
            </a:extLst>
          </p:cNvPr>
          <p:cNvSpPr txBox="1">
            <a:spLocks noChangeArrowheads="1"/>
          </p:cNvSpPr>
          <p:nvPr userDrawn="1"/>
        </p:nvSpPr>
        <p:spPr bwMode="auto">
          <a:xfrm>
            <a:off x="6748" y="6553199"/>
            <a:ext cx="9117407" cy="304800"/>
          </a:xfrm>
          <a:prstGeom prst="rect">
            <a:avLst/>
          </a:prstGeom>
          <a:solidFill>
            <a:srgbClr val="2D4E6B">
              <a:alpha val="45000"/>
            </a:srgbClr>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2">
                    <a:lumMod val="75000"/>
                  </a:schemeClr>
                </a:solidFill>
                <a:effectLst/>
                <a:latin typeface="Bell MT" panose="02020503060305020303" pitchFamily="18" charset="0"/>
              </a:rPr>
              <a:t>Helping People.  It’s who we are and what we do.</a:t>
            </a:r>
            <a:endParaRPr kumimoji="0" lang="en-US" altLang="en-US" sz="1800" b="0" i="0" u="none" strike="noStrike" cap="none" normalizeH="0" baseline="0" dirty="0">
              <a:ln>
                <a:noFill/>
              </a:ln>
              <a:solidFill>
                <a:schemeClr val="tx2">
                  <a:lumMod val="75000"/>
                </a:schemeClr>
              </a:solidFill>
              <a:effectLst/>
              <a:latin typeface="Arial" panose="020B0604020202020204" pitchFamily="34" charset="0"/>
            </a:endParaRPr>
          </a:p>
        </p:txBody>
      </p:sp>
      <p:sp>
        <p:nvSpPr>
          <p:cNvPr id="9" name="Rectangle 8">
            <a:extLst>
              <a:ext uri="{FF2B5EF4-FFF2-40B4-BE49-F238E27FC236}">
                <a16:creationId xmlns:a16="http://schemas.microsoft.com/office/drawing/2014/main" id="{8FF17168-837F-4FAC-BAF3-5D305C2ED409}"/>
              </a:ext>
            </a:extLst>
          </p:cNvPr>
          <p:cNvSpPr/>
          <p:nvPr userDrawn="1"/>
        </p:nvSpPr>
        <p:spPr>
          <a:xfrm>
            <a:off x="0" y="0"/>
            <a:ext cx="9144000" cy="6858000"/>
          </a:xfrm>
          <a:prstGeom prst="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44227184"/>
      </p:ext>
    </p:extLst>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A912E05-27E8-4814-B9B5-69B786581838}" type="slidenum">
              <a:rPr lang="en-US" smtClean="0"/>
              <a:t>‹#›</a:t>
            </a:fld>
            <a:endParaRPr lang="en-US" dirty="0"/>
          </a:p>
        </p:txBody>
      </p:sp>
      <p:sp>
        <p:nvSpPr>
          <p:cNvPr id="10" name="Text Box 56">
            <a:extLst>
              <a:ext uri="{FF2B5EF4-FFF2-40B4-BE49-F238E27FC236}">
                <a16:creationId xmlns:a16="http://schemas.microsoft.com/office/drawing/2014/main" id="{E65D3A1C-3261-49A4-A7AC-A9964F4D8231}"/>
              </a:ext>
            </a:extLst>
          </p:cNvPr>
          <p:cNvSpPr txBox="1">
            <a:spLocks noChangeArrowheads="1"/>
          </p:cNvSpPr>
          <p:nvPr userDrawn="1"/>
        </p:nvSpPr>
        <p:spPr bwMode="auto">
          <a:xfrm>
            <a:off x="6748" y="6553199"/>
            <a:ext cx="9117407" cy="304800"/>
          </a:xfrm>
          <a:prstGeom prst="rect">
            <a:avLst/>
          </a:prstGeom>
          <a:solidFill>
            <a:srgbClr val="2D4E6B">
              <a:alpha val="45000"/>
            </a:srgbClr>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2">
                    <a:lumMod val="75000"/>
                  </a:schemeClr>
                </a:solidFill>
                <a:effectLst/>
                <a:latin typeface="Bell MT" panose="02020503060305020303" pitchFamily="18" charset="0"/>
              </a:rPr>
              <a:t>Helping People.  It’s who we are and what we do.</a:t>
            </a:r>
            <a:endParaRPr kumimoji="0" lang="en-US" altLang="en-US" sz="1800" b="0" i="0" u="none" strike="noStrike" cap="none" normalizeH="0" baseline="0" dirty="0">
              <a:ln>
                <a:noFill/>
              </a:ln>
              <a:solidFill>
                <a:schemeClr val="tx2">
                  <a:lumMod val="75000"/>
                </a:schemeClr>
              </a:solidFill>
              <a:effectLst/>
              <a:latin typeface="Arial" panose="020B0604020202020204" pitchFamily="34" charset="0"/>
            </a:endParaRPr>
          </a:p>
        </p:txBody>
      </p:sp>
      <p:sp>
        <p:nvSpPr>
          <p:cNvPr id="11" name="Rectangle 10">
            <a:extLst>
              <a:ext uri="{FF2B5EF4-FFF2-40B4-BE49-F238E27FC236}">
                <a16:creationId xmlns:a16="http://schemas.microsoft.com/office/drawing/2014/main" id="{C94D5AB2-CA9C-4C44-8AF8-F5966315EDC6}"/>
              </a:ext>
            </a:extLst>
          </p:cNvPr>
          <p:cNvSpPr/>
          <p:nvPr userDrawn="1"/>
        </p:nvSpPr>
        <p:spPr>
          <a:xfrm>
            <a:off x="0" y="0"/>
            <a:ext cx="9144000" cy="6858000"/>
          </a:xfrm>
          <a:prstGeom prst="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01655895"/>
      </p:ext>
    </p:extLst>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27666" y="413252"/>
            <a:ext cx="7886700" cy="1325563"/>
          </a:xfrm>
          <a:prstGeom prst="rect">
            <a:avLst/>
          </a:prstGeom>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a:xfrm>
            <a:off x="6960602" y="6553199"/>
            <a:ext cx="2057400" cy="365125"/>
          </a:xfrm>
        </p:spPr>
        <p:txBody>
          <a:bodyPr/>
          <a:lstStyle/>
          <a:p>
            <a:fld id="{2A912E05-27E8-4814-B9B5-69B786581838}" type="slidenum">
              <a:rPr lang="en-US" smtClean="0"/>
              <a:t>‹#›</a:t>
            </a:fld>
            <a:endParaRPr lang="en-US" dirty="0"/>
          </a:p>
        </p:txBody>
      </p:sp>
      <p:sp>
        <p:nvSpPr>
          <p:cNvPr id="6" name="Text Box 56">
            <a:extLst>
              <a:ext uri="{FF2B5EF4-FFF2-40B4-BE49-F238E27FC236}">
                <a16:creationId xmlns:a16="http://schemas.microsoft.com/office/drawing/2014/main" id="{1654919D-B26B-42EB-94F2-AC84D270924D}"/>
              </a:ext>
            </a:extLst>
          </p:cNvPr>
          <p:cNvSpPr txBox="1">
            <a:spLocks noChangeArrowheads="1"/>
          </p:cNvSpPr>
          <p:nvPr userDrawn="1"/>
        </p:nvSpPr>
        <p:spPr bwMode="auto">
          <a:xfrm>
            <a:off x="0" y="6553199"/>
            <a:ext cx="9144000" cy="304800"/>
          </a:xfrm>
          <a:prstGeom prst="rect">
            <a:avLst/>
          </a:prstGeom>
          <a:solidFill>
            <a:srgbClr val="2D4E6B">
              <a:alpha val="45000"/>
            </a:srgbClr>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2">
                    <a:lumMod val="75000"/>
                  </a:schemeClr>
                </a:solidFill>
                <a:effectLst/>
                <a:latin typeface="Bell MT" panose="02020503060305020303" pitchFamily="18" charset="0"/>
              </a:rPr>
              <a:t>Helping People.  It’s who we are and what we do.</a:t>
            </a:r>
            <a:endParaRPr kumimoji="0" lang="en-US" altLang="en-US" sz="1800" b="0" i="0" u="none" strike="noStrike" cap="none" normalizeH="0" baseline="0" dirty="0">
              <a:ln>
                <a:noFill/>
              </a:ln>
              <a:solidFill>
                <a:schemeClr val="tx2">
                  <a:lumMod val="75000"/>
                </a:schemeClr>
              </a:solidFill>
              <a:effectLst/>
              <a:latin typeface="Arial" panose="020B0604020202020204" pitchFamily="34" charset="0"/>
            </a:endParaRPr>
          </a:p>
        </p:txBody>
      </p:sp>
      <p:sp>
        <p:nvSpPr>
          <p:cNvPr id="7" name="Rectangle 6">
            <a:extLst>
              <a:ext uri="{FF2B5EF4-FFF2-40B4-BE49-F238E27FC236}">
                <a16:creationId xmlns:a16="http://schemas.microsoft.com/office/drawing/2014/main" id="{24763694-9234-48EE-B87B-AE053AB77915}"/>
              </a:ext>
            </a:extLst>
          </p:cNvPr>
          <p:cNvSpPr/>
          <p:nvPr userDrawn="1"/>
        </p:nvSpPr>
        <p:spPr>
          <a:xfrm>
            <a:off x="0" y="0"/>
            <a:ext cx="9144000" cy="6858000"/>
          </a:xfrm>
          <a:prstGeom prst="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1C152FFF-FC19-41BB-BB29-4E754E4E439F}"/>
              </a:ext>
            </a:extLst>
          </p:cNvPr>
          <p:cNvCxnSpPr/>
          <p:nvPr userDrawn="1"/>
        </p:nvCxnSpPr>
        <p:spPr>
          <a:xfrm>
            <a:off x="1027666" y="1027907"/>
            <a:ext cx="6853382" cy="0"/>
          </a:xfrm>
          <a:prstGeom prst="line">
            <a:avLst/>
          </a:prstGeom>
          <a:ln w="25400" cap="sq">
            <a:solidFill>
              <a:schemeClr val="accent5">
                <a:lumMod val="50000"/>
              </a:schemeClr>
            </a:solidFill>
            <a:headEnd type="diamond" w="med" len="lg"/>
            <a:tailEnd type="diamond" w="med"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6687957"/>
      </p:ext>
    </p:extLst>
  </p:cSld>
  <p:clrMapOvr>
    <a:masterClrMapping/>
  </p:clrMapOvr>
  <p:transitio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6703929" y="6523036"/>
            <a:ext cx="2057400" cy="365125"/>
          </a:xfrm>
        </p:spPr>
        <p:txBody>
          <a:bodyPr/>
          <a:lstStyle/>
          <a:p>
            <a:fld id="{2A912E05-27E8-4814-B9B5-69B786581838}" type="slidenum">
              <a:rPr lang="en-US" smtClean="0"/>
              <a:t>‹#›</a:t>
            </a:fld>
            <a:endParaRPr lang="en-US" dirty="0"/>
          </a:p>
        </p:txBody>
      </p:sp>
      <p:sp>
        <p:nvSpPr>
          <p:cNvPr id="5" name="Text Box 56">
            <a:extLst>
              <a:ext uri="{FF2B5EF4-FFF2-40B4-BE49-F238E27FC236}">
                <a16:creationId xmlns:a16="http://schemas.microsoft.com/office/drawing/2014/main" id="{28B17A64-29E0-46D9-BEA6-8EDC327B93EE}"/>
              </a:ext>
            </a:extLst>
          </p:cNvPr>
          <p:cNvSpPr txBox="1">
            <a:spLocks noChangeArrowheads="1"/>
          </p:cNvSpPr>
          <p:nvPr userDrawn="1"/>
        </p:nvSpPr>
        <p:spPr bwMode="auto">
          <a:xfrm>
            <a:off x="0" y="6553199"/>
            <a:ext cx="9144000" cy="304800"/>
          </a:xfrm>
          <a:prstGeom prst="rect">
            <a:avLst/>
          </a:prstGeom>
          <a:solidFill>
            <a:srgbClr val="2D4E6B">
              <a:alpha val="45000"/>
            </a:srgbClr>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2">
                    <a:lumMod val="75000"/>
                  </a:schemeClr>
                </a:solidFill>
                <a:effectLst/>
                <a:latin typeface="Bell MT" panose="02020503060305020303" pitchFamily="18" charset="0"/>
              </a:rPr>
              <a:t>Helping People.  It’s who we are and what we do.</a:t>
            </a:r>
            <a:endParaRPr kumimoji="0" lang="en-US" altLang="en-US" sz="1800" b="0" i="0" u="none" strike="noStrike" cap="none" normalizeH="0" baseline="0" dirty="0">
              <a:ln>
                <a:noFill/>
              </a:ln>
              <a:solidFill>
                <a:schemeClr val="tx2">
                  <a:lumMod val="75000"/>
                </a:schemeClr>
              </a:solidFill>
              <a:effectLst/>
              <a:latin typeface="Arial" panose="020B0604020202020204" pitchFamily="34" charset="0"/>
            </a:endParaRPr>
          </a:p>
        </p:txBody>
      </p:sp>
      <p:sp>
        <p:nvSpPr>
          <p:cNvPr id="6" name="Rectangle 5">
            <a:extLst>
              <a:ext uri="{FF2B5EF4-FFF2-40B4-BE49-F238E27FC236}">
                <a16:creationId xmlns:a16="http://schemas.microsoft.com/office/drawing/2014/main" id="{119B4741-205C-41BC-8919-62CE723F5522}"/>
              </a:ext>
            </a:extLst>
          </p:cNvPr>
          <p:cNvSpPr/>
          <p:nvPr userDrawn="1"/>
        </p:nvSpPr>
        <p:spPr>
          <a:xfrm>
            <a:off x="0" y="0"/>
            <a:ext cx="9144000" cy="6858000"/>
          </a:xfrm>
          <a:prstGeom prst="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Connector 6">
            <a:extLst>
              <a:ext uri="{FF2B5EF4-FFF2-40B4-BE49-F238E27FC236}">
                <a16:creationId xmlns:a16="http://schemas.microsoft.com/office/drawing/2014/main" id="{A6809548-8983-4067-AF54-BFDCC6819D46}"/>
              </a:ext>
            </a:extLst>
          </p:cNvPr>
          <p:cNvCxnSpPr/>
          <p:nvPr userDrawn="1"/>
        </p:nvCxnSpPr>
        <p:spPr>
          <a:xfrm>
            <a:off x="1246908" y="843751"/>
            <a:ext cx="6853382" cy="0"/>
          </a:xfrm>
          <a:prstGeom prst="line">
            <a:avLst/>
          </a:prstGeom>
          <a:ln w="25400" cap="sq">
            <a:solidFill>
              <a:schemeClr val="accent5">
                <a:lumMod val="50000"/>
              </a:schemeClr>
            </a:solidFill>
            <a:headEnd type="diamond" w="med" len="lg"/>
            <a:tailEnd type="diamond" w="med"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6938226"/>
      </p:ext>
    </p:extLst>
  </p:cSld>
  <p:clrMapOvr>
    <a:masterClrMapping/>
  </p:clrMapOvr>
  <p:transition spd="slow">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826918" y="6538913"/>
            <a:ext cx="2057400" cy="365125"/>
          </a:xfrm>
        </p:spPr>
        <p:txBody>
          <a:bodyPr/>
          <a:lstStyle/>
          <a:p>
            <a:fld id="{2A912E05-27E8-4814-B9B5-69B786581838}" type="slidenum">
              <a:rPr lang="en-US" smtClean="0"/>
              <a:t>‹#›</a:t>
            </a:fld>
            <a:endParaRPr lang="en-US" dirty="0"/>
          </a:p>
        </p:txBody>
      </p:sp>
      <p:sp>
        <p:nvSpPr>
          <p:cNvPr id="8" name="Text Box 56">
            <a:extLst>
              <a:ext uri="{FF2B5EF4-FFF2-40B4-BE49-F238E27FC236}">
                <a16:creationId xmlns:a16="http://schemas.microsoft.com/office/drawing/2014/main" id="{6BFCF1E7-D9A3-482E-B367-335A6694D9F8}"/>
              </a:ext>
            </a:extLst>
          </p:cNvPr>
          <p:cNvSpPr txBox="1">
            <a:spLocks noChangeArrowheads="1"/>
          </p:cNvSpPr>
          <p:nvPr userDrawn="1"/>
        </p:nvSpPr>
        <p:spPr bwMode="auto">
          <a:xfrm>
            <a:off x="0" y="6553199"/>
            <a:ext cx="9144000" cy="304800"/>
          </a:xfrm>
          <a:prstGeom prst="rect">
            <a:avLst/>
          </a:prstGeom>
          <a:solidFill>
            <a:srgbClr val="2D4E6B">
              <a:alpha val="45000"/>
            </a:srgbClr>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2">
                    <a:lumMod val="75000"/>
                  </a:schemeClr>
                </a:solidFill>
                <a:effectLst/>
                <a:latin typeface="Bell MT" panose="02020503060305020303" pitchFamily="18" charset="0"/>
              </a:rPr>
              <a:t>Helping People.  It’s who we are and what we do.</a:t>
            </a:r>
            <a:endParaRPr kumimoji="0" lang="en-US" altLang="en-US" sz="1800" b="0" i="0" u="none" strike="noStrike" cap="none" normalizeH="0" baseline="0" dirty="0">
              <a:ln>
                <a:noFill/>
              </a:ln>
              <a:solidFill>
                <a:schemeClr val="tx2">
                  <a:lumMod val="75000"/>
                </a:schemeClr>
              </a:solidFill>
              <a:effectLst/>
              <a:latin typeface="Arial" panose="020B0604020202020204" pitchFamily="34" charset="0"/>
            </a:endParaRPr>
          </a:p>
        </p:txBody>
      </p:sp>
      <p:sp>
        <p:nvSpPr>
          <p:cNvPr id="9" name="Rectangle 8">
            <a:extLst>
              <a:ext uri="{FF2B5EF4-FFF2-40B4-BE49-F238E27FC236}">
                <a16:creationId xmlns:a16="http://schemas.microsoft.com/office/drawing/2014/main" id="{4F3729D8-2839-442E-89AF-A82E9652569A}"/>
              </a:ext>
            </a:extLst>
          </p:cNvPr>
          <p:cNvSpPr/>
          <p:nvPr userDrawn="1"/>
        </p:nvSpPr>
        <p:spPr>
          <a:xfrm>
            <a:off x="0" y="0"/>
            <a:ext cx="9144000" cy="6858000"/>
          </a:xfrm>
          <a:prstGeom prst="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227B2367-C3B7-41E5-BB9D-190814E3C8BE}"/>
              </a:ext>
            </a:extLst>
          </p:cNvPr>
          <p:cNvCxnSpPr/>
          <p:nvPr userDrawn="1"/>
        </p:nvCxnSpPr>
        <p:spPr>
          <a:xfrm>
            <a:off x="1246908" y="843751"/>
            <a:ext cx="6853382" cy="0"/>
          </a:xfrm>
          <a:prstGeom prst="line">
            <a:avLst/>
          </a:prstGeom>
          <a:ln w="25400" cap="sq">
            <a:solidFill>
              <a:schemeClr val="accent5">
                <a:lumMod val="50000"/>
              </a:schemeClr>
            </a:solidFill>
            <a:headEnd type="diamond" w="med" len="lg"/>
            <a:tailEnd type="diamond" w="med"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8168959"/>
      </p:ext>
    </p:extLst>
  </p:cSld>
  <p:clrMapOvr>
    <a:masterClrMapping/>
  </p:clrMapOvr>
  <p:transition spd="slow">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703929" y="6538913"/>
            <a:ext cx="2057400" cy="365125"/>
          </a:xfrm>
        </p:spPr>
        <p:txBody>
          <a:bodyPr/>
          <a:lstStyle/>
          <a:p>
            <a:fld id="{2A912E05-27E8-4814-B9B5-69B786581838}" type="slidenum">
              <a:rPr lang="en-US" smtClean="0"/>
              <a:t>‹#›</a:t>
            </a:fld>
            <a:endParaRPr lang="en-US" dirty="0"/>
          </a:p>
        </p:txBody>
      </p:sp>
      <p:sp>
        <p:nvSpPr>
          <p:cNvPr id="8" name="Text Box 56">
            <a:extLst>
              <a:ext uri="{FF2B5EF4-FFF2-40B4-BE49-F238E27FC236}">
                <a16:creationId xmlns:a16="http://schemas.microsoft.com/office/drawing/2014/main" id="{E0008D71-B493-4A3F-8F40-7F076F79548F}"/>
              </a:ext>
            </a:extLst>
          </p:cNvPr>
          <p:cNvSpPr txBox="1">
            <a:spLocks noChangeArrowheads="1"/>
          </p:cNvSpPr>
          <p:nvPr userDrawn="1"/>
        </p:nvSpPr>
        <p:spPr bwMode="auto">
          <a:xfrm>
            <a:off x="0" y="6553199"/>
            <a:ext cx="9144000" cy="304800"/>
          </a:xfrm>
          <a:prstGeom prst="rect">
            <a:avLst/>
          </a:prstGeom>
          <a:solidFill>
            <a:srgbClr val="2D4E6B">
              <a:alpha val="45000"/>
            </a:srgbClr>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2">
                    <a:lumMod val="75000"/>
                  </a:schemeClr>
                </a:solidFill>
                <a:effectLst/>
                <a:latin typeface="Bell MT" panose="02020503060305020303" pitchFamily="18" charset="0"/>
              </a:rPr>
              <a:t>Helping People.  It’s who we are and what we do.</a:t>
            </a:r>
            <a:endParaRPr kumimoji="0" lang="en-US" altLang="en-US" sz="1800" b="0" i="0" u="none" strike="noStrike" cap="none" normalizeH="0" baseline="0" dirty="0">
              <a:ln>
                <a:noFill/>
              </a:ln>
              <a:solidFill>
                <a:schemeClr val="tx2">
                  <a:lumMod val="75000"/>
                </a:schemeClr>
              </a:solidFill>
              <a:effectLst/>
              <a:latin typeface="Arial" panose="020B0604020202020204" pitchFamily="34" charset="0"/>
            </a:endParaRPr>
          </a:p>
        </p:txBody>
      </p:sp>
      <p:sp>
        <p:nvSpPr>
          <p:cNvPr id="9" name="Rectangle 8">
            <a:extLst>
              <a:ext uri="{FF2B5EF4-FFF2-40B4-BE49-F238E27FC236}">
                <a16:creationId xmlns:a16="http://schemas.microsoft.com/office/drawing/2014/main" id="{9690608E-364B-4065-8784-B36ED2239F16}"/>
              </a:ext>
            </a:extLst>
          </p:cNvPr>
          <p:cNvSpPr/>
          <p:nvPr userDrawn="1"/>
        </p:nvSpPr>
        <p:spPr>
          <a:xfrm>
            <a:off x="0" y="0"/>
            <a:ext cx="9144000" cy="6858000"/>
          </a:xfrm>
          <a:prstGeom prst="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F0414574-7ED0-4379-9257-DA0D15B94C01}"/>
              </a:ext>
            </a:extLst>
          </p:cNvPr>
          <p:cNvCxnSpPr/>
          <p:nvPr userDrawn="1"/>
        </p:nvCxnSpPr>
        <p:spPr>
          <a:xfrm>
            <a:off x="1246908" y="843751"/>
            <a:ext cx="6853382" cy="0"/>
          </a:xfrm>
          <a:prstGeom prst="line">
            <a:avLst/>
          </a:prstGeom>
          <a:ln w="25400" cap="sq">
            <a:solidFill>
              <a:schemeClr val="accent5">
                <a:lumMod val="50000"/>
              </a:schemeClr>
            </a:solidFill>
            <a:headEnd type="diamond" w="med" len="lg"/>
            <a:tailEnd type="diamond" w="med"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8495259"/>
      </p:ext>
    </p:extLst>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en-US" dirty="0"/>
          </a:p>
        </p:txBody>
      </p:sp>
      <p:sp>
        <p:nvSpPr>
          <p:cNvPr id="4" name="Text Box 56">
            <a:extLst>
              <a:ext uri="{FF2B5EF4-FFF2-40B4-BE49-F238E27FC236}">
                <a16:creationId xmlns:a16="http://schemas.microsoft.com/office/drawing/2014/main" id="{B3E07673-1FD3-4F95-8368-891D0FD3ED6E}"/>
              </a:ext>
            </a:extLst>
          </p:cNvPr>
          <p:cNvSpPr txBox="1">
            <a:spLocks noChangeArrowheads="1"/>
          </p:cNvSpPr>
          <p:nvPr userDrawn="1"/>
        </p:nvSpPr>
        <p:spPr bwMode="auto">
          <a:xfrm>
            <a:off x="6748" y="6553199"/>
            <a:ext cx="9117407" cy="304800"/>
          </a:xfrm>
          <a:prstGeom prst="rect">
            <a:avLst/>
          </a:prstGeom>
          <a:solidFill>
            <a:srgbClr val="2D4E6B">
              <a:alpha val="45000"/>
            </a:srgbClr>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2">
                    <a:lumMod val="75000"/>
                  </a:schemeClr>
                </a:solidFill>
                <a:effectLst/>
                <a:latin typeface="Bell MT" panose="02020503060305020303" pitchFamily="18" charset="0"/>
              </a:rPr>
              <a:t>Helping People.  It’s who we are and what we do.</a:t>
            </a:r>
            <a:endParaRPr kumimoji="0" lang="en-US" altLang="en-US" sz="1800" b="0" i="0" u="none" strike="noStrike" cap="none" normalizeH="0" baseline="0" dirty="0">
              <a:ln>
                <a:noFill/>
              </a:ln>
              <a:solidFill>
                <a:schemeClr val="tx2">
                  <a:lumMod val="75000"/>
                </a:schemeClr>
              </a:solidFill>
              <a:effectLst/>
              <a:latin typeface="Arial" panose="020B0604020202020204" pitchFamily="34" charset="0"/>
            </a:endParaRPr>
          </a:p>
        </p:txBody>
      </p:sp>
      <p:sp>
        <p:nvSpPr>
          <p:cNvPr id="7" name="Rectangle 6">
            <a:extLst>
              <a:ext uri="{FF2B5EF4-FFF2-40B4-BE49-F238E27FC236}">
                <a16:creationId xmlns:a16="http://schemas.microsoft.com/office/drawing/2014/main" id="{83C8E9D6-E624-4892-8658-FFF54990628B}"/>
              </a:ext>
            </a:extLst>
          </p:cNvPr>
          <p:cNvSpPr/>
          <p:nvPr userDrawn="1"/>
        </p:nvSpPr>
        <p:spPr>
          <a:xfrm>
            <a:off x="0" y="0"/>
            <a:ext cx="9144000" cy="6858000"/>
          </a:xfrm>
          <a:prstGeom prst="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441671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ransition spd="slow">
    <p:wipe dir="r"/>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hyperlink" Target="http://crisisnow.com/the" TargetMode="External"/><Relationship Id="rId3" Type="http://schemas.openxmlformats.org/officeDocument/2006/relationships/hyperlink" Target="https://www.cbsnews.com/news/virginia-sen-recounts-mentally-ill-son-attacking-him/" TargetMode="External"/><Relationship Id="rId7" Type="http://schemas.openxmlformats.org/officeDocument/2006/relationships/hyperlink" Target="http://bhltest2.com/wp-content/uploads/2018/05/TACPaper1-BeyondBeds.pdf" TargetMode="External"/><Relationship Id="rId2" Type="http://schemas.openxmlformats.org/officeDocument/2006/relationships/hyperlink" Target="https://theactionalliance.org/sites/default/files/crisisnow.pdf" TargetMode="External"/><Relationship Id="rId1" Type="http://schemas.openxmlformats.org/officeDocument/2006/relationships/slideLayout" Target="../slideLayouts/slideLayout2.xml"/><Relationship Id="rId6" Type="http://schemas.openxmlformats.org/officeDocument/2006/relationships/hyperlink" Target="http://bhltest2.com/wp-content/uploads/2018/05/CrisisNow-BusinessCase.pdf" TargetMode="External"/><Relationship Id="rId5" Type="http://schemas.openxmlformats.org/officeDocument/2006/relationships/hyperlink" Target="http://bhltest2.com/#the_video" TargetMode="External"/><Relationship Id="rId4" Type="http://schemas.openxmlformats.org/officeDocument/2006/relationships/hyperlink" Target="https://davidwcovington.com/2014/02/06/air-traffic-control/" TargetMode="External"/><Relationship Id="rId9" Type="http://schemas.openxmlformats.org/officeDocument/2006/relationships/hyperlink" Target="http://www.suicidology.org/resources/facts-statistics"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7" name="Picture 104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46" y="0"/>
            <a:ext cx="1144205" cy="6553199"/>
          </a:xfrm>
          <a:prstGeom prst="rect">
            <a:avLst/>
          </a:prstGeom>
        </p:spPr>
      </p:pic>
      <p:sp>
        <p:nvSpPr>
          <p:cNvPr id="1049" name="Text Box 56"/>
          <p:cNvSpPr txBox="1">
            <a:spLocks noChangeArrowheads="1"/>
          </p:cNvSpPr>
          <p:nvPr/>
        </p:nvSpPr>
        <p:spPr bwMode="auto">
          <a:xfrm>
            <a:off x="6748" y="6553199"/>
            <a:ext cx="9117407" cy="304800"/>
          </a:xfrm>
          <a:prstGeom prst="rect">
            <a:avLst/>
          </a:prstGeom>
          <a:solidFill>
            <a:srgbClr val="2D4E6B">
              <a:alpha val="45000"/>
            </a:srgbClr>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2">
                    <a:lumMod val="75000"/>
                  </a:schemeClr>
                </a:solidFill>
                <a:effectLst/>
                <a:latin typeface="Bell MT" panose="02020503060305020303" pitchFamily="18" charset="0"/>
              </a:rPr>
              <a:t>Helping People.  It’s who we are and what we do.</a:t>
            </a:r>
            <a:endParaRPr kumimoji="0" lang="en-US" altLang="en-US" sz="1800" b="0" i="0" u="none" strike="noStrike" cap="none" normalizeH="0" baseline="0" dirty="0">
              <a:ln>
                <a:noFill/>
              </a:ln>
              <a:solidFill>
                <a:schemeClr val="tx2">
                  <a:lumMod val="75000"/>
                </a:schemeClr>
              </a:solidFill>
              <a:effectLst/>
              <a:latin typeface="Arial" panose="020B0604020202020204" pitchFamily="34" charset="0"/>
            </a:endParaRPr>
          </a:p>
        </p:txBody>
      </p:sp>
      <p:sp>
        <p:nvSpPr>
          <p:cNvPr id="1029" name="Text Box 49"/>
          <p:cNvSpPr txBox="1">
            <a:spLocks noChangeArrowheads="1"/>
          </p:cNvSpPr>
          <p:nvPr/>
        </p:nvSpPr>
        <p:spPr bwMode="auto">
          <a:xfrm>
            <a:off x="1150952" y="206535"/>
            <a:ext cx="1809750" cy="71278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2D4E6B"/>
                </a:solidFill>
                <a:effectLst/>
                <a:latin typeface="Times New Roman" panose="02020603050405020304" pitchFamily="18" charset="0"/>
              </a:rPr>
              <a:t>Brian Sandoval</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1" u="none" strike="noStrike" cap="none" normalizeH="0" baseline="0" dirty="0">
                <a:ln>
                  <a:noFill/>
                </a:ln>
                <a:solidFill>
                  <a:srgbClr val="2D4E6B"/>
                </a:solidFill>
                <a:effectLst/>
                <a:latin typeface="Times New Roman" panose="02020603050405020304" pitchFamily="18" charset="0"/>
              </a:rPr>
              <a:t>Governor</a:t>
            </a:r>
            <a:endParaRPr kumimoji="0" lang="en-US" altLang="en-US" sz="1800" b="0" i="1" u="none" strike="noStrike" cap="none" normalizeH="0" baseline="0" dirty="0">
              <a:ln>
                <a:noFill/>
              </a:ln>
              <a:solidFill>
                <a:schemeClr val="tx1"/>
              </a:solidFill>
              <a:effectLst/>
              <a:latin typeface="Arial" panose="020B0604020202020204" pitchFamily="34" charset="0"/>
            </a:endParaRPr>
          </a:p>
        </p:txBody>
      </p:sp>
      <p:sp>
        <p:nvSpPr>
          <p:cNvPr id="1030" name="Text Box 50"/>
          <p:cNvSpPr txBox="1">
            <a:spLocks noChangeArrowheads="1"/>
          </p:cNvSpPr>
          <p:nvPr/>
        </p:nvSpPr>
        <p:spPr bwMode="auto">
          <a:xfrm>
            <a:off x="7254886" y="206535"/>
            <a:ext cx="1811338" cy="71278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2D4E6B"/>
                </a:solidFill>
                <a:effectLst/>
                <a:latin typeface="Times New Roman" panose="02020603050405020304" pitchFamily="18" charset="0"/>
              </a:rPr>
              <a:t>Richard Whitley</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1" u="none" strike="noStrike" cap="none" normalizeH="0" baseline="0" dirty="0">
                <a:ln>
                  <a:noFill/>
                </a:ln>
                <a:solidFill>
                  <a:srgbClr val="2D4E6B"/>
                </a:solidFill>
                <a:effectLst/>
                <a:latin typeface="Times New Roman" panose="02020603050405020304" pitchFamily="18" charset="0"/>
              </a:rPr>
              <a:t>Director</a:t>
            </a:r>
            <a:endParaRPr kumimoji="0" lang="en-US" altLang="en-US" sz="1800" b="0" i="1" u="none" strike="noStrike" cap="none" normalizeH="0" baseline="0" dirty="0">
              <a:ln>
                <a:noFill/>
              </a:ln>
              <a:solidFill>
                <a:schemeClr val="tx1"/>
              </a:solidFill>
              <a:effectLst/>
              <a:latin typeface="Arial" panose="020B0604020202020204" pitchFamily="34" charset="0"/>
            </a:endParaRPr>
          </a:p>
        </p:txBody>
      </p:sp>
      <p:sp>
        <p:nvSpPr>
          <p:cNvPr id="1031" name="Text Box 52"/>
          <p:cNvSpPr txBox="1">
            <a:spLocks noChangeArrowheads="1"/>
          </p:cNvSpPr>
          <p:nvPr/>
        </p:nvSpPr>
        <p:spPr bwMode="auto">
          <a:xfrm>
            <a:off x="1239042" y="2005788"/>
            <a:ext cx="7885113" cy="344251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ctr" anchorCtr="1"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dirty="0">
                <a:ln>
                  <a:noFill/>
                </a:ln>
                <a:solidFill>
                  <a:schemeClr val="accent5">
                    <a:lumMod val="50000"/>
                  </a:schemeClr>
                </a:solidFill>
                <a:effectLst/>
                <a:latin typeface="Times New Roman" panose="02020603050405020304" pitchFamily="18" charset="0"/>
              </a:rPr>
              <a:t>State of  Nevada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3000" b="1" i="0" u="none" strike="noStrike" cap="none" normalizeH="0" baseline="0" dirty="0">
                <a:ln>
                  <a:noFill/>
                </a:ln>
                <a:solidFill>
                  <a:schemeClr val="accent5">
                    <a:lumMod val="50000"/>
                  </a:schemeClr>
                </a:solidFill>
                <a:effectLst/>
                <a:latin typeface="Times New Roman" panose="02020603050405020304" pitchFamily="18" charset="0"/>
              </a:rPr>
              <a:t>Department of Health and Human Services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800" b="1" i="1" u="none" strike="noStrike" cap="none" normalizeH="0" baseline="0" dirty="0">
                <a:ln>
                  <a:noFill/>
                </a:ln>
                <a:solidFill>
                  <a:schemeClr val="accent5">
                    <a:lumMod val="50000"/>
                  </a:schemeClr>
                </a:solidFill>
                <a:effectLst/>
                <a:latin typeface="Times New Roman" panose="02020603050405020304" pitchFamily="18" charset="0"/>
              </a:rPr>
              <a:t>Division Name</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3000" b="1" i="0" u="none" strike="noStrike" cap="none" normalizeH="0" baseline="0" dirty="0">
              <a:ln>
                <a:noFill/>
              </a:ln>
              <a:solidFill>
                <a:schemeClr val="accent1">
                  <a:lumMod val="75000"/>
                </a:schemeClr>
              </a:solidFill>
              <a:effectLst/>
              <a:latin typeface="Times New Roman" panose="02020603050405020304" pitchFamily="18" charset="0"/>
            </a:endParaRPr>
          </a:p>
          <a:p>
            <a:pPr lvl="0" algn="ctr" defTabSz="914400" eaLnBrk="0" fontAlgn="base" hangingPunct="0">
              <a:spcBef>
                <a:spcPct val="0"/>
              </a:spcBef>
              <a:spcAft>
                <a:spcPct val="0"/>
              </a:spcAft>
            </a:pPr>
            <a:r>
              <a:rPr lang="en-US" sz="2400" i="1" dirty="0">
                <a:solidFill>
                  <a:schemeClr val="accent1">
                    <a:lumMod val="50000"/>
                  </a:schemeClr>
                </a:solidFill>
                <a:latin typeface="Times New Roman" panose="02020603050405020304" pitchFamily="18" charset="0"/>
                <a:cs typeface="Times New Roman" panose="02020603050405020304" pitchFamily="18" charset="0"/>
              </a:rPr>
              <a:t>The Crisis Now Model:</a:t>
            </a:r>
          </a:p>
          <a:p>
            <a:pPr lvl="0" algn="ctr" defTabSz="914400" eaLnBrk="0" fontAlgn="base" hangingPunct="0">
              <a:spcBef>
                <a:spcPct val="0"/>
              </a:spcBef>
              <a:spcAft>
                <a:spcPct val="0"/>
              </a:spcAft>
            </a:pPr>
            <a:r>
              <a:rPr lang="en-US" sz="2400" i="1" dirty="0">
                <a:solidFill>
                  <a:schemeClr val="accent1">
                    <a:lumMod val="50000"/>
                  </a:schemeClr>
                </a:solidFill>
                <a:latin typeface="Times New Roman" panose="02020603050405020304" pitchFamily="18" charset="0"/>
                <a:cs typeface="Times New Roman" panose="02020603050405020304" pitchFamily="18" charset="0"/>
              </a:rPr>
              <a:t>Transforming Services is Within Our Reach</a:t>
            </a:r>
          </a:p>
          <a:p>
            <a:pPr lvl="0" algn="ctr" defTabSz="914400" eaLnBrk="0" fontAlgn="base" hangingPunct="0">
              <a:spcBef>
                <a:spcPct val="0"/>
              </a:spcBef>
              <a:spcAft>
                <a:spcPct val="0"/>
              </a:spcAft>
            </a:pPr>
            <a:endParaRPr lang="en-US" altLang="en-US" sz="2200" dirty="0">
              <a:solidFill>
                <a:schemeClr val="accent1">
                  <a:lumMod val="50000"/>
                </a:schemeClr>
              </a:solidFill>
              <a:latin typeface="Times New Roman" panose="02020603050405020304" pitchFamily="18" charset="0"/>
            </a:endParaRPr>
          </a:p>
          <a:p>
            <a:pPr lvl="0" algn="ctr" defTabSz="914400" eaLnBrk="0" fontAlgn="base" hangingPunct="0">
              <a:spcBef>
                <a:spcPct val="0"/>
              </a:spcBef>
              <a:spcAft>
                <a:spcPct val="0"/>
              </a:spcAft>
            </a:pPr>
            <a:r>
              <a:rPr lang="en-US" altLang="en-US" sz="2200" dirty="0">
                <a:solidFill>
                  <a:schemeClr val="accent1">
                    <a:lumMod val="50000"/>
                  </a:schemeClr>
                </a:solidFill>
                <a:latin typeface="Times New Roman" panose="02020603050405020304" pitchFamily="18" charset="0"/>
              </a:rPr>
              <a:t>Stephanie Woodard, PhD</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2200" dirty="0">
                <a:solidFill>
                  <a:schemeClr val="accent1">
                    <a:lumMod val="50000"/>
                  </a:schemeClr>
                </a:solidFill>
                <a:latin typeface="Times New Roman" panose="02020603050405020304" pitchFamily="18" charset="0"/>
              </a:rPr>
              <a:t>DHHS Senior Advisor on Behavioral Health</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2200" dirty="0">
                <a:solidFill>
                  <a:schemeClr val="accent1">
                    <a:lumMod val="50000"/>
                  </a:schemeClr>
                </a:solidFill>
                <a:latin typeface="Times New Roman" panose="02020603050405020304" pitchFamily="18" charset="0"/>
              </a:rPr>
              <a:t>Behavioral Health Commissioner </a:t>
            </a:r>
          </a:p>
          <a:p>
            <a:pPr marL="0" marR="0" lvl="0" indent="0" algn="ctr" defTabSz="914400" rtl="0" eaLnBrk="0" fontAlgn="base" latinLnBrk="0" hangingPunct="0">
              <a:lnSpc>
                <a:spcPct val="100000"/>
              </a:lnSpc>
              <a:spcBef>
                <a:spcPct val="0"/>
              </a:spcBef>
              <a:spcAft>
                <a:spcPct val="0"/>
              </a:spcAft>
              <a:buClrTx/>
              <a:buSzTx/>
              <a:buFontTx/>
              <a:buNone/>
              <a:tabLst/>
            </a:pPr>
            <a:endParaRPr lang="en-US" altLang="en-US" sz="2200" dirty="0">
              <a:solidFill>
                <a:schemeClr val="accent1">
                  <a:lumMod val="50000"/>
                </a:schemeClr>
              </a:solidFill>
              <a:latin typeface="Times New Roman" panose="02020603050405020304" pitchFamily="18" charset="0"/>
            </a:endParaRPr>
          </a:p>
        </p:txBody>
      </p:sp>
      <p:cxnSp>
        <p:nvCxnSpPr>
          <p:cNvPr id="1039" name="Straight Connector 1038"/>
          <p:cNvCxnSpPr/>
          <p:nvPr/>
        </p:nvCxnSpPr>
        <p:spPr>
          <a:xfrm>
            <a:off x="1796805" y="3102050"/>
            <a:ext cx="6853382" cy="0"/>
          </a:xfrm>
          <a:prstGeom prst="line">
            <a:avLst/>
          </a:prstGeom>
          <a:ln w="25400" cap="sq">
            <a:solidFill>
              <a:schemeClr val="accent5">
                <a:lumMod val="50000"/>
              </a:schemeClr>
            </a:solidFill>
            <a:headEnd type="diamond" w="med" len="lg"/>
            <a:tailEnd type="diamond" w="med" len="lg"/>
          </a:ln>
        </p:spPr>
        <p:style>
          <a:lnRef idx="1">
            <a:schemeClr val="accent1"/>
          </a:lnRef>
          <a:fillRef idx="0">
            <a:schemeClr val="accent1"/>
          </a:fillRef>
          <a:effectRef idx="0">
            <a:schemeClr val="accent1"/>
          </a:effectRef>
          <a:fontRef idx="minor">
            <a:schemeClr val="tx1"/>
          </a:fontRef>
        </p:style>
      </p:cxnSp>
      <p:pic>
        <p:nvPicPr>
          <p:cNvPr id="1050" name="Picture 104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8573" y="206535"/>
            <a:ext cx="1638442" cy="1494453"/>
          </a:xfrm>
          <a:prstGeom prst="rect">
            <a:avLst/>
          </a:prstGeom>
        </p:spPr>
      </p:pic>
      <p:cxnSp>
        <p:nvCxnSpPr>
          <p:cNvPr id="1046" name="Straight Connector 1045"/>
          <p:cNvCxnSpPr>
            <a:cxnSpLocks/>
          </p:cNvCxnSpPr>
          <p:nvPr/>
        </p:nvCxnSpPr>
        <p:spPr>
          <a:xfrm>
            <a:off x="0" y="6553199"/>
            <a:ext cx="9144000" cy="0"/>
          </a:xfrm>
          <a:prstGeom prst="line">
            <a:avLst/>
          </a:prstGeom>
          <a:ln w="254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pic>
        <p:nvPicPr>
          <p:cNvPr id="1051" name="Picture 105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12741" y="4791597"/>
            <a:ext cx="1311414" cy="1761601"/>
          </a:xfrm>
          <a:prstGeom prst="rect">
            <a:avLst/>
          </a:prstGeom>
        </p:spPr>
      </p:pic>
      <p:sp>
        <p:nvSpPr>
          <p:cNvPr id="1032" name="Rectangle 1031"/>
          <p:cNvSpPr/>
          <p:nvPr/>
        </p:nvSpPr>
        <p:spPr>
          <a:xfrm>
            <a:off x="6746" y="0"/>
            <a:ext cx="9126141" cy="6858000"/>
          </a:xfrm>
          <a:prstGeom prst="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35" name="Straight Connector 1034"/>
          <p:cNvCxnSpPr>
            <a:cxnSpLocks/>
          </p:cNvCxnSpPr>
          <p:nvPr/>
        </p:nvCxnSpPr>
        <p:spPr>
          <a:xfrm flipH="1">
            <a:off x="1150950" y="0"/>
            <a:ext cx="2" cy="6553199"/>
          </a:xfrm>
          <a:prstGeom prst="line">
            <a:avLst/>
          </a:prstGeom>
          <a:ln w="317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2018277"/>
      </p:ext>
    </p:extLst>
  </p:cSld>
  <p:clrMapOvr>
    <a:masterClrMapping/>
  </p:clrMapOvr>
  <p:transition spd="slow">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6204D-E381-4A92-992D-B2A97B26ED43}"/>
              </a:ext>
            </a:extLst>
          </p:cNvPr>
          <p:cNvSpPr>
            <a:spLocks noGrp="1"/>
          </p:cNvSpPr>
          <p:nvPr>
            <p:ph type="title"/>
          </p:nvPr>
        </p:nvSpPr>
        <p:spPr/>
        <p:txBody>
          <a:bodyPr/>
          <a:lstStyle/>
          <a:p>
            <a:r>
              <a:rPr lang="en-US"/>
              <a:t>High-Tech Crisis Call Centers </a:t>
            </a:r>
            <a:endParaRPr lang="en-US" dirty="0"/>
          </a:p>
        </p:txBody>
      </p:sp>
      <p:sp>
        <p:nvSpPr>
          <p:cNvPr id="3" name="Content Placeholder 2">
            <a:extLst>
              <a:ext uri="{FF2B5EF4-FFF2-40B4-BE49-F238E27FC236}">
                <a16:creationId xmlns:a16="http://schemas.microsoft.com/office/drawing/2014/main" id="{EFEB01D8-825C-4E79-9398-06831B78DB27}"/>
              </a:ext>
            </a:extLst>
          </p:cNvPr>
          <p:cNvSpPr>
            <a:spLocks noGrp="1"/>
          </p:cNvSpPr>
          <p:nvPr>
            <p:ph idx="1"/>
          </p:nvPr>
        </p:nvSpPr>
        <p:spPr/>
        <p:txBody>
          <a:bodyPr/>
          <a:lstStyle/>
          <a:p>
            <a:r>
              <a:rPr lang="en-US"/>
              <a:t>Crisis Call Center Specialists that can coordinate all levels of crisis care.</a:t>
            </a:r>
          </a:p>
          <a:p>
            <a:endParaRPr lang="en-US"/>
          </a:p>
          <a:p>
            <a:r>
              <a:rPr lang="en-US"/>
              <a:t>Specialists can support and stabilize up to 90% of cases.</a:t>
            </a:r>
          </a:p>
          <a:p>
            <a:pPr marL="0" indent="0" algn="ctr">
              <a:buNone/>
            </a:pPr>
            <a:endParaRPr lang="en-US"/>
          </a:p>
          <a:p>
            <a:r>
              <a:rPr lang="en-US"/>
              <a:t>“Air traffic control center” that dispatches appropriate resources and supporting resources. </a:t>
            </a:r>
            <a:endParaRPr lang="en-US" dirty="0"/>
          </a:p>
        </p:txBody>
      </p:sp>
      <p:sp>
        <p:nvSpPr>
          <p:cNvPr id="5" name="Footer Placeholder 4">
            <a:extLst>
              <a:ext uri="{FF2B5EF4-FFF2-40B4-BE49-F238E27FC236}">
                <a16:creationId xmlns:a16="http://schemas.microsoft.com/office/drawing/2014/main" id="{8450AC07-0ADC-4B65-AC12-5A3BE30065A2}"/>
              </a:ext>
            </a:extLst>
          </p:cNvPr>
          <p:cNvSpPr>
            <a:spLocks noGrp="1"/>
          </p:cNvSpPr>
          <p:nvPr>
            <p:ph type="ftr" sz="quarter" idx="11"/>
          </p:nvPr>
        </p:nvSpPr>
        <p:spPr>
          <a:xfrm>
            <a:off x="628650" y="5878287"/>
            <a:ext cx="4349750" cy="614588"/>
          </a:xfrm>
        </p:spPr>
        <p:txBody>
          <a:bodyPr/>
          <a:lstStyle/>
          <a:p>
            <a:pPr algn="l"/>
            <a:r>
              <a:rPr lang="en-US">
                <a:solidFill>
                  <a:schemeClr val="bg1">
                    <a:lumMod val="50000"/>
                  </a:schemeClr>
                </a:solidFill>
              </a:rPr>
              <a:t>National Association of State Mental Health Program Directors</a:t>
            </a:r>
          </a:p>
          <a:p>
            <a:pPr algn="l"/>
            <a:r>
              <a:rPr lang="en-US">
                <a:solidFill>
                  <a:schemeClr val="bg1">
                    <a:lumMod val="50000"/>
                  </a:schemeClr>
                </a:solidFill>
              </a:rPr>
              <a:t>National Action Alliance for Suicide Prevention</a:t>
            </a:r>
          </a:p>
          <a:p>
            <a:pPr algn="l"/>
            <a:r>
              <a:rPr lang="en-US">
                <a:solidFill>
                  <a:schemeClr val="bg1">
                    <a:lumMod val="50000"/>
                  </a:schemeClr>
                </a:solidFill>
              </a:rPr>
              <a:t>Crisis Now</a:t>
            </a:r>
            <a:endParaRPr lang="en-US" dirty="0">
              <a:solidFill>
                <a:schemeClr val="bg1">
                  <a:lumMod val="50000"/>
                </a:schemeClr>
              </a:solidFill>
            </a:endParaRPr>
          </a:p>
        </p:txBody>
      </p:sp>
    </p:spTree>
    <p:extLst>
      <p:ext uri="{BB962C8B-B14F-4D97-AF65-F5344CB8AC3E}">
        <p14:creationId xmlns:p14="http://schemas.microsoft.com/office/powerpoint/2010/main" val="3919825029"/>
      </p:ext>
    </p:extLst>
  </p:cSld>
  <p:clrMapOvr>
    <a:masterClrMapping/>
  </p:clrMapOvr>
  <p:transition spd="slow">
    <p:wipe dir="r"/>
  </p:transition>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3FF6760-21C4-4DB2-954D-16DACBF00AB4}"/>
              </a:ext>
            </a:extLst>
          </p:cNvPr>
          <p:cNvSpPr>
            <a:spLocks noGrp="1"/>
          </p:cNvSpPr>
          <p:nvPr>
            <p:ph type="title"/>
          </p:nvPr>
        </p:nvSpPr>
        <p:spPr>
          <a:xfrm>
            <a:off x="647271" y="1012004"/>
            <a:ext cx="2562119" cy="4795408"/>
          </a:xfrm>
        </p:spPr>
        <p:txBody>
          <a:bodyPr>
            <a:normAutofit/>
          </a:bodyPr>
          <a:lstStyle/>
          <a:p>
            <a:r>
              <a:rPr lang="en-US">
                <a:solidFill>
                  <a:srgbClr val="FFFFFF"/>
                </a:solidFill>
              </a:rPr>
              <a:t>Crisis Call Center</a:t>
            </a:r>
          </a:p>
        </p:txBody>
      </p:sp>
      <p:sp>
        <p:nvSpPr>
          <p:cNvPr id="4" name="Slide Number Placeholder 3">
            <a:extLst>
              <a:ext uri="{FF2B5EF4-FFF2-40B4-BE49-F238E27FC236}">
                <a16:creationId xmlns:a16="http://schemas.microsoft.com/office/drawing/2014/main" id="{67D804DD-804D-4974-BEA6-6A86427EB4D8}"/>
              </a:ext>
            </a:extLst>
          </p:cNvPr>
          <p:cNvSpPr>
            <a:spLocks noGrp="1"/>
          </p:cNvSpPr>
          <p:nvPr>
            <p:ph type="sldNum" sz="quarter" idx="12"/>
          </p:nvPr>
        </p:nvSpPr>
        <p:spPr>
          <a:xfrm>
            <a:off x="8044665" y="6356350"/>
            <a:ext cx="470685" cy="365125"/>
          </a:xfrm>
        </p:spPr>
        <p:txBody>
          <a:bodyPr>
            <a:normAutofit/>
          </a:bodyPr>
          <a:lstStyle/>
          <a:p>
            <a:pPr>
              <a:spcAft>
                <a:spcPts val="600"/>
              </a:spcAft>
            </a:pPr>
            <a:fld id="{2A912E05-27E8-4814-B9B5-69B786581838}" type="slidenum">
              <a:rPr lang="en-US" sz="1000">
                <a:solidFill>
                  <a:prstClr val="black">
                    <a:tint val="75000"/>
                  </a:prstClr>
                </a:solidFill>
              </a:rPr>
              <a:pPr>
                <a:spcAft>
                  <a:spcPts val="600"/>
                </a:spcAft>
              </a:pPr>
              <a:t>11</a:t>
            </a:fld>
            <a:endParaRPr lang="en-US" sz="1000">
              <a:solidFill>
                <a:prstClr val="black">
                  <a:tint val="75000"/>
                </a:prstClr>
              </a:solidFill>
            </a:endParaRPr>
          </a:p>
        </p:txBody>
      </p:sp>
      <p:graphicFrame>
        <p:nvGraphicFramePr>
          <p:cNvPr id="5" name="Content Placeholder 4">
            <a:extLst>
              <a:ext uri="{FF2B5EF4-FFF2-40B4-BE49-F238E27FC236}">
                <a16:creationId xmlns:a16="http://schemas.microsoft.com/office/drawing/2014/main" id="{8CAB9242-EE51-4EDF-A184-D012EA27239C}"/>
              </a:ext>
            </a:extLst>
          </p:cNvPr>
          <p:cNvGraphicFramePr>
            <a:graphicFrameLocks noGrp="1"/>
          </p:cNvGraphicFramePr>
          <p:nvPr>
            <p:ph idx="1"/>
            <p:extLst>
              <p:ext uri="{D42A27DB-BD31-4B8C-83A1-F6EECF244321}">
                <p14:modId xmlns:p14="http://schemas.microsoft.com/office/powerpoint/2010/main" val="1609288972"/>
              </p:ext>
            </p:extLst>
          </p:nvPr>
        </p:nvGraphicFramePr>
        <p:xfrm>
          <a:off x="3895725" y="726413"/>
          <a:ext cx="4885205" cy="5374462"/>
        </p:xfrm>
        <a:graphic>
          <a:graphicData uri="http://schemas.openxmlformats.org/drawingml/2006/table">
            <a:tbl>
              <a:tblPr>
                <a:tableStyleId>{5C22544A-7EE6-4342-B048-85BDC9FD1C3A}</a:tableStyleId>
              </a:tblPr>
              <a:tblGrid>
                <a:gridCol w="1991088">
                  <a:extLst>
                    <a:ext uri="{9D8B030D-6E8A-4147-A177-3AD203B41FA5}">
                      <a16:colId xmlns:a16="http://schemas.microsoft.com/office/drawing/2014/main" val="1894092593"/>
                    </a:ext>
                  </a:extLst>
                </a:gridCol>
                <a:gridCol w="741730">
                  <a:extLst>
                    <a:ext uri="{9D8B030D-6E8A-4147-A177-3AD203B41FA5}">
                      <a16:colId xmlns:a16="http://schemas.microsoft.com/office/drawing/2014/main" val="2450603590"/>
                    </a:ext>
                  </a:extLst>
                </a:gridCol>
                <a:gridCol w="518262">
                  <a:extLst>
                    <a:ext uri="{9D8B030D-6E8A-4147-A177-3AD203B41FA5}">
                      <a16:colId xmlns:a16="http://schemas.microsoft.com/office/drawing/2014/main" val="2668955506"/>
                    </a:ext>
                  </a:extLst>
                </a:gridCol>
                <a:gridCol w="518263">
                  <a:extLst>
                    <a:ext uri="{9D8B030D-6E8A-4147-A177-3AD203B41FA5}">
                      <a16:colId xmlns:a16="http://schemas.microsoft.com/office/drawing/2014/main" val="831089617"/>
                    </a:ext>
                  </a:extLst>
                </a:gridCol>
                <a:gridCol w="518262">
                  <a:extLst>
                    <a:ext uri="{9D8B030D-6E8A-4147-A177-3AD203B41FA5}">
                      <a16:colId xmlns:a16="http://schemas.microsoft.com/office/drawing/2014/main" val="1528084456"/>
                    </a:ext>
                  </a:extLst>
                </a:gridCol>
                <a:gridCol w="597600">
                  <a:extLst>
                    <a:ext uri="{9D8B030D-6E8A-4147-A177-3AD203B41FA5}">
                      <a16:colId xmlns:a16="http://schemas.microsoft.com/office/drawing/2014/main" val="738240213"/>
                    </a:ext>
                  </a:extLst>
                </a:gridCol>
              </a:tblGrid>
              <a:tr h="233925">
                <a:tc>
                  <a:txBody>
                    <a:bodyPr/>
                    <a:lstStyle/>
                    <a:p>
                      <a:pPr algn="l" fontAlgn="b"/>
                      <a:r>
                        <a:rPr lang="en-US" sz="1200" u="none" strike="noStrike">
                          <a:effectLst/>
                        </a:rPr>
                        <a:t>Historical Data Summary</a:t>
                      </a:r>
                      <a:endParaRPr lang="en-US" sz="1200" b="1" i="0" u="none" strike="noStrike">
                        <a:solidFill>
                          <a:srgbClr val="000000"/>
                        </a:solidFill>
                        <a:effectLst/>
                        <a:latin typeface="Calibri" panose="020F0502020204030204" pitchFamily="34" charset="0"/>
                      </a:endParaRPr>
                    </a:p>
                  </a:txBody>
                  <a:tcPr marL="9627" marR="9627" marT="9627" marB="0" anchor="b"/>
                </a:tc>
                <a:tc>
                  <a:txBody>
                    <a:bodyPr/>
                    <a:lstStyle/>
                    <a:p>
                      <a:pPr algn="r" fontAlgn="b"/>
                      <a:endParaRPr lang="en-US" sz="1100" b="0" i="0" u="none" strike="noStrike">
                        <a:solidFill>
                          <a:srgbClr val="000000"/>
                        </a:solidFill>
                        <a:effectLst/>
                        <a:latin typeface="Calibri" panose="020F0502020204030204" pitchFamily="34" charset="0"/>
                      </a:endParaRPr>
                    </a:p>
                  </a:txBody>
                  <a:tcPr marL="9627" marR="9627" marT="9627" marB="0" anchor="b"/>
                </a:tc>
                <a:tc>
                  <a:txBody>
                    <a:bodyPr/>
                    <a:lstStyle/>
                    <a:p>
                      <a:pPr algn="r" fontAlgn="b"/>
                      <a:endParaRPr lang="en-US" sz="1100" b="0" i="0" u="none" strike="noStrike">
                        <a:solidFill>
                          <a:srgbClr val="000000"/>
                        </a:solidFill>
                        <a:effectLst/>
                        <a:latin typeface="Calibri" panose="020F0502020204030204" pitchFamily="34" charset="0"/>
                      </a:endParaRPr>
                    </a:p>
                  </a:txBody>
                  <a:tcPr marL="9627" marR="9627" marT="9627" marB="0" anchor="b"/>
                </a:tc>
                <a:tc>
                  <a:txBody>
                    <a:bodyPr/>
                    <a:lstStyle/>
                    <a:p>
                      <a:pPr algn="r" fontAlgn="b"/>
                      <a:endParaRPr lang="en-US" sz="1100" b="0" i="0" u="none" strike="noStrike">
                        <a:solidFill>
                          <a:srgbClr val="000000"/>
                        </a:solidFill>
                        <a:effectLst/>
                        <a:latin typeface="Calibri" panose="020F0502020204030204" pitchFamily="34" charset="0"/>
                      </a:endParaRPr>
                    </a:p>
                  </a:txBody>
                  <a:tcPr marL="9627" marR="9627" marT="9627" marB="0" anchor="b"/>
                </a:tc>
                <a:tc>
                  <a:txBody>
                    <a:bodyPr/>
                    <a:lstStyle/>
                    <a:p>
                      <a:pPr algn="r" fontAlgn="b"/>
                      <a:endParaRPr lang="en-US" sz="1100" b="0" i="0" u="none" strike="noStrike">
                        <a:solidFill>
                          <a:srgbClr val="000000"/>
                        </a:solidFill>
                        <a:effectLst/>
                        <a:latin typeface="Calibri" panose="020F0502020204030204" pitchFamily="34" charset="0"/>
                      </a:endParaRPr>
                    </a:p>
                  </a:txBody>
                  <a:tcPr marL="9627" marR="9627" marT="9627" marB="0" anchor="b"/>
                </a:tc>
                <a:tc>
                  <a:txBody>
                    <a:bodyPr/>
                    <a:lstStyle/>
                    <a:p>
                      <a:pPr algn="r" fontAlgn="b"/>
                      <a:endParaRPr lang="en-US" sz="1100" b="0" i="0" u="none" strike="noStrike">
                        <a:solidFill>
                          <a:srgbClr val="000000"/>
                        </a:solidFill>
                        <a:effectLst/>
                        <a:latin typeface="Calibri" panose="020F0502020204030204" pitchFamily="34" charset="0"/>
                      </a:endParaRPr>
                    </a:p>
                  </a:txBody>
                  <a:tcPr marL="9627" marR="9627" marT="9627" marB="0" anchor="b"/>
                </a:tc>
                <a:extLst>
                  <a:ext uri="{0D108BD9-81ED-4DB2-BD59-A6C34878D82A}">
                    <a16:rowId xmlns:a16="http://schemas.microsoft.com/office/drawing/2014/main" val="1958065642"/>
                  </a:ext>
                </a:extLst>
              </a:tr>
              <a:tr h="219361">
                <a:tc>
                  <a:txBody>
                    <a:bodyPr/>
                    <a:lstStyle/>
                    <a:p>
                      <a:pPr algn="l" fontAlgn="b"/>
                      <a:endParaRPr lang="en-US" sz="1100" b="0" i="0" u="none" strike="noStrike">
                        <a:solidFill>
                          <a:srgbClr val="000000"/>
                        </a:solidFill>
                        <a:effectLst/>
                        <a:latin typeface="Calibri" panose="020F0502020204030204" pitchFamily="34" charset="0"/>
                      </a:endParaRPr>
                    </a:p>
                  </a:txBody>
                  <a:tcPr marL="9627" marR="9627" marT="9627" marB="0" anchor="b"/>
                </a:tc>
                <a:tc>
                  <a:txBody>
                    <a:bodyPr/>
                    <a:lstStyle/>
                    <a:p>
                      <a:pPr algn="ctr" fontAlgn="b"/>
                      <a:r>
                        <a:rPr lang="en-US" sz="1100" u="none" strike="noStrike">
                          <a:effectLst/>
                        </a:rPr>
                        <a:t>FY15</a:t>
                      </a:r>
                      <a:endParaRPr lang="en-US" sz="1100" b="1" i="0" u="none" strike="noStrike">
                        <a:solidFill>
                          <a:srgbClr val="000000"/>
                        </a:solidFill>
                        <a:effectLst/>
                        <a:latin typeface="Calibri" panose="020F0502020204030204" pitchFamily="34" charset="0"/>
                      </a:endParaRPr>
                    </a:p>
                  </a:txBody>
                  <a:tcPr marL="9627" marR="9627" marT="9627" marB="0" anchor="b"/>
                </a:tc>
                <a:tc>
                  <a:txBody>
                    <a:bodyPr/>
                    <a:lstStyle/>
                    <a:p>
                      <a:pPr algn="ctr" fontAlgn="b"/>
                      <a:r>
                        <a:rPr lang="en-US" sz="1100" u="none" strike="noStrike">
                          <a:effectLst/>
                        </a:rPr>
                        <a:t>FY16</a:t>
                      </a:r>
                      <a:endParaRPr lang="en-US" sz="1100" b="1" i="0" u="none" strike="noStrike">
                        <a:solidFill>
                          <a:srgbClr val="000000"/>
                        </a:solidFill>
                        <a:effectLst/>
                        <a:latin typeface="Calibri" panose="020F0502020204030204" pitchFamily="34" charset="0"/>
                      </a:endParaRPr>
                    </a:p>
                  </a:txBody>
                  <a:tcPr marL="9627" marR="9627" marT="9627" marB="0" anchor="b"/>
                </a:tc>
                <a:tc>
                  <a:txBody>
                    <a:bodyPr/>
                    <a:lstStyle/>
                    <a:p>
                      <a:pPr algn="ctr" fontAlgn="b"/>
                      <a:r>
                        <a:rPr lang="en-US" sz="1100" u="none" strike="noStrike">
                          <a:effectLst/>
                        </a:rPr>
                        <a:t>FY17</a:t>
                      </a:r>
                      <a:endParaRPr lang="en-US" sz="1100" b="1" i="0" u="none" strike="noStrike">
                        <a:solidFill>
                          <a:srgbClr val="000000"/>
                        </a:solidFill>
                        <a:effectLst/>
                        <a:latin typeface="Calibri" panose="020F0502020204030204" pitchFamily="34" charset="0"/>
                      </a:endParaRPr>
                    </a:p>
                  </a:txBody>
                  <a:tcPr marL="9627" marR="9627" marT="9627" marB="0" anchor="b"/>
                </a:tc>
                <a:tc>
                  <a:txBody>
                    <a:bodyPr/>
                    <a:lstStyle/>
                    <a:p>
                      <a:pPr algn="ctr" fontAlgn="b"/>
                      <a:r>
                        <a:rPr lang="en-US" sz="1100" u="none" strike="noStrike">
                          <a:effectLst/>
                        </a:rPr>
                        <a:t>FY18</a:t>
                      </a:r>
                      <a:endParaRPr lang="en-US" sz="1100" b="1" i="0" u="none" strike="noStrike">
                        <a:solidFill>
                          <a:srgbClr val="000000"/>
                        </a:solidFill>
                        <a:effectLst/>
                        <a:latin typeface="Calibri" panose="020F0502020204030204" pitchFamily="34" charset="0"/>
                      </a:endParaRPr>
                    </a:p>
                  </a:txBody>
                  <a:tcPr marL="9627" marR="9627" marT="9627" marB="0" anchor="b"/>
                </a:tc>
                <a:tc>
                  <a:txBody>
                    <a:bodyPr/>
                    <a:lstStyle/>
                    <a:p>
                      <a:pPr algn="ctr" fontAlgn="b"/>
                      <a:r>
                        <a:rPr lang="en-US" sz="1100" u="none" strike="noStrike">
                          <a:effectLst/>
                        </a:rPr>
                        <a:t>Total</a:t>
                      </a:r>
                      <a:endParaRPr lang="en-US" sz="1100" b="1" i="0" u="none" strike="noStrike">
                        <a:solidFill>
                          <a:srgbClr val="000000"/>
                        </a:solidFill>
                        <a:effectLst/>
                        <a:latin typeface="Calibri" panose="020F0502020204030204" pitchFamily="34" charset="0"/>
                      </a:endParaRPr>
                    </a:p>
                  </a:txBody>
                  <a:tcPr marL="9627" marR="9627" marT="9627" marB="0" anchor="b"/>
                </a:tc>
                <a:extLst>
                  <a:ext uri="{0D108BD9-81ED-4DB2-BD59-A6C34878D82A}">
                    <a16:rowId xmlns:a16="http://schemas.microsoft.com/office/drawing/2014/main" val="98665925"/>
                  </a:ext>
                </a:extLst>
              </a:tr>
              <a:tr h="394138">
                <a:tc>
                  <a:txBody>
                    <a:bodyPr/>
                    <a:lstStyle/>
                    <a:p>
                      <a:pPr algn="l" fontAlgn="b"/>
                      <a:r>
                        <a:rPr lang="en-US" sz="1100" u="none" strike="noStrike">
                          <a:effectLst/>
                        </a:rPr>
                        <a:t>All Contacts (includes hangups) </a:t>
                      </a:r>
                      <a:endParaRPr lang="en-US" sz="1100" b="1" i="0" u="none" strike="noStrike">
                        <a:solidFill>
                          <a:srgbClr val="000000"/>
                        </a:solidFill>
                        <a:effectLst/>
                        <a:latin typeface="Calibri" panose="020F0502020204030204" pitchFamily="34" charset="0"/>
                      </a:endParaRPr>
                    </a:p>
                  </a:txBody>
                  <a:tcPr marL="9627" marR="9627" marT="9627" marB="0" anchor="b"/>
                </a:tc>
                <a:tc>
                  <a:txBody>
                    <a:bodyPr/>
                    <a:lstStyle/>
                    <a:p>
                      <a:pPr algn="l" fontAlgn="b"/>
                      <a:r>
                        <a:rPr lang="en-US" sz="1000" u="none" strike="noStrike">
                          <a:effectLst/>
                        </a:rPr>
                        <a:t>not available</a:t>
                      </a:r>
                      <a:endParaRPr lang="en-US" sz="1000" b="0" i="1" u="none" strike="noStrike">
                        <a:solidFill>
                          <a:srgbClr val="000000"/>
                        </a:solidFill>
                        <a:effectLst/>
                        <a:latin typeface="Calibri" panose="020F0502020204030204" pitchFamily="34" charset="0"/>
                      </a:endParaRPr>
                    </a:p>
                  </a:txBody>
                  <a:tcPr marL="9627" marR="9627" marT="9627" marB="0" anchor="b"/>
                </a:tc>
                <a:tc>
                  <a:txBody>
                    <a:bodyPr/>
                    <a:lstStyle/>
                    <a:p>
                      <a:pPr algn="r" fontAlgn="b"/>
                      <a:r>
                        <a:rPr lang="en-US" sz="1100" u="none" strike="noStrike">
                          <a:effectLst/>
                        </a:rPr>
                        <a:t>65085</a:t>
                      </a:r>
                      <a:endParaRPr lang="en-US" sz="1100" b="1" i="0" u="none" strike="noStrike">
                        <a:solidFill>
                          <a:srgbClr val="000000"/>
                        </a:solidFill>
                        <a:effectLst/>
                        <a:latin typeface="Calibri" panose="020F0502020204030204" pitchFamily="34" charset="0"/>
                      </a:endParaRPr>
                    </a:p>
                  </a:txBody>
                  <a:tcPr marL="9627" marR="9627" marT="9627" marB="0" anchor="b"/>
                </a:tc>
                <a:tc>
                  <a:txBody>
                    <a:bodyPr/>
                    <a:lstStyle/>
                    <a:p>
                      <a:pPr algn="r" fontAlgn="b"/>
                      <a:r>
                        <a:rPr lang="en-US" sz="1100" u="none" strike="noStrike">
                          <a:effectLst/>
                        </a:rPr>
                        <a:t>62915</a:t>
                      </a:r>
                      <a:endParaRPr lang="en-US" sz="1100" b="1" i="0" u="none" strike="noStrike">
                        <a:solidFill>
                          <a:srgbClr val="000000"/>
                        </a:solidFill>
                        <a:effectLst/>
                        <a:latin typeface="Calibri" panose="020F0502020204030204" pitchFamily="34" charset="0"/>
                      </a:endParaRPr>
                    </a:p>
                  </a:txBody>
                  <a:tcPr marL="9627" marR="9627" marT="9627" marB="0" anchor="b"/>
                </a:tc>
                <a:tc>
                  <a:txBody>
                    <a:bodyPr/>
                    <a:lstStyle/>
                    <a:p>
                      <a:pPr algn="r" fontAlgn="b"/>
                      <a:r>
                        <a:rPr lang="en-US" sz="1100" u="none" strike="noStrike">
                          <a:effectLst/>
                        </a:rPr>
                        <a:t>66554</a:t>
                      </a:r>
                      <a:endParaRPr lang="en-US" sz="1100" b="1" i="0" u="none" strike="noStrike">
                        <a:solidFill>
                          <a:srgbClr val="000000"/>
                        </a:solidFill>
                        <a:effectLst/>
                        <a:latin typeface="Calibri" panose="020F0502020204030204" pitchFamily="34" charset="0"/>
                      </a:endParaRPr>
                    </a:p>
                  </a:txBody>
                  <a:tcPr marL="9627" marR="9627" marT="9627" marB="0" anchor="b"/>
                </a:tc>
                <a:tc>
                  <a:txBody>
                    <a:bodyPr/>
                    <a:lstStyle/>
                    <a:p>
                      <a:pPr algn="r" fontAlgn="b"/>
                      <a:r>
                        <a:rPr lang="en-US" sz="1100" u="none" strike="noStrike">
                          <a:effectLst/>
                        </a:rPr>
                        <a:t>194554</a:t>
                      </a:r>
                      <a:endParaRPr lang="en-US" sz="1100" b="1" i="0" u="none" strike="noStrike">
                        <a:solidFill>
                          <a:srgbClr val="000000"/>
                        </a:solidFill>
                        <a:effectLst/>
                        <a:latin typeface="Calibri" panose="020F0502020204030204" pitchFamily="34" charset="0"/>
                      </a:endParaRPr>
                    </a:p>
                  </a:txBody>
                  <a:tcPr marL="9627" marR="9627" marT="9627" marB="0" anchor="b"/>
                </a:tc>
                <a:extLst>
                  <a:ext uri="{0D108BD9-81ED-4DB2-BD59-A6C34878D82A}">
                    <a16:rowId xmlns:a16="http://schemas.microsoft.com/office/drawing/2014/main" val="1486098475"/>
                  </a:ext>
                </a:extLst>
              </a:tr>
              <a:tr h="219361">
                <a:tc>
                  <a:txBody>
                    <a:bodyPr/>
                    <a:lstStyle/>
                    <a:p>
                      <a:pPr algn="l" fontAlgn="b"/>
                      <a:r>
                        <a:rPr lang="en-US" sz="1100" u="none" strike="noStrike">
                          <a:effectLst/>
                        </a:rPr>
                        <a:t>Total Crisis Contacts</a:t>
                      </a:r>
                      <a:endParaRPr lang="en-US" sz="1100" b="1" i="0" u="none" strike="noStrike">
                        <a:solidFill>
                          <a:srgbClr val="000000"/>
                        </a:solidFill>
                        <a:effectLst/>
                        <a:latin typeface="Calibri" panose="020F0502020204030204" pitchFamily="34" charset="0"/>
                      </a:endParaRPr>
                    </a:p>
                  </a:txBody>
                  <a:tcPr marL="9627" marR="9627" marT="9627" marB="0" anchor="b"/>
                </a:tc>
                <a:tc>
                  <a:txBody>
                    <a:bodyPr/>
                    <a:lstStyle/>
                    <a:p>
                      <a:pPr algn="r" fontAlgn="b"/>
                      <a:r>
                        <a:rPr lang="en-US" sz="1100" u="none" strike="noStrike">
                          <a:effectLst/>
                        </a:rPr>
                        <a:t>41871</a:t>
                      </a:r>
                      <a:endParaRPr lang="en-US" sz="1100" b="1" i="0" u="none" strike="noStrike">
                        <a:solidFill>
                          <a:srgbClr val="000000"/>
                        </a:solidFill>
                        <a:effectLst/>
                        <a:latin typeface="Calibri" panose="020F0502020204030204" pitchFamily="34" charset="0"/>
                      </a:endParaRPr>
                    </a:p>
                  </a:txBody>
                  <a:tcPr marL="9627" marR="9627" marT="9627" marB="0" anchor="b"/>
                </a:tc>
                <a:tc>
                  <a:txBody>
                    <a:bodyPr/>
                    <a:lstStyle/>
                    <a:p>
                      <a:pPr algn="r" fontAlgn="b"/>
                      <a:r>
                        <a:rPr lang="en-US" sz="1100" u="none" strike="noStrike">
                          <a:effectLst/>
                        </a:rPr>
                        <a:t>54947</a:t>
                      </a:r>
                      <a:endParaRPr lang="en-US" sz="1100" b="1" i="0" u="none" strike="noStrike">
                        <a:solidFill>
                          <a:srgbClr val="000000"/>
                        </a:solidFill>
                        <a:effectLst/>
                        <a:latin typeface="Calibri" panose="020F0502020204030204" pitchFamily="34" charset="0"/>
                      </a:endParaRPr>
                    </a:p>
                  </a:txBody>
                  <a:tcPr marL="9627" marR="9627" marT="9627" marB="0" anchor="b"/>
                </a:tc>
                <a:tc>
                  <a:txBody>
                    <a:bodyPr/>
                    <a:lstStyle/>
                    <a:p>
                      <a:pPr algn="r" fontAlgn="b"/>
                      <a:r>
                        <a:rPr lang="en-US" sz="1100" u="none" strike="noStrike">
                          <a:effectLst/>
                        </a:rPr>
                        <a:t>52207</a:t>
                      </a:r>
                      <a:endParaRPr lang="en-US" sz="1100" b="1" i="0" u="none" strike="noStrike">
                        <a:solidFill>
                          <a:srgbClr val="000000"/>
                        </a:solidFill>
                        <a:effectLst/>
                        <a:latin typeface="Calibri" panose="020F0502020204030204" pitchFamily="34" charset="0"/>
                      </a:endParaRPr>
                    </a:p>
                  </a:txBody>
                  <a:tcPr marL="9627" marR="9627" marT="9627" marB="0" anchor="b"/>
                </a:tc>
                <a:tc>
                  <a:txBody>
                    <a:bodyPr/>
                    <a:lstStyle/>
                    <a:p>
                      <a:pPr algn="r" fontAlgn="b"/>
                      <a:r>
                        <a:rPr lang="en-US" sz="1100" u="none" strike="noStrike">
                          <a:effectLst/>
                        </a:rPr>
                        <a:t>55911</a:t>
                      </a:r>
                      <a:endParaRPr lang="en-US" sz="1100" b="1" i="0" u="none" strike="noStrike">
                        <a:solidFill>
                          <a:srgbClr val="000000"/>
                        </a:solidFill>
                        <a:effectLst/>
                        <a:latin typeface="Calibri" panose="020F0502020204030204" pitchFamily="34" charset="0"/>
                      </a:endParaRPr>
                    </a:p>
                  </a:txBody>
                  <a:tcPr marL="9627" marR="9627" marT="9627" marB="0" anchor="b"/>
                </a:tc>
                <a:tc>
                  <a:txBody>
                    <a:bodyPr/>
                    <a:lstStyle/>
                    <a:p>
                      <a:pPr algn="r" fontAlgn="b"/>
                      <a:r>
                        <a:rPr lang="en-US" sz="1100" u="none" strike="noStrike">
                          <a:effectLst/>
                        </a:rPr>
                        <a:t>204936</a:t>
                      </a:r>
                      <a:endParaRPr lang="en-US" sz="1100" b="1" i="0" u="none" strike="noStrike">
                        <a:solidFill>
                          <a:srgbClr val="000000"/>
                        </a:solidFill>
                        <a:effectLst/>
                        <a:latin typeface="Calibri" panose="020F0502020204030204" pitchFamily="34" charset="0"/>
                      </a:endParaRPr>
                    </a:p>
                  </a:txBody>
                  <a:tcPr marL="9627" marR="9627" marT="9627" marB="0" anchor="b"/>
                </a:tc>
                <a:extLst>
                  <a:ext uri="{0D108BD9-81ED-4DB2-BD59-A6C34878D82A}">
                    <a16:rowId xmlns:a16="http://schemas.microsoft.com/office/drawing/2014/main" val="2920242136"/>
                  </a:ext>
                </a:extLst>
              </a:tr>
              <a:tr h="242664">
                <a:tc>
                  <a:txBody>
                    <a:bodyPr/>
                    <a:lstStyle/>
                    <a:p>
                      <a:pPr algn="l" fontAlgn="b"/>
                      <a:endParaRPr lang="en-US" sz="1100" b="1" i="0" u="none" strike="noStrike">
                        <a:solidFill>
                          <a:srgbClr val="000000"/>
                        </a:solidFill>
                        <a:effectLst/>
                        <a:latin typeface="Calibri" panose="020F0502020204030204" pitchFamily="34" charset="0"/>
                      </a:endParaRPr>
                    </a:p>
                  </a:txBody>
                  <a:tcPr marL="9627" marR="9627" marT="9627" marB="0" anchor="b"/>
                </a:tc>
                <a:tc>
                  <a:txBody>
                    <a:bodyPr/>
                    <a:lstStyle/>
                    <a:p>
                      <a:pPr algn="r" fontAlgn="b"/>
                      <a:endParaRPr lang="en-US" sz="1100" b="1" i="0" u="none" strike="noStrike">
                        <a:solidFill>
                          <a:srgbClr val="000000"/>
                        </a:solidFill>
                        <a:effectLst/>
                        <a:latin typeface="Calibri" panose="020F0502020204030204" pitchFamily="34" charset="0"/>
                      </a:endParaRPr>
                    </a:p>
                  </a:txBody>
                  <a:tcPr marL="9627" marR="9627" marT="9627" marB="0" anchor="b"/>
                </a:tc>
                <a:tc>
                  <a:txBody>
                    <a:bodyPr/>
                    <a:lstStyle/>
                    <a:p>
                      <a:pPr algn="r" fontAlgn="b"/>
                      <a:endParaRPr lang="en-US" sz="1100" b="1" i="0" u="none" strike="noStrike">
                        <a:solidFill>
                          <a:srgbClr val="000000"/>
                        </a:solidFill>
                        <a:effectLst/>
                        <a:latin typeface="Calibri" panose="020F0502020204030204" pitchFamily="34" charset="0"/>
                      </a:endParaRPr>
                    </a:p>
                  </a:txBody>
                  <a:tcPr marL="9627" marR="9627" marT="9627" marB="0" anchor="b"/>
                </a:tc>
                <a:tc>
                  <a:txBody>
                    <a:bodyPr/>
                    <a:lstStyle/>
                    <a:p>
                      <a:pPr algn="r" fontAlgn="b"/>
                      <a:endParaRPr lang="en-US" sz="1100" b="1" i="0" u="none" strike="noStrike">
                        <a:solidFill>
                          <a:srgbClr val="000000"/>
                        </a:solidFill>
                        <a:effectLst/>
                        <a:latin typeface="Calibri" panose="020F0502020204030204" pitchFamily="34" charset="0"/>
                      </a:endParaRPr>
                    </a:p>
                  </a:txBody>
                  <a:tcPr marL="9627" marR="9627" marT="9627" marB="0" anchor="b"/>
                </a:tc>
                <a:tc>
                  <a:txBody>
                    <a:bodyPr/>
                    <a:lstStyle/>
                    <a:p>
                      <a:pPr algn="r" fontAlgn="b"/>
                      <a:endParaRPr lang="en-US" sz="1100" b="1" i="0" u="none" strike="noStrike">
                        <a:solidFill>
                          <a:srgbClr val="000000"/>
                        </a:solidFill>
                        <a:effectLst/>
                        <a:latin typeface="Calibri" panose="020F0502020204030204" pitchFamily="34" charset="0"/>
                      </a:endParaRPr>
                    </a:p>
                  </a:txBody>
                  <a:tcPr marL="9627" marR="9627" marT="9627" marB="0" anchor="b"/>
                </a:tc>
                <a:tc>
                  <a:txBody>
                    <a:bodyPr/>
                    <a:lstStyle/>
                    <a:p>
                      <a:pPr algn="r" fontAlgn="b"/>
                      <a:endParaRPr lang="en-US" sz="1100" b="1" i="0" u="none" strike="noStrike">
                        <a:solidFill>
                          <a:srgbClr val="000000"/>
                        </a:solidFill>
                        <a:effectLst/>
                        <a:latin typeface="Calibri" panose="020F0502020204030204" pitchFamily="34" charset="0"/>
                      </a:endParaRPr>
                    </a:p>
                  </a:txBody>
                  <a:tcPr marL="9627" marR="9627" marT="9627" marB="0" anchor="b"/>
                </a:tc>
                <a:extLst>
                  <a:ext uri="{0D108BD9-81ED-4DB2-BD59-A6C34878D82A}">
                    <a16:rowId xmlns:a16="http://schemas.microsoft.com/office/drawing/2014/main" val="1604777629"/>
                  </a:ext>
                </a:extLst>
              </a:tr>
              <a:tr h="242664">
                <a:tc>
                  <a:txBody>
                    <a:bodyPr/>
                    <a:lstStyle/>
                    <a:p>
                      <a:pPr algn="l" fontAlgn="b"/>
                      <a:endParaRPr lang="en-US" sz="1100" b="0" i="0" u="none" strike="noStrike">
                        <a:solidFill>
                          <a:srgbClr val="000000"/>
                        </a:solidFill>
                        <a:effectLst/>
                        <a:latin typeface="Calibri" panose="020F0502020204030204" pitchFamily="34" charset="0"/>
                      </a:endParaRPr>
                    </a:p>
                  </a:txBody>
                  <a:tcPr marL="9627" marR="9627" marT="9627" marB="0" anchor="b"/>
                </a:tc>
                <a:tc>
                  <a:txBody>
                    <a:bodyPr/>
                    <a:lstStyle/>
                    <a:p>
                      <a:pPr algn="r" fontAlgn="b"/>
                      <a:endParaRPr lang="en-US" sz="1100" b="0" i="0" u="none" strike="noStrike">
                        <a:solidFill>
                          <a:srgbClr val="000000"/>
                        </a:solidFill>
                        <a:effectLst/>
                        <a:latin typeface="Calibri" panose="020F0502020204030204" pitchFamily="34" charset="0"/>
                      </a:endParaRPr>
                    </a:p>
                  </a:txBody>
                  <a:tcPr marL="9627" marR="9627" marT="9627" marB="0" anchor="b"/>
                </a:tc>
                <a:tc>
                  <a:txBody>
                    <a:bodyPr/>
                    <a:lstStyle/>
                    <a:p>
                      <a:pPr algn="r" fontAlgn="b"/>
                      <a:endParaRPr lang="en-US" sz="1100" b="0" i="0" u="none" strike="noStrike">
                        <a:solidFill>
                          <a:srgbClr val="000000"/>
                        </a:solidFill>
                        <a:effectLst/>
                        <a:latin typeface="Calibri" panose="020F0502020204030204" pitchFamily="34" charset="0"/>
                      </a:endParaRPr>
                    </a:p>
                  </a:txBody>
                  <a:tcPr marL="9627" marR="9627" marT="9627" marB="0" anchor="b"/>
                </a:tc>
                <a:tc>
                  <a:txBody>
                    <a:bodyPr/>
                    <a:lstStyle/>
                    <a:p>
                      <a:pPr algn="r" fontAlgn="b"/>
                      <a:endParaRPr lang="en-US" sz="1100" b="0" i="0" u="none" strike="noStrike">
                        <a:solidFill>
                          <a:srgbClr val="000000"/>
                        </a:solidFill>
                        <a:effectLst/>
                        <a:latin typeface="Calibri" panose="020F0502020204030204" pitchFamily="34" charset="0"/>
                      </a:endParaRPr>
                    </a:p>
                  </a:txBody>
                  <a:tcPr marL="9627" marR="9627" marT="9627" marB="0" anchor="b"/>
                </a:tc>
                <a:tc>
                  <a:txBody>
                    <a:bodyPr/>
                    <a:lstStyle/>
                    <a:p>
                      <a:pPr algn="r" fontAlgn="b"/>
                      <a:endParaRPr lang="en-US" sz="1100" b="0" i="0" u="none" strike="noStrike">
                        <a:solidFill>
                          <a:srgbClr val="000000"/>
                        </a:solidFill>
                        <a:effectLst/>
                        <a:latin typeface="Calibri" panose="020F0502020204030204" pitchFamily="34" charset="0"/>
                      </a:endParaRPr>
                    </a:p>
                  </a:txBody>
                  <a:tcPr marL="9627" marR="9627" marT="9627" marB="0" anchor="b"/>
                </a:tc>
                <a:tc>
                  <a:txBody>
                    <a:bodyPr/>
                    <a:lstStyle/>
                    <a:p>
                      <a:pPr algn="r" fontAlgn="b"/>
                      <a:endParaRPr lang="en-US" sz="1100" b="0" i="0" u="none" strike="noStrike">
                        <a:solidFill>
                          <a:srgbClr val="000000"/>
                        </a:solidFill>
                        <a:effectLst/>
                        <a:latin typeface="Calibri" panose="020F0502020204030204" pitchFamily="34" charset="0"/>
                      </a:endParaRPr>
                    </a:p>
                  </a:txBody>
                  <a:tcPr marL="9627" marR="9627" marT="9627" marB="0" anchor="b"/>
                </a:tc>
                <a:extLst>
                  <a:ext uri="{0D108BD9-81ED-4DB2-BD59-A6C34878D82A}">
                    <a16:rowId xmlns:a16="http://schemas.microsoft.com/office/drawing/2014/main" val="695086323"/>
                  </a:ext>
                </a:extLst>
              </a:tr>
              <a:tr h="219361">
                <a:tc>
                  <a:txBody>
                    <a:bodyPr/>
                    <a:lstStyle/>
                    <a:p>
                      <a:pPr algn="l" fontAlgn="b"/>
                      <a:r>
                        <a:rPr lang="en-US" sz="1100" u="none" strike="noStrike">
                          <a:effectLst/>
                        </a:rPr>
                        <a:t>Location</a:t>
                      </a:r>
                      <a:endParaRPr lang="en-US" sz="1100" b="1" i="0" u="none" strike="noStrike">
                        <a:solidFill>
                          <a:srgbClr val="000000"/>
                        </a:solidFill>
                        <a:effectLst/>
                        <a:latin typeface="Calibri" panose="020F0502020204030204" pitchFamily="34" charset="0"/>
                      </a:endParaRPr>
                    </a:p>
                  </a:txBody>
                  <a:tcPr marL="9627" marR="9627" marT="9627" marB="0" anchor="b"/>
                </a:tc>
                <a:tc>
                  <a:txBody>
                    <a:bodyPr/>
                    <a:lstStyle/>
                    <a:p>
                      <a:pPr algn="ctr" fontAlgn="b"/>
                      <a:r>
                        <a:rPr lang="en-US" sz="1100" u="none" strike="noStrike">
                          <a:effectLst/>
                        </a:rPr>
                        <a:t>FY15</a:t>
                      </a:r>
                      <a:endParaRPr lang="en-US" sz="1100" b="1" i="0" u="none" strike="noStrike">
                        <a:solidFill>
                          <a:srgbClr val="000000"/>
                        </a:solidFill>
                        <a:effectLst/>
                        <a:latin typeface="Calibri" panose="020F0502020204030204" pitchFamily="34" charset="0"/>
                      </a:endParaRPr>
                    </a:p>
                  </a:txBody>
                  <a:tcPr marL="9627" marR="9627" marT="9627" marB="0" anchor="b"/>
                </a:tc>
                <a:tc>
                  <a:txBody>
                    <a:bodyPr/>
                    <a:lstStyle/>
                    <a:p>
                      <a:pPr algn="ctr" fontAlgn="b"/>
                      <a:r>
                        <a:rPr lang="en-US" sz="1100" u="none" strike="noStrike">
                          <a:effectLst/>
                        </a:rPr>
                        <a:t>FY16</a:t>
                      </a:r>
                      <a:endParaRPr lang="en-US" sz="1100" b="1" i="0" u="none" strike="noStrike">
                        <a:solidFill>
                          <a:srgbClr val="000000"/>
                        </a:solidFill>
                        <a:effectLst/>
                        <a:latin typeface="Calibri" panose="020F0502020204030204" pitchFamily="34" charset="0"/>
                      </a:endParaRPr>
                    </a:p>
                  </a:txBody>
                  <a:tcPr marL="9627" marR="9627" marT="9627" marB="0" anchor="b"/>
                </a:tc>
                <a:tc>
                  <a:txBody>
                    <a:bodyPr/>
                    <a:lstStyle/>
                    <a:p>
                      <a:pPr algn="ctr" fontAlgn="b"/>
                      <a:r>
                        <a:rPr lang="en-US" sz="1100" u="none" strike="noStrike">
                          <a:effectLst/>
                        </a:rPr>
                        <a:t>FY17</a:t>
                      </a:r>
                      <a:endParaRPr lang="en-US" sz="1100" b="1" i="0" u="none" strike="noStrike">
                        <a:solidFill>
                          <a:srgbClr val="000000"/>
                        </a:solidFill>
                        <a:effectLst/>
                        <a:latin typeface="Calibri" panose="020F0502020204030204" pitchFamily="34" charset="0"/>
                      </a:endParaRPr>
                    </a:p>
                  </a:txBody>
                  <a:tcPr marL="9627" marR="9627" marT="9627" marB="0" anchor="b"/>
                </a:tc>
                <a:tc>
                  <a:txBody>
                    <a:bodyPr/>
                    <a:lstStyle/>
                    <a:p>
                      <a:pPr algn="ctr" fontAlgn="b"/>
                      <a:r>
                        <a:rPr lang="en-US" sz="1100" u="none" strike="noStrike">
                          <a:effectLst/>
                        </a:rPr>
                        <a:t>FY18</a:t>
                      </a:r>
                      <a:endParaRPr lang="en-US" sz="1100" b="1" i="0" u="none" strike="noStrike">
                        <a:solidFill>
                          <a:srgbClr val="000000"/>
                        </a:solidFill>
                        <a:effectLst/>
                        <a:latin typeface="Calibri" panose="020F0502020204030204" pitchFamily="34" charset="0"/>
                      </a:endParaRPr>
                    </a:p>
                  </a:txBody>
                  <a:tcPr marL="9627" marR="9627" marT="9627" marB="0" anchor="b"/>
                </a:tc>
                <a:tc>
                  <a:txBody>
                    <a:bodyPr/>
                    <a:lstStyle/>
                    <a:p>
                      <a:pPr algn="ctr" fontAlgn="b"/>
                      <a:r>
                        <a:rPr lang="en-US" sz="1100" u="none" strike="noStrike">
                          <a:effectLst/>
                        </a:rPr>
                        <a:t>Total</a:t>
                      </a:r>
                      <a:endParaRPr lang="en-US" sz="1100" b="1" i="0" u="none" strike="noStrike">
                        <a:solidFill>
                          <a:srgbClr val="000000"/>
                        </a:solidFill>
                        <a:effectLst/>
                        <a:latin typeface="Calibri" panose="020F0502020204030204" pitchFamily="34" charset="0"/>
                      </a:endParaRPr>
                    </a:p>
                  </a:txBody>
                  <a:tcPr marL="9627" marR="9627" marT="9627" marB="0" anchor="b"/>
                </a:tc>
                <a:extLst>
                  <a:ext uri="{0D108BD9-81ED-4DB2-BD59-A6C34878D82A}">
                    <a16:rowId xmlns:a16="http://schemas.microsoft.com/office/drawing/2014/main" val="1143670480"/>
                  </a:ext>
                </a:extLst>
              </a:tr>
              <a:tr h="219361">
                <a:tc>
                  <a:txBody>
                    <a:bodyPr/>
                    <a:lstStyle/>
                    <a:p>
                      <a:pPr algn="l" fontAlgn="b"/>
                      <a:r>
                        <a:rPr lang="en-US" sz="1100" u="none" strike="noStrike">
                          <a:effectLst/>
                        </a:rPr>
                        <a:t>Nevada</a:t>
                      </a:r>
                      <a:endParaRPr lang="en-US" sz="1100" b="0" i="0" u="none" strike="noStrike">
                        <a:solidFill>
                          <a:srgbClr val="000000"/>
                        </a:solidFill>
                        <a:effectLst/>
                        <a:latin typeface="Calibri" panose="020F0502020204030204" pitchFamily="34" charset="0"/>
                      </a:endParaRPr>
                    </a:p>
                  </a:txBody>
                  <a:tcPr marL="9627" marR="9627" marT="9627" marB="0" anchor="b"/>
                </a:tc>
                <a:tc>
                  <a:txBody>
                    <a:bodyPr/>
                    <a:lstStyle/>
                    <a:p>
                      <a:pPr algn="r" fontAlgn="b"/>
                      <a:r>
                        <a:rPr lang="en-US" sz="1100" u="none" strike="noStrike">
                          <a:effectLst/>
                        </a:rPr>
                        <a:t>16445</a:t>
                      </a:r>
                      <a:endParaRPr lang="en-US" sz="1100" b="1" i="0" u="none" strike="noStrike">
                        <a:solidFill>
                          <a:srgbClr val="000000"/>
                        </a:solidFill>
                        <a:effectLst/>
                        <a:latin typeface="Calibri" panose="020F0502020204030204" pitchFamily="34" charset="0"/>
                      </a:endParaRPr>
                    </a:p>
                  </a:txBody>
                  <a:tcPr marL="9627" marR="9627" marT="9627" marB="0" anchor="b"/>
                </a:tc>
                <a:tc>
                  <a:txBody>
                    <a:bodyPr/>
                    <a:lstStyle/>
                    <a:p>
                      <a:pPr algn="r" fontAlgn="b"/>
                      <a:r>
                        <a:rPr lang="en-US" sz="1100" u="none" strike="noStrike">
                          <a:effectLst/>
                        </a:rPr>
                        <a:t>13414</a:t>
                      </a:r>
                      <a:endParaRPr lang="en-US" sz="1100" b="1" i="0" u="none" strike="noStrike">
                        <a:solidFill>
                          <a:srgbClr val="000000"/>
                        </a:solidFill>
                        <a:effectLst/>
                        <a:latin typeface="Calibri" panose="020F0502020204030204" pitchFamily="34" charset="0"/>
                      </a:endParaRPr>
                    </a:p>
                  </a:txBody>
                  <a:tcPr marL="9627" marR="9627" marT="9627" marB="0" anchor="b"/>
                </a:tc>
                <a:tc>
                  <a:txBody>
                    <a:bodyPr/>
                    <a:lstStyle/>
                    <a:p>
                      <a:pPr algn="r" fontAlgn="b"/>
                      <a:r>
                        <a:rPr lang="en-US" sz="1100" u="none" strike="noStrike">
                          <a:effectLst/>
                        </a:rPr>
                        <a:t>15902</a:t>
                      </a:r>
                      <a:endParaRPr lang="en-US" sz="1100" b="1" i="0" u="none" strike="noStrike">
                        <a:solidFill>
                          <a:srgbClr val="000000"/>
                        </a:solidFill>
                        <a:effectLst/>
                        <a:latin typeface="Calibri" panose="020F0502020204030204" pitchFamily="34" charset="0"/>
                      </a:endParaRPr>
                    </a:p>
                  </a:txBody>
                  <a:tcPr marL="9627" marR="9627" marT="9627" marB="0" anchor="b"/>
                </a:tc>
                <a:tc>
                  <a:txBody>
                    <a:bodyPr/>
                    <a:lstStyle/>
                    <a:p>
                      <a:pPr algn="r" fontAlgn="b"/>
                      <a:r>
                        <a:rPr lang="en-US" sz="1100" u="none" strike="noStrike">
                          <a:effectLst/>
                        </a:rPr>
                        <a:t>19456</a:t>
                      </a:r>
                      <a:endParaRPr lang="en-US" sz="1100" b="1" i="0" u="none" strike="noStrike">
                        <a:solidFill>
                          <a:srgbClr val="000000"/>
                        </a:solidFill>
                        <a:effectLst/>
                        <a:latin typeface="Calibri" panose="020F0502020204030204" pitchFamily="34" charset="0"/>
                      </a:endParaRPr>
                    </a:p>
                  </a:txBody>
                  <a:tcPr marL="9627" marR="9627" marT="9627" marB="0" anchor="b"/>
                </a:tc>
                <a:tc>
                  <a:txBody>
                    <a:bodyPr/>
                    <a:lstStyle/>
                    <a:p>
                      <a:pPr algn="r" fontAlgn="b"/>
                      <a:r>
                        <a:rPr lang="en-US" sz="1100" u="none" strike="noStrike">
                          <a:effectLst/>
                        </a:rPr>
                        <a:t>65217</a:t>
                      </a:r>
                      <a:endParaRPr lang="en-US" sz="1100" b="1" i="0" u="none" strike="noStrike">
                        <a:solidFill>
                          <a:srgbClr val="000000"/>
                        </a:solidFill>
                        <a:effectLst/>
                        <a:latin typeface="Calibri" panose="020F0502020204030204" pitchFamily="34" charset="0"/>
                      </a:endParaRPr>
                    </a:p>
                  </a:txBody>
                  <a:tcPr marL="9627" marR="9627" marT="9627" marB="0" anchor="b"/>
                </a:tc>
                <a:extLst>
                  <a:ext uri="{0D108BD9-81ED-4DB2-BD59-A6C34878D82A}">
                    <a16:rowId xmlns:a16="http://schemas.microsoft.com/office/drawing/2014/main" val="407757188"/>
                  </a:ext>
                </a:extLst>
              </a:tr>
              <a:tr h="219361">
                <a:tc>
                  <a:txBody>
                    <a:bodyPr/>
                    <a:lstStyle/>
                    <a:p>
                      <a:pPr algn="l" fontAlgn="b"/>
                      <a:r>
                        <a:rPr lang="en-US" sz="1100" u="none" strike="noStrike">
                          <a:effectLst/>
                        </a:rPr>
                        <a:t>National</a:t>
                      </a:r>
                      <a:endParaRPr lang="en-US" sz="1100" b="0" i="0" u="none" strike="noStrike">
                        <a:solidFill>
                          <a:srgbClr val="000000"/>
                        </a:solidFill>
                        <a:effectLst/>
                        <a:latin typeface="Calibri" panose="020F0502020204030204" pitchFamily="34" charset="0"/>
                      </a:endParaRPr>
                    </a:p>
                  </a:txBody>
                  <a:tcPr marL="9627" marR="9627" marT="9627" marB="0" anchor="b"/>
                </a:tc>
                <a:tc>
                  <a:txBody>
                    <a:bodyPr/>
                    <a:lstStyle/>
                    <a:p>
                      <a:pPr algn="r" fontAlgn="b"/>
                      <a:r>
                        <a:rPr lang="en-US" sz="1100" u="none" strike="noStrike">
                          <a:effectLst/>
                        </a:rPr>
                        <a:t>25237</a:t>
                      </a:r>
                      <a:endParaRPr lang="en-US" sz="1100" b="0" i="0" u="none" strike="noStrike">
                        <a:solidFill>
                          <a:srgbClr val="000000"/>
                        </a:solidFill>
                        <a:effectLst/>
                        <a:latin typeface="Calibri" panose="020F0502020204030204" pitchFamily="34" charset="0"/>
                      </a:endParaRPr>
                    </a:p>
                  </a:txBody>
                  <a:tcPr marL="9627" marR="9627" marT="9627" marB="0" anchor="b"/>
                </a:tc>
                <a:tc>
                  <a:txBody>
                    <a:bodyPr/>
                    <a:lstStyle/>
                    <a:p>
                      <a:pPr algn="r" fontAlgn="b"/>
                      <a:r>
                        <a:rPr lang="en-US" sz="1100" u="none" strike="noStrike">
                          <a:effectLst/>
                        </a:rPr>
                        <a:t>40744</a:t>
                      </a:r>
                      <a:endParaRPr lang="en-US" sz="1100" b="0" i="0" u="none" strike="noStrike">
                        <a:solidFill>
                          <a:srgbClr val="000000"/>
                        </a:solidFill>
                        <a:effectLst/>
                        <a:latin typeface="Calibri" panose="020F0502020204030204" pitchFamily="34" charset="0"/>
                      </a:endParaRPr>
                    </a:p>
                  </a:txBody>
                  <a:tcPr marL="9627" marR="9627" marT="9627" marB="0" anchor="b"/>
                </a:tc>
                <a:tc>
                  <a:txBody>
                    <a:bodyPr/>
                    <a:lstStyle/>
                    <a:p>
                      <a:pPr algn="r" fontAlgn="b"/>
                      <a:r>
                        <a:rPr lang="en-US" sz="1100" u="none" strike="noStrike">
                          <a:effectLst/>
                        </a:rPr>
                        <a:t>34298</a:t>
                      </a:r>
                      <a:endParaRPr lang="en-US" sz="1100" b="0" i="0" u="none" strike="noStrike">
                        <a:solidFill>
                          <a:srgbClr val="000000"/>
                        </a:solidFill>
                        <a:effectLst/>
                        <a:latin typeface="Calibri" panose="020F0502020204030204" pitchFamily="34" charset="0"/>
                      </a:endParaRPr>
                    </a:p>
                  </a:txBody>
                  <a:tcPr marL="9627" marR="9627" marT="9627" marB="0" anchor="b"/>
                </a:tc>
                <a:tc>
                  <a:txBody>
                    <a:bodyPr/>
                    <a:lstStyle/>
                    <a:p>
                      <a:pPr algn="r" fontAlgn="b"/>
                      <a:r>
                        <a:rPr lang="en-US" sz="1100" u="none" strike="noStrike">
                          <a:effectLst/>
                        </a:rPr>
                        <a:t>32947</a:t>
                      </a:r>
                      <a:endParaRPr lang="en-US" sz="1100" b="0" i="0" u="none" strike="noStrike">
                        <a:solidFill>
                          <a:srgbClr val="000000"/>
                        </a:solidFill>
                        <a:effectLst/>
                        <a:latin typeface="Calibri" panose="020F0502020204030204" pitchFamily="34" charset="0"/>
                      </a:endParaRPr>
                    </a:p>
                  </a:txBody>
                  <a:tcPr marL="9627" marR="9627" marT="9627" marB="0" anchor="b"/>
                </a:tc>
                <a:tc>
                  <a:txBody>
                    <a:bodyPr/>
                    <a:lstStyle/>
                    <a:p>
                      <a:pPr algn="r" fontAlgn="b"/>
                      <a:r>
                        <a:rPr lang="en-US" sz="1100" u="none" strike="noStrike">
                          <a:effectLst/>
                        </a:rPr>
                        <a:t>133226</a:t>
                      </a:r>
                      <a:endParaRPr lang="en-US" sz="1100" b="0" i="0" u="none" strike="noStrike">
                        <a:solidFill>
                          <a:srgbClr val="000000"/>
                        </a:solidFill>
                        <a:effectLst/>
                        <a:latin typeface="Calibri" panose="020F0502020204030204" pitchFamily="34" charset="0"/>
                      </a:endParaRPr>
                    </a:p>
                  </a:txBody>
                  <a:tcPr marL="9627" marR="9627" marT="9627" marB="0" anchor="b"/>
                </a:tc>
                <a:extLst>
                  <a:ext uri="{0D108BD9-81ED-4DB2-BD59-A6C34878D82A}">
                    <a16:rowId xmlns:a16="http://schemas.microsoft.com/office/drawing/2014/main" val="868600490"/>
                  </a:ext>
                </a:extLst>
              </a:tr>
              <a:tr h="219361">
                <a:tc>
                  <a:txBody>
                    <a:bodyPr/>
                    <a:lstStyle/>
                    <a:p>
                      <a:pPr algn="l" fontAlgn="b"/>
                      <a:r>
                        <a:rPr lang="en-US" sz="1100" u="none" strike="noStrike">
                          <a:effectLst/>
                        </a:rPr>
                        <a:t>Unknown</a:t>
                      </a:r>
                      <a:endParaRPr lang="en-US" sz="1100" b="0" i="0" u="none" strike="noStrike">
                        <a:solidFill>
                          <a:srgbClr val="000000"/>
                        </a:solidFill>
                        <a:effectLst/>
                        <a:latin typeface="Calibri" panose="020F0502020204030204" pitchFamily="34" charset="0"/>
                      </a:endParaRPr>
                    </a:p>
                  </a:txBody>
                  <a:tcPr marL="9627" marR="9627" marT="9627" marB="0" anchor="b"/>
                </a:tc>
                <a:tc>
                  <a:txBody>
                    <a:bodyPr/>
                    <a:lstStyle/>
                    <a:p>
                      <a:pPr algn="r" fontAlgn="b"/>
                      <a:r>
                        <a:rPr lang="en-US" sz="1100" u="none" strike="noStrike">
                          <a:effectLst/>
                        </a:rPr>
                        <a:t>189</a:t>
                      </a:r>
                      <a:endParaRPr lang="en-US" sz="1100" b="0" i="0" u="none" strike="noStrike">
                        <a:solidFill>
                          <a:srgbClr val="000000"/>
                        </a:solidFill>
                        <a:effectLst/>
                        <a:latin typeface="Calibri" panose="020F0502020204030204" pitchFamily="34" charset="0"/>
                      </a:endParaRPr>
                    </a:p>
                  </a:txBody>
                  <a:tcPr marL="9627" marR="9627" marT="9627" marB="0" anchor="b"/>
                </a:tc>
                <a:tc>
                  <a:txBody>
                    <a:bodyPr/>
                    <a:lstStyle/>
                    <a:p>
                      <a:pPr algn="r" fontAlgn="b"/>
                      <a:r>
                        <a:rPr lang="en-US" sz="1100" u="none" strike="noStrike">
                          <a:effectLst/>
                        </a:rPr>
                        <a:t>789</a:t>
                      </a:r>
                      <a:endParaRPr lang="en-US" sz="1100" b="0" i="0" u="none" strike="noStrike">
                        <a:solidFill>
                          <a:srgbClr val="000000"/>
                        </a:solidFill>
                        <a:effectLst/>
                        <a:latin typeface="Calibri" panose="020F0502020204030204" pitchFamily="34" charset="0"/>
                      </a:endParaRPr>
                    </a:p>
                  </a:txBody>
                  <a:tcPr marL="9627" marR="9627" marT="9627" marB="0" anchor="b"/>
                </a:tc>
                <a:tc>
                  <a:txBody>
                    <a:bodyPr/>
                    <a:lstStyle/>
                    <a:p>
                      <a:pPr algn="r" fontAlgn="b"/>
                      <a:r>
                        <a:rPr lang="en-US" sz="1100" u="none" strike="noStrike">
                          <a:effectLst/>
                        </a:rPr>
                        <a:t>2007</a:t>
                      </a:r>
                      <a:endParaRPr lang="en-US" sz="1100" b="0" i="0" u="none" strike="noStrike">
                        <a:solidFill>
                          <a:srgbClr val="000000"/>
                        </a:solidFill>
                        <a:effectLst/>
                        <a:latin typeface="Calibri" panose="020F0502020204030204" pitchFamily="34" charset="0"/>
                      </a:endParaRPr>
                    </a:p>
                  </a:txBody>
                  <a:tcPr marL="9627" marR="9627" marT="9627" marB="0" anchor="b"/>
                </a:tc>
                <a:tc>
                  <a:txBody>
                    <a:bodyPr/>
                    <a:lstStyle/>
                    <a:p>
                      <a:pPr algn="r" fontAlgn="b"/>
                      <a:r>
                        <a:rPr lang="en-US" sz="1100" u="none" strike="noStrike">
                          <a:effectLst/>
                        </a:rPr>
                        <a:t>3508</a:t>
                      </a:r>
                      <a:endParaRPr lang="en-US" sz="1100" b="0" i="0" u="none" strike="noStrike">
                        <a:solidFill>
                          <a:srgbClr val="000000"/>
                        </a:solidFill>
                        <a:effectLst/>
                        <a:latin typeface="Calibri" panose="020F0502020204030204" pitchFamily="34" charset="0"/>
                      </a:endParaRPr>
                    </a:p>
                  </a:txBody>
                  <a:tcPr marL="9627" marR="9627" marT="9627" marB="0" anchor="b"/>
                </a:tc>
                <a:tc>
                  <a:txBody>
                    <a:bodyPr/>
                    <a:lstStyle/>
                    <a:p>
                      <a:pPr algn="r" fontAlgn="b"/>
                      <a:r>
                        <a:rPr lang="en-US" sz="1100" u="none" strike="noStrike">
                          <a:effectLst/>
                        </a:rPr>
                        <a:t>6493</a:t>
                      </a:r>
                      <a:endParaRPr lang="en-US" sz="1100" b="0" i="0" u="none" strike="noStrike">
                        <a:solidFill>
                          <a:srgbClr val="000000"/>
                        </a:solidFill>
                        <a:effectLst/>
                        <a:latin typeface="Calibri" panose="020F0502020204030204" pitchFamily="34" charset="0"/>
                      </a:endParaRPr>
                    </a:p>
                  </a:txBody>
                  <a:tcPr marL="9627" marR="9627" marT="9627" marB="0" anchor="b"/>
                </a:tc>
                <a:extLst>
                  <a:ext uri="{0D108BD9-81ED-4DB2-BD59-A6C34878D82A}">
                    <a16:rowId xmlns:a16="http://schemas.microsoft.com/office/drawing/2014/main" val="4230638645"/>
                  </a:ext>
                </a:extLst>
              </a:tr>
              <a:tr h="219361">
                <a:tc>
                  <a:txBody>
                    <a:bodyPr/>
                    <a:lstStyle/>
                    <a:p>
                      <a:pPr algn="l" fontAlgn="b"/>
                      <a:r>
                        <a:rPr lang="en-US" sz="1100" u="none" strike="noStrike">
                          <a:effectLst/>
                        </a:rPr>
                        <a:t>Total</a:t>
                      </a:r>
                      <a:endParaRPr lang="en-US" sz="1100" b="1" i="0" u="none" strike="noStrike">
                        <a:solidFill>
                          <a:srgbClr val="000000"/>
                        </a:solidFill>
                        <a:effectLst/>
                        <a:latin typeface="Calibri" panose="020F0502020204030204" pitchFamily="34" charset="0"/>
                      </a:endParaRPr>
                    </a:p>
                  </a:txBody>
                  <a:tcPr marL="9627" marR="9627" marT="9627" marB="0" anchor="b"/>
                </a:tc>
                <a:tc>
                  <a:txBody>
                    <a:bodyPr/>
                    <a:lstStyle/>
                    <a:p>
                      <a:pPr algn="r" fontAlgn="b"/>
                      <a:r>
                        <a:rPr lang="en-US" sz="1100" u="none" strike="noStrike">
                          <a:effectLst/>
                        </a:rPr>
                        <a:t>41871</a:t>
                      </a:r>
                      <a:endParaRPr lang="en-US" sz="1100" b="1" i="0" u="none" strike="noStrike">
                        <a:solidFill>
                          <a:srgbClr val="000000"/>
                        </a:solidFill>
                        <a:effectLst/>
                        <a:latin typeface="Calibri" panose="020F0502020204030204" pitchFamily="34" charset="0"/>
                      </a:endParaRPr>
                    </a:p>
                  </a:txBody>
                  <a:tcPr marL="9627" marR="9627" marT="9627" marB="0" anchor="b"/>
                </a:tc>
                <a:tc>
                  <a:txBody>
                    <a:bodyPr/>
                    <a:lstStyle/>
                    <a:p>
                      <a:pPr algn="r" fontAlgn="b"/>
                      <a:r>
                        <a:rPr lang="en-US" sz="1100" u="none" strike="noStrike">
                          <a:effectLst/>
                        </a:rPr>
                        <a:t>54947</a:t>
                      </a:r>
                      <a:endParaRPr lang="en-US" sz="1100" b="1" i="0" u="none" strike="noStrike">
                        <a:solidFill>
                          <a:srgbClr val="000000"/>
                        </a:solidFill>
                        <a:effectLst/>
                        <a:latin typeface="Calibri" panose="020F0502020204030204" pitchFamily="34" charset="0"/>
                      </a:endParaRPr>
                    </a:p>
                  </a:txBody>
                  <a:tcPr marL="9627" marR="9627" marT="9627" marB="0" anchor="b"/>
                </a:tc>
                <a:tc>
                  <a:txBody>
                    <a:bodyPr/>
                    <a:lstStyle/>
                    <a:p>
                      <a:pPr algn="r" fontAlgn="b"/>
                      <a:r>
                        <a:rPr lang="en-US" sz="1100" u="none" strike="noStrike">
                          <a:effectLst/>
                        </a:rPr>
                        <a:t>52207</a:t>
                      </a:r>
                      <a:endParaRPr lang="en-US" sz="1100" b="1" i="0" u="none" strike="noStrike">
                        <a:solidFill>
                          <a:srgbClr val="000000"/>
                        </a:solidFill>
                        <a:effectLst/>
                        <a:latin typeface="Calibri" panose="020F0502020204030204" pitchFamily="34" charset="0"/>
                      </a:endParaRPr>
                    </a:p>
                  </a:txBody>
                  <a:tcPr marL="9627" marR="9627" marT="9627" marB="0" anchor="b"/>
                </a:tc>
                <a:tc>
                  <a:txBody>
                    <a:bodyPr/>
                    <a:lstStyle/>
                    <a:p>
                      <a:pPr algn="r" fontAlgn="b"/>
                      <a:r>
                        <a:rPr lang="en-US" sz="1100" u="none" strike="noStrike">
                          <a:effectLst/>
                        </a:rPr>
                        <a:t>55911</a:t>
                      </a:r>
                      <a:endParaRPr lang="en-US" sz="1100" b="1" i="0" u="none" strike="noStrike">
                        <a:solidFill>
                          <a:srgbClr val="000000"/>
                        </a:solidFill>
                        <a:effectLst/>
                        <a:latin typeface="Calibri" panose="020F0502020204030204" pitchFamily="34" charset="0"/>
                      </a:endParaRPr>
                    </a:p>
                  </a:txBody>
                  <a:tcPr marL="9627" marR="9627" marT="9627" marB="0" anchor="b"/>
                </a:tc>
                <a:tc>
                  <a:txBody>
                    <a:bodyPr/>
                    <a:lstStyle/>
                    <a:p>
                      <a:pPr algn="r" fontAlgn="b"/>
                      <a:r>
                        <a:rPr lang="en-US" sz="1100" u="none" strike="noStrike">
                          <a:effectLst/>
                        </a:rPr>
                        <a:t>204936</a:t>
                      </a:r>
                      <a:endParaRPr lang="en-US" sz="1100" b="1" i="0" u="none" strike="noStrike">
                        <a:solidFill>
                          <a:srgbClr val="000000"/>
                        </a:solidFill>
                        <a:effectLst/>
                        <a:latin typeface="Calibri" panose="020F0502020204030204" pitchFamily="34" charset="0"/>
                      </a:endParaRPr>
                    </a:p>
                  </a:txBody>
                  <a:tcPr marL="9627" marR="9627" marT="9627" marB="0" anchor="b"/>
                </a:tc>
                <a:extLst>
                  <a:ext uri="{0D108BD9-81ED-4DB2-BD59-A6C34878D82A}">
                    <a16:rowId xmlns:a16="http://schemas.microsoft.com/office/drawing/2014/main" val="4153620149"/>
                  </a:ext>
                </a:extLst>
              </a:tr>
              <a:tr h="242664">
                <a:tc>
                  <a:txBody>
                    <a:bodyPr/>
                    <a:lstStyle/>
                    <a:p>
                      <a:pPr algn="l" fontAlgn="b"/>
                      <a:endParaRPr lang="en-US" sz="1100" b="0" i="0" u="none" strike="noStrike">
                        <a:solidFill>
                          <a:srgbClr val="000000"/>
                        </a:solidFill>
                        <a:effectLst/>
                        <a:latin typeface="Calibri" panose="020F0502020204030204" pitchFamily="34" charset="0"/>
                      </a:endParaRPr>
                    </a:p>
                  </a:txBody>
                  <a:tcPr marL="9627" marR="9627" marT="9627" marB="0" anchor="b"/>
                </a:tc>
                <a:tc>
                  <a:txBody>
                    <a:bodyPr/>
                    <a:lstStyle/>
                    <a:p>
                      <a:pPr algn="r" fontAlgn="b"/>
                      <a:endParaRPr lang="en-US" sz="1100" b="0" i="0" u="none" strike="noStrike">
                        <a:solidFill>
                          <a:srgbClr val="000000"/>
                        </a:solidFill>
                        <a:effectLst/>
                        <a:latin typeface="Calibri" panose="020F0502020204030204" pitchFamily="34" charset="0"/>
                      </a:endParaRPr>
                    </a:p>
                  </a:txBody>
                  <a:tcPr marL="9627" marR="9627" marT="9627" marB="0" anchor="b"/>
                </a:tc>
                <a:tc>
                  <a:txBody>
                    <a:bodyPr/>
                    <a:lstStyle/>
                    <a:p>
                      <a:pPr algn="r" fontAlgn="b"/>
                      <a:endParaRPr lang="en-US" sz="1100" b="0" i="0" u="none" strike="noStrike">
                        <a:solidFill>
                          <a:srgbClr val="000000"/>
                        </a:solidFill>
                        <a:effectLst/>
                        <a:latin typeface="Calibri" panose="020F0502020204030204" pitchFamily="34" charset="0"/>
                      </a:endParaRPr>
                    </a:p>
                  </a:txBody>
                  <a:tcPr marL="9627" marR="9627" marT="9627" marB="0" anchor="b"/>
                </a:tc>
                <a:tc>
                  <a:txBody>
                    <a:bodyPr/>
                    <a:lstStyle/>
                    <a:p>
                      <a:pPr algn="r" fontAlgn="b"/>
                      <a:endParaRPr lang="en-US" sz="1100" b="0" i="0" u="none" strike="noStrike">
                        <a:solidFill>
                          <a:srgbClr val="000000"/>
                        </a:solidFill>
                        <a:effectLst/>
                        <a:latin typeface="Calibri" panose="020F0502020204030204" pitchFamily="34" charset="0"/>
                      </a:endParaRPr>
                    </a:p>
                  </a:txBody>
                  <a:tcPr marL="9627" marR="9627" marT="9627" marB="0" anchor="b"/>
                </a:tc>
                <a:tc>
                  <a:txBody>
                    <a:bodyPr/>
                    <a:lstStyle/>
                    <a:p>
                      <a:pPr algn="r" fontAlgn="b"/>
                      <a:endParaRPr lang="en-US" sz="1100" b="0" i="0" u="none" strike="noStrike">
                        <a:solidFill>
                          <a:srgbClr val="000000"/>
                        </a:solidFill>
                        <a:effectLst/>
                        <a:latin typeface="Calibri" panose="020F0502020204030204" pitchFamily="34" charset="0"/>
                      </a:endParaRPr>
                    </a:p>
                  </a:txBody>
                  <a:tcPr marL="9627" marR="9627" marT="9627" marB="0" anchor="b"/>
                </a:tc>
                <a:tc>
                  <a:txBody>
                    <a:bodyPr/>
                    <a:lstStyle/>
                    <a:p>
                      <a:pPr algn="r" fontAlgn="b"/>
                      <a:endParaRPr lang="en-US" sz="1100" b="0" i="0" u="none" strike="noStrike">
                        <a:solidFill>
                          <a:srgbClr val="000000"/>
                        </a:solidFill>
                        <a:effectLst/>
                        <a:latin typeface="Calibri" panose="020F0502020204030204" pitchFamily="34" charset="0"/>
                      </a:endParaRPr>
                    </a:p>
                  </a:txBody>
                  <a:tcPr marL="9627" marR="9627" marT="9627" marB="0" anchor="b"/>
                </a:tc>
                <a:extLst>
                  <a:ext uri="{0D108BD9-81ED-4DB2-BD59-A6C34878D82A}">
                    <a16:rowId xmlns:a16="http://schemas.microsoft.com/office/drawing/2014/main" val="2440394947"/>
                  </a:ext>
                </a:extLst>
              </a:tr>
              <a:tr h="242664">
                <a:tc>
                  <a:txBody>
                    <a:bodyPr/>
                    <a:lstStyle/>
                    <a:p>
                      <a:pPr algn="l" fontAlgn="b"/>
                      <a:endParaRPr lang="en-US" sz="1100" b="0" i="0" u="none" strike="noStrike">
                        <a:solidFill>
                          <a:srgbClr val="000000"/>
                        </a:solidFill>
                        <a:effectLst/>
                        <a:latin typeface="Calibri" panose="020F0502020204030204" pitchFamily="34" charset="0"/>
                      </a:endParaRPr>
                    </a:p>
                  </a:txBody>
                  <a:tcPr marL="9627" marR="9627" marT="9627" marB="0" anchor="b"/>
                </a:tc>
                <a:tc>
                  <a:txBody>
                    <a:bodyPr/>
                    <a:lstStyle/>
                    <a:p>
                      <a:pPr algn="r" fontAlgn="b"/>
                      <a:endParaRPr lang="en-US" sz="1100" b="0" i="0" u="none" strike="noStrike">
                        <a:solidFill>
                          <a:srgbClr val="000000"/>
                        </a:solidFill>
                        <a:effectLst/>
                        <a:latin typeface="Calibri" panose="020F0502020204030204" pitchFamily="34" charset="0"/>
                      </a:endParaRPr>
                    </a:p>
                  </a:txBody>
                  <a:tcPr marL="9627" marR="9627" marT="9627" marB="0" anchor="b"/>
                </a:tc>
                <a:tc>
                  <a:txBody>
                    <a:bodyPr/>
                    <a:lstStyle/>
                    <a:p>
                      <a:pPr algn="r" fontAlgn="b"/>
                      <a:endParaRPr lang="en-US" sz="1100" b="0" i="0" u="none" strike="noStrike">
                        <a:solidFill>
                          <a:srgbClr val="000000"/>
                        </a:solidFill>
                        <a:effectLst/>
                        <a:latin typeface="Calibri" panose="020F0502020204030204" pitchFamily="34" charset="0"/>
                      </a:endParaRPr>
                    </a:p>
                  </a:txBody>
                  <a:tcPr marL="9627" marR="9627" marT="9627" marB="0" anchor="b"/>
                </a:tc>
                <a:tc>
                  <a:txBody>
                    <a:bodyPr/>
                    <a:lstStyle/>
                    <a:p>
                      <a:pPr algn="r" fontAlgn="b"/>
                      <a:endParaRPr lang="en-US" sz="1100" b="0" i="0" u="none" strike="noStrike">
                        <a:solidFill>
                          <a:srgbClr val="000000"/>
                        </a:solidFill>
                        <a:effectLst/>
                        <a:latin typeface="Calibri" panose="020F0502020204030204" pitchFamily="34" charset="0"/>
                      </a:endParaRPr>
                    </a:p>
                  </a:txBody>
                  <a:tcPr marL="9627" marR="9627" marT="9627" marB="0" anchor="b"/>
                </a:tc>
                <a:tc>
                  <a:txBody>
                    <a:bodyPr/>
                    <a:lstStyle/>
                    <a:p>
                      <a:pPr algn="r" fontAlgn="b"/>
                      <a:endParaRPr lang="en-US" sz="1100" b="0" i="0" u="none" strike="noStrike">
                        <a:solidFill>
                          <a:srgbClr val="000000"/>
                        </a:solidFill>
                        <a:effectLst/>
                        <a:latin typeface="Calibri" panose="020F0502020204030204" pitchFamily="34" charset="0"/>
                      </a:endParaRPr>
                    </a:p>
                  </a:txBody>
                  <a:tcPr marL="9627" marR="9627" marT="9627" marB="0" anchor="b"/>
                </a:tc>
                <a:tc>
                  <a:txBody>
                    <a:bodyPr/>
                    <a:lstStyle/>
                    <a:p>
                      <a:pPr algn="r" fontAlgn="b"/>
                      <a:endParaRPr lang="en-US" sz="1100" b="0" i="0" u="none" strike="noStrike">
                        <a:solidFill>
                          <a:srgbClr val="000000"/>
                        </a:solidFill>
                        <a:effectLst/>
                        <a:latin typeface="Calibri" panose="020F0502020204030204" pitchFamily="34" charset="0"/>
                      </a:endParaRPr>
                    </a:p>
                  </a:txBody>
                  <a:tcPr marL="9627" marR="9627" marT="9627" marB="0" anchor="b"/>
                </a:tc>
                <a:extLst>
                  <a:ext uri="{0D108BD9-81ED-4DB2-BD59-A6C34878D82A}">
                    <a16:rowId xmlns:a16="http://schemas.microsoft.com/office/drawing/2014/main" val="3675351674"/>
                  </a:ext>
                </a:extLst>
              </a:tr>
              <a:tr h="219361">
                <a:tc>
                  <a:txBody>
                    <a:bodyPr/>
                    <a:lstStyle/>
                    <a:p>
                      <a:pPr algn="l" fontAlgn="b"/>
                      <a:r>
                        <a:rPr lang="en-US" sz="1100" u="none" strike="noStrike">
                          <a:effectLst/>
                        </a:rPr>
                        <a:t>Resolution</a:t>
                      </a:r>
                      <a:endParaRPr lang="en-US" sz="1100" b="1" i="0" u="none" strike="noStrike">
                        <a:solidFill>
                          <a:srgbClr val="000000"/>
                        </a:solidFill>
                        <a:effectLst/>
                        <a:latin typeface="Calibri" panose="020F0502020204030204" pitchFamily="34" charset="0"/>
                      </a:endParaRPr>
                    </a:p>
                  </a:txBody>
                  <a:tcPr marL="9627" marR="9627" marT="9627" marB="0" anchor="b"/>
                </a:tc>
                <a:tc>
                  <a:txBody>
                    <a:bodyPr/>
                    <a:lstStyle/>
                    <a:p>
                      <a:pPr algn="ctr" fontAlgn="b"/>
                      <a:r>
                        <a:rPr lang="en-US" sz="1100" u="none" strike="noStrike">
                          <a:effectLst/>
                        </a:rPr>
                        <a:t>FY15</a:t>
                      </a:r>
                      <a:endParaRPr lang="en-US" sz="1100" b="1" i="0" u="none" strike="noStrike">
                        <a:solidFill>
                          <a:srgbClr val="000000"/>
                        </a:solidFill>
                        <a:effectLst/>
                        <a:latin typeface="Calibri" panose="020F0502020204030204" pitchFamily="34" charset="0"/>
                      </a:endParaRPr>
                    </a:p>
                  </a:txBody>
                  <a:tcPr marL="9627" marR="9627" marT="9627" marB="0" anchor="b"/>
                </a:tc>
                <a:tc>
                  <a:txBody>
                    <a:bodyPr/>
                    <a:lstStyle/>
                    <a:p>
                      <a:pPr algn="ctr" fontAlgn="b"/>
                      <a:r>
                        <a:rPr lang="en-US" sz="1100" u="none" strike="noStrike">
                          <a:effectLst/>
                        </a:rPr>
                        <a:t>FY16</a:t>
                      </a:r>
                      <a:endParaRPr lang="en-US" sz="1100" b="1" i="0" u="none" strike="noStrike">
                        <a:solidFill>
                          <a:srgbClr val="000000"/>
                        </a:solidFill>
                        <a:effectLst/>
                        <a:latin typeface="Calibri" panose="020F0502020204030204" pitchFamily="34" charset="0"/>
                      </a:endParaRPr>
                    </a:p>
                  </a:txBody>
                  <a:tcPr marL="9627" marR="9627" marT="9627" marB="0" anchor="b"/>
                </a:tc>
                <a:tc>
                  <a:txBody>
                    <a:bodyPr/>
                    <a:lstStyle/>
                    <a:p>
                      <a:pPr algn="ctr" fontAlgn="b"/>
                      <a:r>
                        <a:rPr lang="en-US" sz="1100" u="none" strike="noStrike">
                          <a:effectLst/>
                        </a:rPr>
                        <a:t>FY17</a:t>
                      </a:r>
                      <a:endParaRPr lang="en-US" sz="1100" b="1" i="0" u="none" strike="noStrike">
                        <a:solidFill>
                          <a:srgbClr val="000000"/>
                        </a:solidFill>
                        <a:effectLst/>
                        <a:latin typeface="Calibri" panose="020F0502020204030204" pitchFamily="34" charset="0"/>
                      </a:endParaRPr>
                    </a:p>
                  </a:txBody>
                  <a:tcPr marL="9627" marR="9627" marT="9627" marB="0" anchor="b"/>
                </a:tc>
                <a:tc>
                  <a:txBody>
                    <a:bodyPr/>
                    <a:lstStyle/>
                    <a:p>
                      <a:pPr algn="ctr" fontAlgn="b"/>
                      <a:r>
                        <a:rPr lang="en-US" sz="1100" u="none" strike="noStrike">
                          <a:effectLst/>
                        </a:rPr>
                        <a:t>FY18</a:t>
                      </a:r>
                      <a:endParaRPr lang="en-US" sz="1100" b="1" i="0" u="none" strike="noStrike">
                        <a:solidFill>
                          <a:srgbClr val="000000"/>
                        </a:solidFill>
                        <a:effectLst/>
                        <a:latin typeface="Calibri" panose="020F0502020204030204" pitchFamily="34" charset="0"/>
                      </a:endParaRPr>
                    </a:p>
                  </a:txBody>
                  <a:tcPr marL="9627" marR="9627" marT="9627" marB="0" anchor="b"/>
                </a:tc>
                <a:tc>
                  <a:txBody>
                    <a:bodyPr/>
                    <a:lstStyle/>
                    <a:p>
                      <a:pPr algn="ctr" fontAlgn="b"/>
                      <a:r>
                        <a:rPr lang="en-US" sz="1100" u="none" strike="noStrike">
                          <a:effectLst/>
                        </a:rPr>
                        <a:t>Total</a:t>
                      </a:r>
                      <a:endParaRPr lang="en-US" sz="1100" b="1" i="0" u="none" strike="noStrike">
                        <a:solidFill>
                          <a:srgbClr val="000000"/>
                        </a:solidFill>
                        <a:effectLst/>
                        <a:latin typeface="Calibri" panose="020F0502020204030204" pitchFamily="34" charset="0"/>
                      </a:endParaRPr>
                    </a:p>
                  </a:txBody>
                  <a:tcPr marL="9627" marR="9627" marT="9627" marB="0" anchor="b"/>
                </a:tc>
                <a:extLst>
                  <a:ext uri="{0D108BD9-81ED-4DB2-BD59-A6C34878D82A}">
                    <a16:rowId xmlns:a16="http://schemas.microsoft.com/office/drawing/2014/main" val="2540509401"/>
                  </a:ext>
                </a:extLst>
              </a:tr>
              <a:tr h="219361">
                <a:tc>
                  <a:txBody>
                    <a:bodyPr/>
                    <a:lstStyle/>
                    <a:p>
                      <a:pPr algn="l" fontAlgn="b"/>
                      <a:r>
                        <a:rPr lang="en-US" sz="1100" u="none" strike="noStrike">
                          <a:effectLst/>
                        </a:rPr>
                        <a:t>De-escalated</a:t>
                      </a:r>
                      <a:endParaRPr lang="en-US" sz="1100" b="0" i="0" u="none" strike="noStrike">
                        <a:solidFill>
                          <a:srgbClr val="000000"/>
                        </a:solidFill>
                        <a:effectLst/>
                        <a:latin typeface="Calibri" panose="020F0502020204030204" pitchFamily="34" charset="0"/>
                      </a:endParaRPr>
                    </a:p>
                  </a:txBody>
                  <a:tcPr marL="9627" marR="9627" marT="9627" marB="0" anchor="b"/>
                </a:tc>
                <a:tc>
                  <a:txBody>
                    <a:bodyPr/>
                    <a:lstStyle/>
                    <a:p>
                      <a:pPr algn="r" fontAlgn="b"/>
                      <a:r>
                        <a:rPr lang="en-US" sz="1100" u="none" strike="noStrike">
                          <a:effectLst/>
                        </a:rPr>
                        <a:t>24806</a:t>
                      </a:r>
                      <a:endParaRPr lang="en-US" sz="1100" b="0" i="0" u="none" strike="noStrike">
                        <a:solidFill>
                          <a:srgbClr val="000000"/>
                        </a:solidFill>
                        <a:effectLst/>
                        <a:latin typeface="Calibri" panose="020F0502020204030204" pitchFamily="34" charset="0"/>
                      </a:endParaRPr>
                    </a:p>
                  </a:txBody>
                  <a:tcPr marL="9627" marR="9627" marT="9627" marB="0" anchor="b"/>
                </a:tc>
                <a:tc>
                  <a:txBody>
                    <a:bodyPr/>
                    <a:lstStyle/>
                    <a:p>
                      <a:pPr algn="r" fontAlgn="b"/>
                      <a:r>
                        <a:rPr lang="en-US" sz="1100" u="none" strike="noStrike">
                          <a:effectLst/>
                        </a:rPr>
                        <a:t>34860</a:t>
                      </a:r>
                      <a:endParaRPr lang="en-US" sz="1100" b="0" i="0" u="none" strike="noStrike">
                        <a:solidFill>
                          <a:srgbClr val="000000"/>
                        </a:solidFill>
                        <a:effectLst/>
                        <a:latin typeface="Calibri" panose="020F0502020204030204" pitchFamily="34" charset="0"/>
                      </a:endParaRPr>
                    </a:p>
                  </a:txBody>
                  <a:tcPr marL="9627" marR="9627" marT="9627" marB="0" anchor="b"/>
                </a:tc>
                <a:tc>
                  <a:txBody>
                    <a:bodyPr/>
                    <a:lstStyle/>
                    <a:p>
                      <a:pPr algn="r" fontAlgn="b"/>
                      <a:r>
                        <a:rPr lang="en-US" sz="1100" u="none" strike="noStrike">
                          <a:effectLst/>
                        </a:rPr>
                        <a:t>30942</a:t>
                      </a:r>
                      <a:endParaRPr lang="en-US" sz="1100" b="0" i="0" u="none" strike="noStrike">
                        <a:solidFill>
                          <a:srgbClr val="000000"/>
                        </a:solidFill>
                        <a:effectLst/>
                        <a:latin typeface="Calibri" panose="020F0502020204030204" pitchFamily="34" charset="0"/>
                      </a:endParaRPr>
                    </a:p>
                  </a:txBody>
                  <a:tcPr marL="9627" marR="9627" marT="9627" marB="0" anchor="b"/>
                </a:tc>
                <a:tc>
                  <a:txBody>
                    <a:bodyPr/>
                    <a:lstStyle/>
                    <a:p>
                      <a:pPr algn="r" fontAlgn="b"/>
                      <a:r>
                        <a:rPr lang="en-US" sz="1100" u="none" strike="noStrike">
                          <a:effectLst/>
                        </a:rPr>
                        <a:t>33371</a:t>
                      </a:r>
                      <a:endParaRPr lang="en-US" sz="1100" b="0" i="0" u="none" strike="noStrike">
                        <a:solidFill>
                          <a:srgbClr val="000000"/>
                        </a:solidFill>
                        <a:effectLst/>
                        <a:latin typeface="Calibri" panose="020F0502020204030204" pitchFamily="34" charset="0"/>
                      </a:endParaRPr>
                    </a:p>
                  </a:txBody>
                  <a:tcPr marL="9627" marR="9627" marT="9627" marB="0" anchor="b"/>
                </a:tc>
                <a:tc>
                  <a:txBody>
                    <a:bodyPr/>
                    <a:lstStyle/>
                    <a:p>
                      <a:pPr algn="r" fontAlgn="b"/>
                      <a:r>
                        <a:rPr lang="en-US" sz="1100" u="none" strike="noStrike">
                          <a:effectLst/>
                        </a:rPr>
                        <a:t>123979</a:t>
                      </a:r>
                      <a:endParaRPr lang="en-US" sz="1100" b="0" i="0" u="none" strike="noStrike">
                        <a:solidFill>
                          <a:srgbClr val="000000"/>
                        </a:solidFill>
                        <a:effectLst/>
                        <a:latin typeface="Calibri" panose="020F0502020204030204" pitchFamily="34" charset="0"/>
                      </a:endParaRPr>
                    </a:p>
                  </a:txBody>
                  <a:tcPr marL="9627" marR="9627" marT="9627" marB="0" anchor="b"/>
                </a:tc>
                <a:extLst>
                  <a:ext uri="{0D108BD9-81ED-4DB2-BD59-A6C34878D82A}">
                    <a16:rowId xmlns:a16="http://schemas.microsoft.com/office/drawing/2014/main" val="2280027714"/>
                  </a:ext>
                </a:extLst>
              </a:tr>
              <a:tr h="219361">
                <a:tc>
                  <a:txBody>
                    <a:bodyPr/>
                    <a:lstStyle/>
                    <a:p>
                      <a:pPr algn="l" fontAlgn="b"/>
                      <a:r>
                        <a:rPr lang="en-US" sz="1100" u="none" strike="noStrike">
                          <a:effectLst/>
                        </a:rPr>
                        <a:t>Escalated</a:t>
                      </a:r>
                      <a:endParaRPr lang="en-US" sz="1100" b="0" i="0" u="none" strike="noStrike">
                        <a:solidFill>
                          <a:srgbClr val="000000"/>
                        </a:solidFill>
                        <a:effectLst/>
                        <a:latin typeface="Calibri" panose="020F0502020204030204" pitchFamily="34" charset="0"/>
                      </a:endParaRPr>
                    </a:p>
                  </a:txBody>
                  <a:tcPr marL="9627" marR="9627" marT="9627" marB="0" anchor="b"/>
                </a:tc>
                <a:tc>
                  <a:txBody>
                    <a:bodyPr/>
                    <a:lstStyle/>
                    <a:p>
                      <a:pPr algn="r" fontAlgn="b"/>
                      <a:r>
                        <a:rPr lang="en-US" sz="1100" u="none" strike="noStrike">
                          <a:effectLst/>
                        </a:rPr>
                        <a:t>571</a:t>
                      </a:r>
                      <a:endParaRPr lang="en-US" sz="1100" b="0" i="0" u="none" strike="noStrike">
                        <a:solidFill>
                          <a:srgbClr val="000000"/>
                        </a:solidFill>
                        <a:effectLst/>
                        <a:latin typeface="Calibri" panose="020F0502020204030204" pitchFamily="34" charset="0"/>
                      </a:endParaRPr>
                    </a:p>
                  </a:txBody>
                  <a:tcPr marL="9627" marR="9627" marT="9627" marB="0" anchor="b"/>
                </a:tc>
                <a:tc>
                  <a:txBody>
                    <a:bodyPr/>
                    <a:lstStyle/>
                    <a:p>
                      <a:pPr algn="r" fontAlgn="b"/>
                      <a:r>
                        <a:rPr lang="en-US" sz="1100" u="none" strike="noStrike">
                          <a:effectLst/>
                        </a:rPr>
                        <a:t>643</a:t>
                      </a:r>
                      <a:endParaRPr lang="en-US" sz="1100" b="0" i="0" u="none" strike="noStrike">
                        <a:solidFill>
                          <a:srgbClr val="000000"/>
                        </a:solidFill>
                        <a:effectLst/>
                        <a:latin typeface="Calibri" panose="020F0502020204030204" pitchFamily="34" charset="0"/>
                      </a:endParaRPr>
                    </a:p>
                  </a:txBody>
                  <a:tcPr marL="9627" marR="9627" marT="9627" marB="0" anchor="b"/>
                </a:tc>
                <a:tc>
                  <a:txBody>
                    <a:bodyPr/>
                    <a:lstStyle/>
                    <a:p>
                      <a:pPr algn="r" fontAlgn="b"/>
                      <a:r>
                        <a:rPr lang="en-US" sz="1100" u="none" strike="noStrike">
                          <a:effectLst/>
                        </a:rPr>
                        <a:t>539</a:t>
                      </a:r>
                      <a:endParaRPr lang="en-US" sz="1100" b="0" i="0" u="none" strike="noStrike">
                        <a:solidFill>
                          <a:srgbClr val="000000"/>
                        </a:solidFill>
                        <a:effectLst/>
                        <a:latin typeface="Calibri" panose="020F0502020204030204" pitchFamily="34" charset="0"/>
                      </a:endParaRPr>
                    </a:p>
                  </a:txBody>
                  <a:tcPr marL="9627" marR="9627" marT="9627" marB="0" anchor="b"/>
                </a:tc>
                <a:tc>
                  <a:txBody>
                    <a:bodyPr/>
                    <a:lstStyle/>
                    <a:p>
                      <a:pPr algn="r" fontAlgn="b"/>
                      <a:r>
                        <a:rPr lang="en-US" sz="1100" u="none" strike="noStrike">
                          <a:effectLst/>
                        </a:rPr>
                        <a:t>761</a:t>
                      </a:r>
                      <a:endParaRPr lang="en-US" sz="1100" b="0" i="0" u="none" strike="noStrike">
                        <a:solidFill>
                          <a:srgbClr val="000000"/>
                        </a:solidFill>
                        <a:effectLst/>
                        <a:latin typeface="Calibri" panose="020F0502020204030204" pitchFamily="34" charset="0"/>
                      </a:endParaRPr>
                    </a:p>
                  </a:txBody>
                  <a:tcPr marL="9627" marR="9627" marT="9627" marB="0" anchor="b"/>
                </a:tc>
                <a:tc>
                  <a:txBody>
                    <a:bodyPr/>
                    <a:lstStyle/>
                    <a:p>
                      <a:pPr algn="r" fontAlgn="b"/>
                      <a:r>
                        <a:rPr lang="en-US" sz="1100" u="none" strike="noStrike">
                          <a:effectLst/>
                        </a:rPr>
                        <a:t>2514</a:t>
                      </a:r>
                      <a:endParaRPr lang="en-US" sz="1100" b="0" i="0" u="none" strike="noStrike">
                        <a:solidFill>
                          <a:srgbClr val="000000"/>
                        </a:solidFill>
                        <a:effectLst/>
                        <a:latin typeface="Calibri" panose="020F0502020204030204" pitchFamily="34" charset="0"/>
                      </a:endParaRPr>
                    </a:p>
                  </a:txBody>
                  <a:tcPr marL="9627" marR="9627" marT="9627" marB="0" anchor="b"/>
                </a:tc>
                <a:extLst>
                  <a:ext uri="{0D108BD9-81ED-4DB2-BD59-A6C34878D82A}">
                    <a16:rowId xmlns:a16="http://schemas.microsoft.com/office/drawing/2014/main" val="2082568363"/>
                  </a:ext>
                </a:extLst>
              </a:tr>
              <a:tr h="219361">
                <a:tc>
                  <a:txBody>
                    <a:bodyPr/>
                    <a:lstStyle/>
                    <a:p>
                      <a:pPr algn="l" fontAlgn="b"/>
                      <a:r>
                        <a:rPr lang="en-US" sz="1100" u="none" strike="noStrike">
                          <a:effectLst/>
                        </a:rPr>
                        <a:t>No change</a:t>
                      </a:r>
                      <a:endParaRPr lang="en-US" sz="1100" b="0" i="0" u="none" strike="noStrike">
                        <a:solidFill>
                          <a:srgbClr val="000000"/>
                        </a:solidFill>
                        <a:effectLst/>
                        <a:latin typeface="Calibri" panose="020F0502020204030204" pitchFamily="34" charset="0"/>
                      </a:endParaRPr>
                    </a:p>
                  </a:txBody>
                  <a:tcPr marL="9627" marR="9627" marT="9627" marB="0" anchor="b"/>
                </a:tc>
                <a:tc>
                  <a:txBody>
                    <a:bodyPr/>
                    <a:lstStyle/>
                    <a:p>
                      <a:pPr algn="r" fontAlgn="b"/>
                      <a:r>
                        <a:rPr lang="en-US" sz="1100" u="none" strike="noStrike">
                          <a:effectLst/>
                        </a:rPr>
                        <a:t>16494</a:t>
                      </a:r>
                      <a:endParaRPr lang="en-US" sz="1100" b="0" i="0" u="none" strike="noStrike">
                        <a:solidFill>
                          <a:srgbClr val="000000"/>
                        </a:solidFill>
                        <a:effectLst/>
                        <a:latin typeface="Calibri" panose="020F0502020204030204" pitchFamily="34" charset="0"/>
                      </a:endParaRPr>
                    </a:p>
                  </a:txBody>
                  <a:tcPr marL="9627" marR="9627" marT="9627" marB="0" anchor="b"/>
                </a:tc>
                <a:tc>
                  <a:txBody>
                    <a:bodyPr/>
                    <a:lstStyle/>
                    <a:p>
                      <a:pPr algn="r" fontAlgn="b"/>
                      <a:r>
                        <a:rPr lang="en-US" sz="1100" u="none" strike="noStrike">
                          <a:effectLst/>
                        </a:rPr>
                        <a:t>19444</a:t>
                      </a:r>
                      <a:endParaRPr lang="en-US" sz="1100" b="0" i="0" u="none" strike="noStrike">
                        <a:solidFill>
                          <a:srgbClr val="000000"/>
                        </a:solidFill>
                        <a:effectLst/>
                        <a:latin typeface="Calibri" panose="020F0502020204030204" pitchFamily="34" charset="0"/>
                      </a:endParaRPr>
                    </a:p>
                  </a:txBody>
                  <a:tcPr marL="9627" marR="9627" marT="9627" marB="0" anchor="b"/>
                </a:tc>
                <a:tc>
                  <a:txBody>
                    <a:bodyPr/>
                    <a:lstStyle/>
                    <a:p>
                      <a:pPr algn="r" fontAlgn="b"/>
                      <a:r>
                        <a:rPr lang="en-US" sz="1100" u="none" strike="noStrike">
                          <a:effectLst/>
                        </a:rPr>
                        <a:t>20725</a:t>
                      </a:r>
                      <a:endParaRPr lang="en-US" sz="1100" b="0" i="0" u="none" strike="noStrike">
                        <a:solidFill>
                          <a:srgbClr val="000000"/>
                        </a:solidFill>
                        <a:effectLst/>
                        <a:latin typeface="Calibri" panose="020F0502020204030204" pitchFamily="34" charset="0"/>
                      </a:endParaRPr>
                    </a:p>
                  </a:txBody>
                  <a:tcPr marL="9627" marR="9627" marT="9627" marB="0" anchor="b"/>
                </a:tc>
                <a:tc>
                  <a:txBody>
                    <a:bodyPr/>
                    <a:lstStyle/>
                    <a:p>
                      <a:pPr algn="r" fontAlgn="b"/>
                      <a:r>
                        <a:rPr lang="en-US" sz="1100" u="none" strike="noStrike">
                          <a:effectLst/>
                        </a:rPr>
                        <a:t>21779</a:t>
                      </a:r>
                      <a:endParaRPr lang="en-US" sz="1100" b="0" i="0" u="none" strike="noStrike">
                        <a:solidFill>
                          <a:srgbClr val="000000"/>
                        </a:solidFill>
                        <a:effectLst/>
                        <a:latin typeface="Calibri" panose="020F0502020204030204" pitchFamily="34" charset="0"/>
                      </a:endParaRPr>
                    </a:p>
                  </a:txBody>
                  <a:tcPr marL="9627" marR="9627" marT="9627" marB="0" anchor="b"/>
                </a:tc>
                <a:tc>
                  <a:txBody>
                    <a:bodyPr/>
                    <a:lstStyle/>
                    <a:p>
                      <a:pPr algn="r" fontAlgn="b"/>
                      <a:r>
                        <a:rPr lang="en-US" sz="1100" u="none" strike="noStrike">
                          <a:effectLst/>
                        </a:rPr>
                        <a:t>78442</a:t>
                      </a:r>
                      <a:endParaRPr lang="en-US" sz="1100" b="0" i="0" u="none" strike="noStrike">
                        <a:solidFill>
                          <a:srgbClr val="000000"/>
                        </a:solidFill>
                        <a:effectLst/>
                        <a:latin typeface="Calibri" panose="020F0502020204030204" pitchFamily="34" charset="0"/>
                      </a:endParaRPr>
                    </a:p>
                  </a:txBody>
                  <a:tcPr marL="9627" marR="9627" marT="9627" marB="0" anchor="b"/>
                </a:tc>
                <a:extLst>
                  <a:ext uri="{0D108BD9-81ED-4DB2-BD59-A6C34878D82A}">
                    <a16:rowId xmlns:a16="http://schemas.microsoft.com/office/drawing/2014/main" val="27664009"/>
                  </a:ext>
                </a:extLst>
              </a:tr>
              <a:tr h="219361">
                <a:tc>
                  <a:txBody>
                    <a:bodyPr/>
                    <a:lstStyle/>
                    <a:p>
                      <a:pPr algn="l" fontAlgn="b"/>
                      <a:r>
                        <a:rPr lang="en-US" sz="1100" u="none" strike="noStrike">
                          <a:effectLst/>
                        </a:rPr>
                        <a:t>Total</a:t>
                      </a:r>
                      <a:endParaRPr lang="en-US" sz="1100" b="0" i="0" u="none" strike="noStrike">
                        <a:solidFill>
                          <a:srgbClr val="000000"/>
                        </a:solidFill>
                        <a:effectLst/>
                        <a:latin typeface="Calibri" panose="020F0502020204030204" pitchFamily="34" charset="0"/>
                      </a:endParaRPr>
                    </a:p>
                  </a:txBody>
                  <a:tcPr marL="9627" marR="9627" marT="9627" marB="0" anchor="b"/>
                </a:tc>
                <a:tc>
                  <a:txBody>
                    <a:bodyPr/>
                    <a:lstStyle/>
                    <a:p>
                      <a:pPr algn="r" fontAlgn="b"/>
                      <a:r>
                        <a:rPr lang="en-US" sz="1100" u="none" strike="noStrike">
                          <a:effectLst/>
                        </a:rPr>
                        <a:t>41871</a:t>
                      </a:r>
                      <a:endParaRPr lang="en-US" sz="1100" b="0" i="0" u="none" strike="noStrike">
                        <a:solidFill>
                          <a:srgbClr val="000000"/>
                        </a:solidFill>
                        <a:effectLst/>
                        <a:latin typeface="Calibri" panose="020F0502020204030204" pitchFamily="34" charset="0"/>
                      </a:endParaRPr>
                    </a:p>
                  </a:txBody>
                  <a:tcPr marL="9627" marR="9627" marT="9627" marB="0" anchor="b"/>
                </a:tc>
                <a:tc>
                  <a:txBody>
                    <a:bodyPr/>
                    <a:lstStyle/>
                    <a:p>
                      <a:pPr algn="r" fontAlgn="b"/>
                      <a:r>
                        <a:rPr lang="en-US" sz="1100" u="none" strike="noStrike">
                          <a:effectLst/>
                        </a:rPr>
                        <a:t>54947</a:t>
                      </a:r>
                      <a:endParaRPr lang="en-US" sz="1100" b="0" i="0" u="none" strike="noStrike">
                        <a:solidFill>
                          <a:srgbClr val="000000"/>
                        </a:solidFill>
                        <a:effectLst/>
                        <a:latin typeface="Calibri" panose="020F0502020204030204" pitchFamily="34" charset="0"/>
                      </a:endParaRPr>
                    </a:p>
                  </a:txBody>
                  <a:tcPr marL="9627" marR="9627" marT="9627" marB="0" anchor="b"/>
                </a:tc>
                <a:tc>
                  <a:txBody>
                    <a:bodyPr/>
                    <a:lstStyle/>
                    <a:p>
                      <a:pPr algn="r" fontAlgn="b"/>
                      <a:r>
                        <a:rPr lang="en-US" sz="1100" u="none" strike="noStrike">
                          <a:effectLst/>
                        </a:rPr>
                        <a:t>52207</a:t>
                      </a:r>
                      <a:endParaRPr lang="en-US" sz="1100" b="0" i="0" u="none" strike="noStrike">
                        <a:solidFill>
                          <a:srgbClr val="000000"/>
                        </a:solidFill>
                        <a:effectLst/>
                        <a:latin typeface="Calibri" panose="020F0502020204030204" pitchFamily="34" charset="0"/>
                      </a:endParaRPr>
                    </a:p>
                  </a:txBody>
                  <a:tcPr marL="9627" marR="9627" marT="9627" marB="0" anchor="b"/>
                </a:tc>
                <a:tc>
                  <a:txBody>
                    <a:bodyPr/>
                    <a:lstStyle/>
                    <a:p>
                      <a:pPr algn="r" fontAlgn="b"/>
                      <a:r>
                        <a:rPr lang="en-US" sz="1100" u="none" strike="noStrike">
                          <a:effectLst/>
                        </a:rPr>
                        <a:t>55911</a:t>
                      </a:r>
                      <a:endParaRPr lang="en-US" sz="1100" b="0" i="0" u="none" strike="noStrike">
                        <a:solidFill>
                          <a:srgbClr val="000000"/>
                        </a:solidFill>
                        <a:effectLst/>
                        <a:latin typeface="Calibri" panose="020F0502020204030204" pitchFamily="34" charset="0"/>
                      </a:endParaRPr>
                    </a:p>
                  </a:txBody>
                  <a:tcPr marL="9627" marR="9627" marT="9627" marB="0" anchor="b"/>
                </a:tc>
                <a:tc>
                  <a:txBody>
                    <a:bodyPr/>
                    <a:lstStyle/>
                    <a:p>
                      <a:pPr algn="r" fontAlgn="b"/>
                      <a:r>
                        <a:rPr lang="en-US" sz="1100" u="none" strike="noStrike">
                          <a:effectLst/>
                        </a:rPr>
                        <a:t>204936</a:t>
                      </a:r>
                      <a:endParaRPr lang="en-US" sz="1100" b="0" i="0" u="none" strike="noStrike">
                        <a:solidFill>
                          <a:srgbClr val="000000"/>
                        </a:solidFill>
                        <a:effectLst/>
                        <a:latin typeface="Calibri" panose="020F0502020204030204" pitchFamily="34" charset="0"/>
                      </a:endParaRPr>
                    </a:p>
                  </a:txBody>
                  <a:tcPr marL="9627" marR="9627" marT="9627" marB="0" anchor="b"/>
                </a:tc>
                <a:extLst>
                  <a:ext uri="{0D108BD9-81ED-4DB2-BD59-A6C34878D82A}">
                    <a16:rowId xmlns:a16="http://schemas.microsoft.com/office/drawing/2014/main" val="3460983273"/>
                  </a:ext>
                </a:extLst>
              </a:tr>
              <a:tr h="242664">
                <a:tc>
                  <a:txBody>
                    <a:bodyPr/>
                    <a:lstStyle/>
                    <a:p>
                      <a:pPr algn="l" fontAlgn="b"/>
                      <a:endParaRPr lang="en-US" sz="1100" b="0" i="0" u="none" strike="noStrike">
                        <a:solidFill>
                          <a:srgbClr val="000000"/>
                        </a:solidFill>
                        <a:effectLst/>
                        <a:latin typeface="Calibri" panose="020F0502020204030204" pitchFamily="34" charset="0"/>
                      </a:endParaRPr>
                    </a:p>
                  </a:txBody>
                  <a:tcPr marL="9627" marR="9627" marT="9627" marB="0" anchor="b"/>
                </a:tc>
                <a:tc>
                  <a:txBody>
                    <a:bodyPr/>
                    <a:lstStyle/>
                    <a:p>
                      <a:pPr algn="r" fontAlgn="b"/>
                      <a:endParaRPr lang="en-US" sz="1100" b="0" i="0" u="none" strike="noStrike">
                        <a:solidFill>
                          <a:srgbClr val="000000"/>
                        </a:solidFill>
                        <a:effectLst/>
                        <a:latin typeface="Calibri" panose="020F0502020204030204" pitchFamily="34" charset="0"/>
                      </a:endParaRPr>
                    </a:p>
                  </a:txBody>
                  <a:tcPr marL="9627" marR="9627" marT="9627" marB="0" anchor="b"/>
                </a:tc>
                <a:tc>
                  <a:txBody>
                    <a:bodyPr/>
                    <a:lstStyle/>
                    <a:p>
                      <a:pPr algn="r" fontAlgn="b"/>
                      <a:endParaRPr lang="en-US" sz="1100" b="0" i="0" u="none" strike="noStrike">
                        <a:solidFill>
                          <a:srgbClr val="000000"/>
                        </a:solidFill>
                        <a:effectLst/>
                        <a:latin typeface="Calibri" panose="020F0502020204030204" pitchFamily="34" charset="0"/>
                      </a:endParaRPr>
                    </a:p>
                  </a:txBody>
                  <a:tcPr marL="9627" marR="9627" marT="9627" marB="0" anchor="b"/>
                </a:tc>
                <a:tc>
                  <a:txBody>
                    <a:bodyPr/>
                    <a:lstStyle/>
                    <a:p>
                      <a:pPr algn="r" fontAlgn="b"/>
                      <a:endParaRPr lang="en-US" sz="1100" b="0" i="0" u="none" strike="noStrike">
                        <a:solidFill>
                          <a:srgbClr val="000000"/>
                        </a:solidFill>
                        <a:effectLst/>
                        <a:latin typeface="Calibri" panose="020F0502020204030204" pitchFamily="34" charset="0"/>
                      </a:endParaRPr>
                    </a:p>
                  </a:txBody>
                  <a:tcPr marL="9627" marR="9627" marT="9627" marB="0" anchor="b"/>
                </a:tc>
                <a:tc>
                  <a:txBody>
                    <a:bodyPr/>
                    <a:lstStyle/>
                    <a:p>
                      <a:pPr algn="r" fontAlgn="b"/>
                      <a:endParaRPr lang="en-US" sz="1100" b="0" i="0" u="none" strike="noStrike">
                        <a:solidFill>
                          <a:srgbClr val="000000"/>
                        </a:solidFill>
                        <a:effectLst/>
                        <a:latin typeface="Calibri" panose="020F0502020204030204" pitchFamily="34" charset="0"/>
                      </a:endParaRPr>
                    </a:p>
                  </a:txBody>
                  <a:tcPr marL="9627" marR="9627" marT="9627" marB="0" anchor="b"/>
                </a:tc>
                <a:tc>
                  <a:txBody>
                    <a:bodyPr/>
                    <a:lstStyle/>
                    <a:p>
                      <a:pPr algn="r" fontAlgn="b"/>
                      <a:endParaRPr lang="en-US" sz="1100" b="0" i="0" u="none" strike="noStrike">
                        <a:solidFill>
                          <a:srgbClr val="000000"/>
                        </a:solidFill>
                        <a:effectLst/>
                        <a:latin typeface="Calibri" panose="020F0502020204030204" pitchFamily="34" charset="0"/>
                      </a:endParaRPr>
                    </a:p>
                  </a:txBody>
                  <a:tcPr marL="9627" marR="9627" marT="9627" marB="0" anchor="b"/>
                </a:tc>
                <a:extLst>
                  <a:ext uri="{0D108BD9-81ED-4DB2-BD59-A6C34878D82A}">
                    <a16:rowId xmlns:a16="http://schemas.microsoft.com/office/drawing/2014/main" val="2381467381"/>
                  </a:ext>
                </a:extLst>
              </a:tr>
              <a:tr h="242664">
                <a:tc>
                  <a:txBody>
                    <a:bodyPr/>
                    <a:lstStyle/>
                    <a:p>
                      <a:pPr algn="l" fontAlgn="b"/>
                      <a:endParaRPr lang="en-US" sz="1100" b="0" i="0" u="none" strike="noStrike">
                        <a:solidFill>
                          <a:srgbClr val="000000"/>
                        </a:solidFill>
                        <a:effectLst/>
                        <a:latin typeface="Calibri" panose="020F0502020204030204" pitchFamily="34" charset="0"/>
                      </a:endParaRPr>
                    </a:p>
                  </a:txBody>
                  <a:tcPr marL="9627" marR="9627" marT="9627" marB="0" anchor="b"/>
                </a:tc>
                <a:tc>
                  <a:txBody>
                    <a:bodyPr/>
                    <a:lstStyle/>
                    <a:p>
                      <a:pPr algn="r" fontAlgn="b"/>
                      <a:endParaRPr lang="en-US" sz="1100" b="0" i="0" u="none" strike="noStrike">
                        <a:solidFill>
                          <a:srgbClr val="000000"/>
                        </a:solidFill>
                        <a:effectLst/>
                        <a:latin typeface="Calibri" panose="020F0502020204030204" pitchFamily="34" charset="0"/>
                      </a:endParaRPr>
                    </a:p>
                  </a:txBody>
                  <a:tcPr marL="9627" marR="9627" marT="9627" marB="0" anchor="b"/>
                </a:tc>
                <a:tc>
                  <a:txBody>
                    <a:bodyPr/>
                    <a:lstStyle/>
                    <a:p>
                      <a:pPr algn="r" fontAlgn="b"/>
                      <a:endParaRPr lang="en-US" sz="1100" b="0" i="0" u="none" strike="noStrike">
                        <a:solidFill>
                          <a:srgbClr val="000000"/>
                        </a:solidFill>
                        <a:effectLst/>
                        <a:latin typeface="Calibri" panose="020F0502020204030204" pitchFamily="34" charset="0"/>
                      </a:endParaRPr>
                    </a:p>
                  </a:txBody>
                  <a:tcPr marL="9627" marR="9627" marT="9627" marB="0" anchor="b"/>
                </a:tc>
                <a:tc>
                  <a:txBody>
                    <a:bodyPr/>
                    <a:lstStyle/>
                    <a:p>
                      <a:pPr algn="r" fontAlgn="b"/>
                      <a:endParaRPr lang="en-US" sz="1100" b="0" i="0" u="none" strike="noStrike">
                        <a:solidFill>
                          <a:srgbClr val="000000"/>
                        </a:solidFill>
                        <a:effectLst/>
                        <a:latin typeface="Calibri" panose="020F0502020204030204" pitchFamily="34" charset="0"/>
                      </a:endParaRPr>
                    </a:p>
                  </a:txBody>
                  <a:tcPr marL="9627" marR="9627" marT="9627" marB="0" anchor="b"/>
                </a:tc>
                <a:tc>
                  <a:txBody>
                    <a:bodyPr/>
                    <a:lstStyle/>
                    <a:p>
                      <a:pPr algn="r" fontAlgn="b"/>
                      <a:endParaRPr lang="en-US" sz="1100" b="0" i="0" u="none" strike="noStrike">
                        <a:solidFill>
                          <a:srgbClr val="000000"/>
                        </a:solidFill>
                        <a:effectLst/>
                        <a:latin typeface="Calibri" panose="020F0502020204030204" pitchFamily="34" charset="0"/>
                      </a:endParaRPr>
                    </a:p>
                  </a:txBody>
                  <a:tcPr marL="9627" marR="9627" marT="9627" marB="0" anchor="b"/>
                </a:tc>
                <a:tc>
                  <a:txBody>
                    <a:bodyPr/>
                    <a:lstStyle/>
                    <a:p>
                      <a:pPr algn="r" fontAlgn="b"/>
                      <a:endParaRPr lang="en-US" sz="1100" b="0" i="0" u="none" strike="noStrike">
                        <a:solidFill>
                          <a:srgbClr val="000000"/>
                        </a:solidFill>
                        <a:effectLst/>
                        <a:latin typeface="Calibri" panose="020F0502020204030204" pitchFamily="34" charset="0"/>
                      </a:endParaRPr>
                    </a:p>
                  </a:txBody>
                  <a:tcPr marL="9627" marR="9627" marT="9627" marB="0" anchor="b"/>
                </a:tc>
                <a:extLst>
                  <a:ext uri="{0D108BD9-81ED-4DB2-BD59-A6C34878D82A}">
                    <a16:rowId xmlns:a16="http://schemas.microsoft.com/office/drawing/2014/main" val="1705956309"/>
                  </a:ext>
                </a:extLst>
              </a:tr>
              <a:tr h="219361">
                <a:tc>
                  <a:txBody>
                    <a:bodyPr/>
                    <a:lstStyle/>
                    <a:p>
                      <a:pPr algn="l" fontAlgn="b"/>
                      <a:r>
                        <a:rPr lang="en-US" sz="1100" u="none" strike="noStrike">
                          <a:effectLst/>
                        </a:rPr>
                        <a:t>Deployed Alternative Services</a:t>
                      </a:r>
                      <a:endParaRPr lang="en-US" sz="1100" b="1" i="0" u="none" strike="noStrike">
                        <a:solidFill>
                          <a:srgbClr val="000000"/>
                        </a:solidFill>
                        <a:effectLst/>
                        <a:latin typeface="Calibri" panose="020F0502020204030204" pitchFamily="34" charset="0"/>
                      </a:endParaRPr>
                    </a:p>
                  </a:txBody>
                  <a:tcPr marL="9627" marR="9627" marT="9627" marB="0" anchor="b"/>
                </a:tc>
                <a:tc>
                  <a:txBody>
                    <a:bodyPr/>
                    <a:lstStyle/>
                    <a:p>
                      <a:pPr algn="ctr" fontAlgn="b"/>
                      <a:r>
                        <a:rPr lang="en-US" sz="1100" u="none" strike="noStrike">
                          <a:effectLst/>
                        </a:rPr>
                        <a:t>FY15</a:t>
                      </a:r>
                      <a:endParaRPr lang="en-US" sz="1100" b="1" i="0" u="none" strike="noStrike">
                        <a:solidFill>
                          <a:srgbClr val="000000"/>
                        </a:solidFill>
                        <a:effectLst/>
                        <a:latin typeface="Calibri" panose="020F0502020204030204" pitchFamily="34" charset="0"/>
                      </a:endParaRPr>
                    </a:p>
                  </a:txBody>
                  <a:tcPr marL="9627" marR="9627" marT="9627" marB="0" anchor="b"/>
                </a:tc>
                <a:tc>
                  <a:txBody>
                    <a:bodyPr/>
                    <a:lstStyle/>
                    <a:p>
                      <a:pPr algn="ctr" fontAlgn="b"/>
                      <a:r>
                        <a:rPr lang="en-US" sz="1100" u="none" strike="noStrike">
                          <a:effectLst/>
                        </a:rPr>
                        <a:t>FY16</a:t>
                      </a:r>
                      <a:endParaRPr lang="en-US" sz="1100" b="1" i="0" u="none" strike="noStrike">
                        <a:solidFill>
                          <a:srgbClr val="000000"/>
                        </a:solidFill>
                        <a:effectLst/>
                        <a:latin typeface="Calibri" panose="020F0502020204030204" pitchFamily="34" charset="0"/>
                      </a:endParaRPr>
                    </a:p>
                  </a:txBody>
                  <a:tcPr marL="9627" marR="9627" marT="9627" marB="0" anchor="b"/>
                </a:tc>
                <a:tc>
                  <a:txBody>
                    <a:bodyPr/>
                    <a:lstStyle/>
                    <a:p>
                      <a:pPr algn="ctr" fontAlgn="b"/>
                      <a:r>
                        <a:rPr lang="en-US" sz="1100" u="none" strike="noStrike">
                          <a:effectLst/>
                        </a:rPr>
                        <a:t>FY17</a:t>
                      </a:r>
                      <a:endParaRPr lang="en-US" sz="1100" b="1" i="0" u="none" strike="noStrike">
                        <a:solidFill>
                          <a:srgbClr val="000000"/>
                        </a:solidFill>
                        <a:effectLst/>
                        <a:latin typeface="Calibri" panose="020F0502020204030204" pitchFamily="34" charset="0"/>
                      </a:endParaRPr>
                    </a:p>
                  </a:txBody>
                  <a:tcPr marL="9627" marR="9627" marT="9627" marB="0" anchor="b"/>
                </a:tc>
                <a:tc>
                  <a:txBody>
                    <a:bodyPr/>
                    <a:lstStyle/>
                    <a:p>
                      <a:pPr algn="ctr" fontAlgn="b"/>
                      <a:r>
                        <a:rPr lang="en-US" sz="1100" u="none" strike="noStrike">
                          <a:effectLst/>
                        </a:rPr>
                        <a:t>FY18</a:t>
                      </a:r>
                      <a:endParaRPr lang="en-US" sz="1100" b="1" i="0" u="none" strike="noStrike">
                        <a:solidFill>
                          <a:srgbClr val="000000"/>
                        </a:solidFill>
                        <a:effectLst/>
                        <a:latin typeface="Calibri" panose="020F0502020204030204" pitchFamily="34" charset="0"/>
                      </a:endParaRPr>
                    </a:p>
                  </a:txBody>
                  <a:tcPr marL="9627" marR="9627" marT="9627" marB="0" anchor="b"/>
                </a:tc>
                <a:tc>
                  <a:txBody>
                    <a:bodyPr/>
                    <a:lstStyle/>
                    <a:p>
                      <a:pPr algn="ctr" fontAlgn="b"/>
                      <a:r>
                        <a:rPr lang="en-US" sz="1100" u="none" strike="noStrike">
                          <a:effectLst/>
                        </a:rPr>
                        <a:t>Total</a:t>
                      </a:r>
                      <a:endParaRPr lang="en-US" sz="1100" b="1" i="0" u="none" strike="noStrike">
                        <a:solidFill>
                          <a:srgbClr val="000000"/>
                        </a:solidFill>
                        <a:effectLst/>
                        <a:latin typeface="Calibri" panose="020F0502020204030204" pitchFamily="34" charset="0"/>
                      </a:endParaRPr>
                    </a:p>
                  </a:txBody>
                  <a:tcPr marL="9627" marR="9627" marT="9627" marB="0" anchor="b"/>
                </a:tc>
                <a:extLst>
                  <a:ext uri="{0D108BD9-81ED-4DB2-BD59-A6C34878D82A}">
                    <a16:rowId xmlns:a16="http://schemas.microsoft.com/office/drawing/2014/main" val="161091377"/>
                  </a:ext>
                </a:extLst>
              </a:tr>
              <a:tr h="219361">
                <a:tc>
                  <a:txBody>
                    <a:bodyPr/>
                    <a:lstStyle/>
                    <a:p>
                      <a:pPr algn="l" fontAlgn="b"/>
                      <a:r>
                        <a:rPr lang="en-US" sz="1100" u="none" strike="noStrike">
                          <a:effectLst/>
                        </a:rPr>
                        <a:t>Welfare Check - All Contacts</a:t>
                      </a:r>
                      <a:endParaRPr lang="en-US" sz="1100" b="0" i="0" u="none" strike="noStrike">
                        <a:solidFill>
                          <a:srgbClr val="000000"/>
                        </a:solidFill>
                        <a:effectLst/>
                        <a:latin typeface="Calibri" panose="020F0502020204030204" pitchFamily="34" charset="0"/>
                      </a:endParaRPr>
                    </a:p>
                  </a:txBody>
                  <a:tcPr marL="9627" marR="9627" marT="9627" marB="0" anchor="b"/>
                </a:tc>
                <a:tc>
                  <a:txBody>
                    <a:bodyPr/>
                    <a:lstStyle/>
                    <a:p>
                      <a:pPr algn="r" fontAlgn="b"/>
                      <a:r>
                        <a:rPr lang="en-US" sz="1100" u="none" strike="noStrike">
                          <a:effectLst/>
                        </a:rPr>
                        <a:t>220</a:t>
                      </a:r>
                      <a:endParaRPr lang="en-US" sz="1100" b="0" i="0" u="none" strike="noStrike">
                        <a:solidFill>
                          <a:srgbClr val="000000"/>
                        </a:solidFill>
                        <a:effectLst/>
                        <a:latin typeface="Calibri" panose="020F0502020204030204" pitchFamily="34" charset="0"/>
                      </a:endParaRPr>
                    </a:p>
                  </a:txBody>
                  <a:tcPr marL="9627" marR="9627" marT="9627" marB="0" anchor="b"/>
                </a:tc>
                <a:tc>
                  <a:txBody>
                    <a:bodyPr/>
                    <a:lstStyle/>
                    <a:p>
                      <a:pPr algn="r" fontAlgn="b"/>
                      <a:r>
                        <a:rPr lang="en-US" sz="1100" u="none" strike="noStrike">
                          <a:effectLst/>
                        </a:rPr>
                        <a:t>240</a:t>
                      </a:r>
                      <a:endParaRPr lang="en-US" sz="1100" b="0" i="0" u="none" strike="noStrike">
                        <a:solidFill>
                          <a:srgbClr val="000000"/>
                        </a:solidFill>
                        <a:effectLst/>
                        <a:latin typeface="Calibri" panose="020F0502020204030204" pitchFamily="34" charset="0"/>
                      </a:endParaRPr>
                    </a:p>
                  </a:txBody>
                  <a:tcPr marL="9627" marR="9627" marT="9627" marB="0" anchor="b"/>
                </a:tc>
                <a:tc>
                  <a:txBody>
                    <a:bodyPr/>
                    <a:lstStyle/>
                    <a:p>
                      <a:pPr algn="r" fontAlgn="b"/>
                      <a:r>
                        <a:rPr lang="en-US" sz="1100" u="none" strike="noStrike">
                          <a:effectLst/>
                        </a:rPr>
                        <a:t>436</a:t>
                      </a:r>
                      <a:endParaRPr lang="en-US" sz="1100" b="0" i="0" u="none" strike="noStrike">
                        <a:solidFill>
                          <a:srgbClr val="000000"/>
                        </a:solidFill>
                        <a:effectLst/>
                        <a:latin typeface="Calibri" panose="020F0502020204030204" pitchFamily="34" charset="0"/>
                      </a:endParaRPr>
                    </a:p>
                  </a:txBody>
                  <a:tcPr marL="9627" marR="9627" marT="9627" marB="0" anchor="b"/>
                </a:tc>
                <a:tc>
                  <a:txBody>
                    <a:bodyPr/>
                    <a:lstStyle/>
                    <a:p>
                      <a:pPr algn="r" fontAlgn="b"/>
                      <a:r>
                        <a:rPr lang="en-US" sz="1100" u="none" strike="noStrike">
                          <a:effectLst/>
                        </a:rPr>
                        <a:t>1820</a:t>
                      </a:r>
                      <a:endParaRPr lang="en-US" sz="1100" b="0" i="0" u="none" strike="noStrike">
                        <a:solidFill>
                          <a:srgbClr val="000000"/>
                        </a:solidFill>
                        <a:effectLst/>
                        <a:latin typeface="Calibri" panose="020F0502020204030204" pitchFamily="34" charset="0"/>
                      </a:endParaRPr>
                    </a:p>
                  </a:txBody>
                  <a:tcPr marL="9627" marR="9627" marT="9627" marB="0" anchor="b"/>
                </a:tc>
                <a:tc>
                  <a:txBody>
                    <a:bodyPr/>
                    <a:lstStyle/>
                    <a:p>
                      <a:pPr algn="r" fontAlgn="b"/>
                      <a:r>
                        <a:rPr lang="en-US" sz="1100" u="none" strike="noStrike">
                          <a:effectLst/>
                        </a:rPr>
                        <a:t>2716</a:t>
                      </a:r>
                      <a:endParaRPr lang="en-US" sz="1100" b="0" i="0" u="none" strike="noStrike">
                        <a:solidFill>
                          <a:srgbClr val="000000"/>
                        </a:solidFill>
                        <a:effectLst/>
                        <a:latin typeface="Calibri" panose="020F0502020204030204" pitchFamily="34" charset="0"/>
                      </a:endParaRPr>
                    </a:p>
                  </a:txBody>
                  <a:tcPr marL="9627" marR="9627" marT="9627" marB="0" anchor="b"/>
                </a:tc>
                <a:extLst>
                  <a:ext uri="{0D108BD9-81ED-4DB2-BD59-A6C34878D82A}">
                    <a16:rowId xmlns:a16="http://schemas.microsoft.com/office/drawing/2014/main" val="424721121"/>
                  </a:ext>
                </a:extLst>
              </a:tr>
              <a:tr h="219361">
                <a:tc>
                  <a:txBody>
                    <a:bodyPr/>
                    <a:lstStyle/>
                    <a:p>
                      <a:pPr algn="l" fontAlgn="b"/>
                      <a:r>
                        <a:rPr lang="en-US" sz="1100" u="none" strike="noStrike">
                          <a:effectLst/>
                        </a:rPr>
                        <a:t>Welfare Check - Nevada Only</a:t>
                      </a:r>
                      <a:endParaRPr lang="en-US" sz="1100" b="0" i="0" u="none" strike="noStrike">
                        <a:solidFill>
                          <a:srgbClr val="000000"/>
                        </a:solidFill>
                        <a:effectLst/>
                        <a:latin typeface="Calibri" panose="020F0502020204030204" pitchFamily="34" charset="0"/>
                      </a:endParaRPr>
                    </a:p>
                  </a:txBody>
                  <a:tcPr marL="9627" marR="9627" marT="9627" marB="0" anchor="b"/>
                </a:tc>
                <a:tc>
                  <a:txBody>
                    <a:bodyPr/>
                    <a:lstStyle/>
                    <a:p>
                      <a:pPr algn="r" fontAlgn="b"/>
                      <a:endParaRPr lang="en-US" sz="1100" b="0" i="0" u="none" strike="noStrike">
                        <a:solidFill>
                          <a:srgbClr val="000000"/>
                        </a:solidFill>
                        <a:effectLst/>
                        <a:latin typeface="Calibri" panose="020F0502020204030204" pitchFamily="34" charset="0"/>
                      </a:endParaRPr>
                    </a:p>
                  </a:txBody>
                  <a:tcPr marL="9627" marR="9627" marT="9627" marB="0" anchor="b"/>
                </a:tc>
                <a:tc>
                  <a:txBody>
                    <a:bodyPr/>
                    <a:lstStyle/>
                    <a:p>
                      <a:pPr algn="r" fontAlgn="b"/>
                      <a:endParaRPr lang="en-US" sz="1100" b="0" i="0" u="none" strike="noStrike" dirty="0">
                        <a:solidFill>
                          <a:srgbClr val="000000"/>
                        </a:solidFill>
                        <a:effectLst/>
                        <a:latin typeface="Calibri" panose="020F0502020204030204" pitchFamily="34" charset="0"/>
                      </a:endParaRPr>
                    </a:p>
                  </a:txBody>
                  <a:tcPr marL="9627" marR="9627" marT="9627" marB="0" anchor="b"/>
                </a:tc>
                <a:tc>
                  <a:txBody>
                    <a:bodyPr/>
                    <a:lstStyle/>
                    <a:p>
                      <a:pPr algn="r" fontAlgn="b"/>
                      <a:endParaRPr lang="en-US" sz="1100" b="0" i="0" u="none" strike="noStrike">
                        <a:solidFill>
                          <a:srgbClr val="000000"/>
                        </a:solidFill>
                        <a:effectLst/>
                        <a:latin typeface="Calibri" panose="020F0502020204030204" pitchFamily="34" charset="0"/>
                      </a:endParaRPr>
                    </a:p>
                  </a:txBody>
                  <a:tcPr marL="9627" marR="9627" marT="9627" marB="0" anchor="b"/>
                </a:tc>
                <a:tc>
                  <a:txBody>
                    <a:bodyPr/>
                    <a:lstStyle/>
                    <a:p>
                      <a:pPr algn="r" fontAlgn="b"/>
                      <a:r>
                        <a:rPr lang="en-US" sz="1100" u="none" strike="noStrike">
                          <a:effectLst/>
                        </a:rPr>
                        <a:t>1044</a:t>
                      </a:r>
                      <a:endParaRPr lang="en-US" sz="1100" b="0" i="0" u="none" strike="noStrike">
                        <a:solidFill>
                          <a:srgbClr val="000000"/>
                        </a:solidFill>
                        <a:effectLst/>
                        <a:latin typeface="Calibri" panose="020F0502020204030204" pitchFamily="34" charset="0"/>
                      </a:endParaRPr>
                    </a:p>
                  </a:txBody>
                  <a:tcPr marL="9627" marR="9627" marT="9627" marB="0" anchor="b"/>
                </a:tc>
                <a:tc>
                  <a:txBody>
                    <a:bodyPr/>
                    <a:lstStyle/>
                    <a:p>
                      <a:pPr algn="r" fontAlgn="b"/>
                      <a:endParaRPr lang="en-US" sz="1100" b="0" i="0" u="none" strike="noStrike" dirty="0">
                        <a:solidFill>
                          <a:srgbClr val="000000"/>
                        </a:solidFill>
                        <a:effectLst/>
                        <a:latin typeface="Calibri" panose="020F0502020204030204" pitchFamily="34" charset="0"/>
                      </a:endParaRPr>
                    </a:p>
                  </a:txBody>
                  <a:tcPr marL="9627" marR="9627" marT="9627" marB="0" anchor="b"/>
                </a:tc>
                <a:extLst>
                  <a:ext uri="{0D108BD9-81ED-4DB2-BD59-A6C34878D82A}">
                    <a16:rowId xmlns:a16="http://schemas.microsoft.com/office/drawing/2014/main" val="3077100733"/>
                  </a:ext>
                </a:extLst>
              </a:tr>
            </a:tbl>
          </a:graphicData>
        </a:graphic>
      </p:graphicFrame>
      <p:sp>
        <p:nvSpPr>
          <p:cNvPr id="7" name="Footer Placeholder 5">
            <a:extLst>
              <a:ext uri="{FF2B5EF4-FFF2-40B4-BE49-F238E27FC236}">
                <a16:creationId xmlns:a16="http://schemas.microsoft.com/office/drawing/2014/main" id="{E26BD49A-2191-42A6-AC95-E856EDB10E71}"/>
              </a:ext>
            </a:extLst>
          </p:cNvPr>
          <p:cNvSpPr>
            <a:spLocks noGrp="1"/>
          </p:cNvSpPr>
          <p:nvPr>
            <p:ph type="ftr" sz="quarter" idx="11"/>
          </p:nvPr>
        </p:nvSpPr>
        <p:spPr>
          <a:xfrm>
            <a:off x="4572000" y="6077364"/>
            <a:ext cx="3086100" cy="365125"/>
          </a:xfrm>
          <a:solidFill>
            <a:schemeClr val="bg1"/>
          </a:solidFill>
        </p:spPr>
        <p:txBody>
          <a:bodyPr/>
          <a:lstStyle/>
          <a:p>
            <a:r>
              <a:rPr lang="en-US" dirty="0"/>
              <a:t>Nevada Crisis Call Center</a:t>
            </a:r>
          </a:p>
        </p:txBody>
      </p:sp>
    </p:spTree>
    <p:extLst>
      <p:ext uri="{BB962C8B-B14F-4D97-AF65-F5344CB8AC3E}">
        <p14:creationId xmlns:p14="http://schemas.microsoft.com/office/powerpoint/2010/main" val="1963656491"/>
      </p:ext>
    </p:extLst>
  </p:cSld>
  <p:clrMapOvr>
    <a:masterClrMapping/>
  </p:clrMapOvr>
  <p:transition spd="slow">
    <p:wipe dir="r"/>
  </p:transition>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54FE42E-CAFF-4AD8-BF4F-F6FC2A55EA76}"/>
              </a:ext>
            </a:extLst>
          </p:cNvPr>
          <p:cNvSpPr>
            <a:spLocks noGrp="1"/>
          </p:cNvSpPr>
          <p:nvPr>
            <p:ph type="title"/>
          </p:nvPr>
        </p:nvSpPr>
        <p:spPr>
          <a:xfrm>
            <a:off x="647271" y="1012004"/>
            <a:ext cx="2562119" cy="4795408"/>
          </a:xfrm>
        </p:spPr>
        <p:txBody>
          <a:bodyPr>
            <a:normAutofit/>
          </a:bodyPr>
          <a:lstStyle/>
          <a:p>
            <a:r>
              <a:rPr lang="en-US">
                <a:solidFill>
                  <a:srgbClr val="FFFFFF"/>
                </a:solidFill>
              </a:rPr>
              <a:t>Crisis Call Center </a:t>
            </a:r>
          </a:p>
        </p:txBody>
      </p:sp>
      <p:graphicFrame>
        <p:nvGraphicFramePr>
          <p:cNvPr id="5" name="Content Placeholder 4">
            <a:extLst>
              <a:ext uri="{FF2B5EF4-FFF2-40B4-BE49-F238E27FC236}">
                <a16:creationId xmlns:a16="http://schemas.microsoft.com/office/drawing/2014/main" id="{C5A9EAC0-DB14-49CB-960E-079FA93BB220}"/>
              </a:ext>
            </a:extLst>
          </p:cNvPr>
          <p:cNvGraphicFramePr>
            <a:graphicFrameLocks noGrp="1"/>
          </p:cNvGraphicFramePr>
          <p:nvPr>
            <p:ph idx="1"/>
            <p:extLst>
              <p:ext uri="{D42A27DB-BD31-4B8C-83A1-F6EECF244321}">
                <p14:modId xmlns:p14="http://schemas.microsoft.com/office/powerpoint/2010/main" val="4191665567"/>
              </p:ext>
            </p:extLst>
          </p:nvPr>
        </p:nvGraphicFramePr>
        <p:xfrm>
          <a:off x="3895725" y="1039149"/>
          <a:ext cx="4885204" cy="4748985"/>
        </p:xfrm>
        <a:graphic>
          <a:graphicData uri="http://schemas.openxmlformats.org/drawingml/2006/table">
            <a:tbl>
              <a:tblPr firstRow="1" bandRow="1">
                <a:tableStyleId>{5C22544A-7EE6-4342-B048-85BDC9FD1C3A}</a:tableStyleId>
              </a:tblPr>
              <a:tblGrid>
                <a:gridCol w="2436437">
                  <a:extLst>
                    <a:ext uri="{9D8B030D-6E8A-4147-A177-3AD203B41FA5}">
                      <a16:colId xmlns:a16="http://schemas.microsoft.com/office/drawing/2014/main" val="801765560"/>
                    </a:ext>
                  </a:extLst>
                </a:gridCol>
                <a:gridCol w="568409">
                  <a:extLst>
                    <a:ext uri="{9D8B030D-6E8A-4147-A177-3AD203B41FA5}">
                      <a16:colId xmlns:a16="http://schemas.microsoft.com/office/drawing/2014/main" val="3351881727"/>
                    </a:ext>
                  </a:extLst>
                </a:gridCol>
                <a:gridCol w="718341">
                  <a:extLst>
                    <a:ext uri="{9D8B030D-6E8A-4147-A177-3AD203B41FA5}">
                      <a16:colId xmlns:a16="http://schemas.microsoft.com/office/drawing/2014/main" val="27934745"/>
                    </a:ext>
                  </a:extLst>
                </a:gridCol>
                <a:gridCol w="1162017">
                  <a:extLst>
                    <a:ext uri="{9D8B030D-6E8A-4147-A177-3AD203B41FA5}">
                      <a16:colId xmlns:a16="http://schemas.microsoft.com/office/drawing/2014/main" val="3399754643"/>
                    </a:ext>
                  </a:extLst>
                </a:gridCol>
              </a:tblGrid>
              <a:tr h="428078">
                <a:tc>
                  <a:txBody>
                    <a:bodyPr/>
                    <a:lstStyle/>
                    <a:p>
                      <a:pPr algn="l" fontAlgn="b"/>
                      <a:r>
                        <a:rPr lang="en-US" sz="1300" u="none" strike="noStrike">
                          <a:effectLst/>
                        </a:rPr>
                        <a:t>FY18 Data Summary</a:t>
                      </a:r>
                      <a:endParaRPr lang="en-US" sz="1300" b="1" i="0" u="none" strike="noStrike">
                        <a:solidFill>
                          <a:srgbClr val="000000"/>
                        </a:solidFill>
                        <a:effectLst/>
                        <a:latin typeface="Calibri" panose="020F0502020204030204" pitchFamily="34" charset="0"/>
                      </a:endParaRPr>
                    </a:p>
                  </a:txBody>
                  <a:tcPr marL="10961" marR="10961" marT="10961" marB="0" anchor="b"/>
                </a:tc>
                <a:tc>
                  <a:txBody>
                    <a:bodyPr/>
                    <a:lstStyle/>
                    <a:p>
                      <a:pPr algn="ctr" fontAlgn="b"/>
                      <a:r>
                        <a:rPr lang="en-US" sz="1300" u="none" strike="noStrike">
                          <a:effectLst/>
                        </a:rPr>
                        <a:t>Total</a:t>
                      </a:r>
                      <a:endParaRPr lang="en-US" sz="1300" b="1" i="0" u="none" strike="noStrike">
                        <a:solidFill>
                          <a:srgbClr val="000000"/>
                        </a:solidFill>
                        <a:effectLst/>
                        <a:latin typeface="Calibri" panose="020F0502020204030204" pitchFamily="34" charset="0"/>
                      </a:endParaRPr>
                    </a:p>
                  </a:txBody>
                  <a:tcPr marL="10961" marR="10961" marT="10961" marB="0" anchor="b"/>
                </a:tc>
                <a:tc>
                  <a:txBody>
                    <a:bodyPr/>
                    <a:lstStyle/>
                    <a:p>
                      <a:pPr algn="ctr" fontAlgn="b"/>
                      <a:r>
                        <a:rPr lang="en-US" sz="1300" u="none" strike="noStrike">
                          <a:effectLst/>
                        </a:rPr>
                        <a:t>% of contacts</a:t>
                      </a:r>
                      <a:endParaRPr lang="en-US" sz="1300" b="1" i="0" u="none" strike="noStrike">
                        <a:solidFill>
                          <a:srgbClr val="000000"/>
                        </a:solidFill>
                        <a:effectLst/>
                        <a:latin typeface="Calibri" panose="020F0502020204030204" pitchFamily="34" charset="0"/>
                      </a:endParaRPr>
                    </a:p>
                  </a:txBody>
                  <a:tcPr marL="10961" marR="10961" marT="10961" marB="0" anchor="b"/>
                </a:tc>
                <a:tc>
                  <a:txBody>
                    <a:bodyPr/>
                    <a:lstStyle/>
                    <a:p>
                      <a:pPr algn="l" fontAlgn="b"/>
                      <a:endParaRPr lang="en-US" sz="1300" b="0" i="0" u="none" strike="noStrike">
                        <a:solidFill>
                          <a:srgbClr val="000000"/>
                        </a:solidFill>
                        <a:effectLst/>
                        <a:latin typeface="Calibri" panose="020F0502020204030204" pitchFamily="34" charset="0"/>
                      </a:endParaRPr>
                    </a:p>
                  </a:txBody>
                  <a:tcPr marL="10961" marR="10961" marT="10961" marB="0" anchor="b"/>
                </a:tc>
                <a:extLst>
                  <a:ext uri="{0D108BD9-81ED-4DB2-BD59-A6C34878D82A}">
                    <a16:rowId xmlns:a16="http://schemas.microsoft.com/office/drawing/2014/main" val="821201049"/>
                  </a:ext>
                </a:extLst>
              </a:tr>
              <a:tr h="428078">
                <a:tc>
                  <a:txBody>
                    <a:bodyPr/>
                    <a:lstStyle/>
                    <a:p>
                      <a:pPr algn="l" fontAlgn="b"/>
                      <a:r>
                        <a:rPr lang="en-US" sz="1300" u="none" strike="noStrike">
                          <a:effectLst/>
                        </a:rPr>
                        <a:t>All Contacts (Including repeat and hangups)</a:t>
                      </a:r>
                      <a:endParaRPr lang="en-US" sz="1300" b="0" i="0" u="none" strike="noStrike">
                        <a:solidFill>
                          <a:srgbClr val="000000"/>
                        </a:solidFill>
                        <a:effectLst/>
                        <a:latin typeface="Calibri" panose="020F0502020204030204" pitchFamily="34" charset="0"/>
                      </a:endParaRPr>
                    </a:p>
                  </a:txBody>
                  <a:tcPr marL="10961" marR="10961" marT="10961" marB="0" anchor="b"/>
                </a:tc>
                <a:tc>
                  <a:txBody>
                    <a:bodyPr/>
                    <a:lstStyle/>
                    <a:p>
                      <a:pPr algn="r" fontAlgn="b"/>
                      <a:r>
                        <a:rPr lang="en-US" sz="1300" u="none" strike="noStrike">
                          <a:effectLst/>
                        </a:rPr>
                        <a:t>66554</a:t>
                      </a:r>
                      <a:endParaRPr lang="en-US" sz="1300" b="0" i="0" u="none" strike="noStrike">
                        <a:solidFill>
                          <a:srgbClr val="000000"/>
                        </a:solidFill>
                        <a:effectLst/>
                        <a:latin typeface="Calibri" panose="020F0502020204030204" pitchFamily="34" charset="0"/>
                      </a:endParaRPr>
                    </a:p>
                  </a:txBody>
                  <a:tcPr marL="10961" marR="10961" marT="10961" marB="0" anchor="b"/>
                </a:tc>
                <a:tc>
                  <a:txBody>
                    <a:bodyPr/>
                    <a:lstStyle/>
                    <a:p>
                      <a:pPr algn="l" fontAlgn="b"/>
                      <a:r>
                        <a:rPr lang="en-US" sz="1300" u="none" strike="noStrike">
                          <a:effectLst/>
                        </a:rPr>
                        <a:t> </a:t>
                      </a:r>
                      <a:endParaRPr lang="en-US" sz="1300" b="0" i="0" u="none" strike="noStrike">
                        <a:solidFill>
                          <a:srgbClr val="000000"/>
                        </a:solidFill>
                        <a:effectLst/>
                        <a:latin typeface="Calibri" panose="020F0502020204030204" pitchFamily="34" charset="0"/>
                      </a:endParaRPr>
                    </a:p>
                  </a:txBody>
                  <a:tcPr marL="10961" marR="10961" marT="10961" marB="0" anchor="b"/>
                </a:tc>
                <a:tc>
                  <a:txBody>
                    <a:bodyPr/>
                    <a:lstStyle/>
                    <a:p>
                      <a:pPr algn="l" fontAlgn="b"/>
                      <a:endParaRPr lang="en-US" sz="1300" b="0" i="0" u="none" strike="noStrike">
                        <a:solidFill>
                          <a:srgbClr val="000000"/>
                        </a:solidFill>
                        <a:effectLst/>
                        <a:latin typeface="Calibri" panose="020F0502020204030204" pitchFamily="34" charset="0"/>
                      </a:endParaRPr>
                    </a:p>
                  </a:txBody>
                  <a:tcPr marL="10961" marR="10961" marT="10961" marB="0" anchor="b"/>
                </a:tc>
                <a:extLst>
                  <a:ext uri="{0D108BD9-81ED-4DB2-BD59-A6C34878D82A}">
                    <a16:rowId xmlns:a16="http://schemas.microsoft.com/office/drawing/2014/main" val="2383210280"/>
                  </a:ext>
                </a:extLst>
              </a:tr>
              <a:tr h="237145">
                <a:tc>
                  <a:txBody>
                    <a:bodyPr/>
                    <a:lstStyle/>
                    <a:p>
                      <a:pPr algn="l" fontAlgn="b"/>
                      <a:r>
                        <a:rPr lang="en-US" sz="1300" u="none" strike="noStrike">
                          <a:effectLst/>
                        </a:rPr>
                        <a:t>Crisis Contacts</a:t>
                      </a:r>
                      <a:endParaRPr lang="en-US" sz="1300" b="1" i="0" u="none" strike="noStrike">
                        <a:solidFill>
                          <a:srgbClr val="000000"/>
                        </a:solidFill>
                        <a:effectLst/>
                        <a:latin typeface="Calibri" panose="020F0502020204030204" pitchFamily="34" charset="0"/>
                      </a:endParaRPr>
                    </a:p>
                  </a:txBody>
                  <a:tcPr marL="10961" marR="10961" marT="10961" marB="0" anchor="b"/>
                </a:tc>
                <a:tc>
                  <a:txBody>
                    <a:bodyPr/>
                    <a:lstStyle/>
                    <a:p>
                      <a:pPr algn="r" fontAlgn="b"/>
                      <a:r>
                        <a:rPr lang="en-US" sz="1300" u="none" strike="noStrike">
                          <a:effectLst/>
                        </a:rPr>
                        <a:t>55911</a:t>
                      </a:r>
                      <a:endParaRPr lang="en-US" sz="1300" b="1" i="0" u="none" strike="noStrike">
                        <a:solidFill>
                          <a:srgbClr val="000000"/>
                        </a:solidFill>
                        <a:effectLst/>
                        <a:latin typeface="Calibri" panose="020F0502020204030204" pitchFamily="34" charset="0"/>
                      </a:endParaRPr>
                    </a:p>
                  </a:txBody>
                  <a:tcPr marL="10961" marR="10961" marT="10961" marB="0" anchor="b"/>
                </a:tc>
                <a:tc>
                  <a:txBody>
                    <a:bodyPr/>
                    <a:lstStyle/>
                    <a:p>
                      <a:pPr algn="l" fontAlgn="b"/>
                      <a:r>
                        <a:rPr lang="en-US" sz="1300" u="none" strike="noStrike">
                          <a:effectLst/>
                        </a:rPr>
                        <a:t> </a:t>
                      </a:r>
                      <a:endParaRPr lang="en-US" sz="1300" b="0" i="0" u="none" strike="noStrike">
                        <a:solidFill>
                          <a:srgbClr val="000000"/>
                        </a:solidFill>
                        <a:effectLst/>
                        <a:latin typeface="Calibri" panose="020F0502020204030204" pitchFamily="34" charset="0"/>
                      </a:endParaRPr>
                    </a:p>
                  </a:txBody>
                  <a:tcPr marL="10961" marR="10961" marT="10961" marB="0" anchor="b"/>
                </a:tc>
                <a:tc>
                  <a:txBody>
                    <a:bodyPr/>
                    <a:lstStyle/>
                    <a:p>
                      <a:pPr algn="l" fontAlgn="b"/>
                      <a:endParaRPr lang="en-US" sz="1300" b="0" i="0" u="none" strike="noStrike">
                        <a:solidFill>
                          <a:srgbClr val="000000"/>
                        </a:solidFill>
                        <a:effectLst/>
                        <a:latin typeface="Calibri" panose="020F0502020204030204" pitchFamily="34" charset="0"/>
                      </a:endParaRPr>
                    </a:p>
                  </a:txBody>
                  <a:tcPr marL="10961" marR="10961" marT="10961" marB="0" anchor="b"/>
                </a:tc>
                <a:extLst>
                  <a:ext uri="{0D108BD9-81ED-4DB2-BD59-A6C34878D82A}">
                    <a16:rowId xmlns:a16="http://schemas.microsoft.com/office/drawing/2014/main" val="3455073036"/>
                  </a:ext>
                </a:extLst>
              </a:tr>
              <a:tr h="237145">
                <a:tc>
                  <a:txBody>
                    <a:bodyPr/>
                    <a:lstStyle/>
                    <a:p>
                      <a:pPr algn="l" fontAlgn="b"/>
                      <a:r>
                        <a:rPr lang="en-US" sz="1300" u="none" strike="noStrike">
                          <a:effectLst/>
                        </a:rPr>
                        <a:t>Text Messages</a:t>
                      </a:r>
                      <a:endParaRPr lang="en-US" sz="1300" b="1" i="0" u="none" strike="noStrike">
                        <a:solidFill>
                          <a:srgbClr val="000000"/>
                        </a:solidFill>
                        <a:effectLst/>
                        <a:latin typeface="Calibri" panose="020F0502020204030204" pitchFamily="34" charset="0"/>
                      </a:endParaRPr>
                    </a:p>
                  </a:txBody>
                  <a:tcPr marL="10961" marR="10961" marT="10961" marB="0" anchor="b"/>
                </a:tc>
                <a:tc>
                  <a:txBody>
                    <a:bodyPr/>
                    <a:lstStyle/>
                    <a:p>
                      <a:pPr algn="r" fontAlgn="b"/>
                      <a:r>
                        <a:rPr lang="en-US" sz="1300" u="none" strike="noStrike">
                          <a:effectLst/>
                        </a:rPr>
                        <a:t>11407</a:t>
                      </a:r>
                      <a:endParaRPr lang="en-US" sz="1300" b="1" i="0" u="none" strike="noStrike">
                        <a:solidFill>
                          <a:srgbClr val="000000"/>
                        </a:solidFill>
                        <a:effectLst/>
                        <a:latin typeface="Calibri" panose="020F0502020204030204" pitchFamily="34" charset="0"/>
                      </a:endParaRPr>
                    </a:p>
                  </a:txBody>
                  <a:tcPr marL="10961" marR="10961" marT="10961" marB="0" anchor="b"/>
                </a:tc>
                <a:tc>
                  <a:txBody>
                    <a:bodyPr/>
                    <a:lstStyle/>
                    <a:p>
                      <a:pPr algn="r" fontAlgn="b"/>
                      <a:r>
                        <a:rPr lang="en-US" sz="1300" u="none" strike="noStrike">
                          <a:effectLst/>
                        </a:rPr>
                        <a:t>20.40%</a:t>
                      </a:r>
                      <a:endParaRPr lang="en-US" sz="1300" b="0" i="0" u="none" strike="noStrike">
                        <a:solidFill>
                          <a:srgbClr val="000000"/>
                        </a:solidFill>
                        <a:effectLst/>
                        <a:latin typeface="Calibri" panose="020F0502020204030204" pitchFamily="34" charset="0"/>
                      </a:endParaRPr>
                    </a:p>
                  </a:txBody>
                  <a:tcPr marL="10961" marR="10961" marT="10961" marB="0" anchor="b"/>
                </a:tc>
                <a:tc>
                  <a:txBody>
                    <a:bodyPr/>
                    <a:lstStyle/>
                    <a:p>
                      <a:pPr algn="l" fontAlgn="b"/>
                      <a:endParaRPr lang="en-US" sz="1300" b="0" i="0" u="none" strike="noStrike">
                        <a:solidFill>
                          <a:srgbClr val="000000"/>
                        </a:solidFill>
                        <a:effectLst/>
                        <a:latin typeface="Calibri" panose="020F0502020204030204" pitchFamily="34" charset="0"/>
                      </a:endParaRPr>
                    </a:p>
                  </a:txBody>
                  <a:tcPr marL="10961" marR="10961" marT="10961" marB="0" anchor="b"/>
                </a:tc>
                <a:extLst>
                  <a:ext uri="{0D108BD9-81ED-4DB2-BD59-A6C34878D82A}">
                    <a16:rowId xmlns:a16="http://schemas.microsoft.com/office/drawing/2014/main" val="590761446"/>
                  </a:ext>
                </a:extLst>
              </a:tr>
              <a:tr h="237145">
                <a:tc>
                  <a:txBody>
                    <a:bodyPr/>
                    <a:lstStyle/>
                    <a:p>
                      <a:pPr algn="l" fontAlgn="b"/>
                      <a:r>
                        <a:rPr lang="en-US" sz="1300" u="none" strike="noStrike">
                          <a:effectLst/>
                        </a:rPr>
                        <a:t>Sexual assault survivors helped</a:t>
                      </a:r>
                      <a:endParaRPr lang="en-US" sz="1300" b="1" i="0" u="none" strike="noStrike">
                        <a:solidFill>
                          <a:srgbClr val="000000"/>
                        </a:solidFill>
                        <a:effectLst/>
                        <a:latin typeface="Calibri" panose="020F0502020204030204" pitchFamily="34" charset="0"/>
                      </a:endParaRPr>
                    </a:p>
                  </a:txBody>
                  <a:tcPr marL="10961" marR="10961" marT="10961" marB="0" anchor="b"/>
                </a:tc>
                <a:tc>
                  <a:txBody>
                    <a:bodyPr/>
                    <a:lstStyle/>
                    <a:p>
                      <a:pPr algn="r" fontAlgn="b"/>
                      <a:r>
                        <a:rPr lang="en-US" sz="1300" u="none" strike="noStrike">
                          <a:effectLst/>
                        </a:rPr>
                        <a:t>450</a:t>
                      </a:r>
                      <a:endParaRPr lang="en-US" sz="1300" b="1" i="0" u="none" strike="noStrike">
                        <a:solidFill>
                          <a:srgbClr val="000000"/>
                        </a:solidFill>
                        <a:effectLst/>
                        <a:latin typeface="Calibri" panose="020F0502020204030204" pitchFamily="34" charset="0"/>
                      </a:endParaRPr>
                    </a:p>
                  </a:txBody>
                  <a:tcPr marL="10961" marR="10961" marT="10961" marB="0" anchor="b"/>
                </a:tc>
                <a:tc>
                  <a:txBody>
                    <a:bodyPr/>
                    <a:lstStyle/>
                    <a:p>
                      <a:pPr algn="l" fontAlgn="b"/>
                      <a:r>
                        <a:rPr lang="en-US" sz="1300" u="none" strike="noStrike">
                          <a:effectLst/>
                        </a:rPr>
                        <a:t> </a:t>
                      </a:r>
                      <a:endParaRPr lang="en-US" sz="1300" b="0" i="0" u="none" strike="noStrike">
                        <a:solidFill>
                          <a:srgbClr val="000000"/>
                        </a:solidFill>
                        <a:effectLst/>
                        <a:latin typeface="Calibri" panose="020F0502020204030204" pitchFamily="34" charset="0"/>
                      </a:endParaRPr>
                    </a:p>
                  </a:txBody>
                  <a:tcPr marL="10961" marR="10961" marT="10961" marB="0" anchor="b"/>
                </a:tc>
                <a:tc>
                  <a:txBody>
                    <a:bodyPr/>
                    <a:lstStyle/>
                    <a:p>
                      <a:pPr algn="l" fontAlgn="b"/>
                      <a:endParaRPr lang="en-US" sz="1300" b="0" i="0" u="none" strike="noStrike">
                        <a:solidFill>
                          <a:srgbClr val="000000"/>
                        </a:solidFill>
                        <a:effectLst/>
                        <a:latin typeface="Calibri" panose="020F0502020204030204" pitchFamily="34" charset="0"/>
                      </a:endParaRPr>
                    </a:p>
                  </a:txBody>
                  <a:tcPr marL="10961" marR="10961" marT="10961" marB="0" anchor="b"/>
                </a:tc>
                <a:extLst>
                  <a:ext uri="{0D108BD9-81ED-4DB2-BD59-A6C34878D82A}">
                    <a16:rowId xmlns:a16="http://schemas.microsoft.com/office/drawing/2014/main" val="3124976098"/>
                  </a:ext>
                </a:extLst>
              </a:tr>
              <a:tr h="237145">
                <a:tc>
                  <a:txBody>
                    <a:bodyPr/>
                    <a:lstStyle/>
                    <a:p>
                      <a:pPr algn="l" fontAlgn="b"/>
                      <a:r>
                        <a:rPr lang="en-US" sz="1300" u="none" strike="noStrike">
                          <a:effectLst/>
                        </a:rPr>
                        <a:t> </a:t>
                      </a:r>
                      <a:endParaRPr lang="en-US" sz="1300" b="1" i="0" u="none" strike="noStrike">
                        <a:solidFill>
                          <a:srgbClr val="000000"/>
                        </a:solidFill>
                        <a:effectLst/>
                        <a:latin typeface="Calibri" panose="020F0502020204030204" pitchFamily="34" charset="0"/>
                      </a:endParaRPr>
                    </a:p>
                  </a:txBody>
                  <a:tcPr marL="10961" marR="10961" marT="10961" marB="0" anchor="b"/>
                </a:tc>
                <a:tc>
                  <a:txBody>
                    <a:bodyPr/>
                    <a:lstStyle/>
                    <a:p>
                      <a:pPr algn="l" fontAlgn="b"/>
                      <a:endParaRPr lang="en-US" sz="1300" b="1" i="0" u="none" strike="noStrike">
                        <a:solidFill>
                          <a:srgbClr val="000000"/>
                        </a:solidFill>
                        <a:effectLst/>
                        <a:latin typeface="Calibri" panose="020F0502020204030204" pitchFamily="34" charset="0"/>
                      </a:endParaRPr>
                    </a:p>
                  </a:txBody>
                  <a:tcPr marL="10961" marR="10961" marT="10961" marB="0" anchor="b"/>
                </a:tc>
                <a:tc>
                  <a:txBody>
                    <a:bodyPr/>
                    <a:lstStyle/>
                    <a:p>
                      <a:pPr algn="l" fontAlgn="b"/>
                      <a:r>
                        <a:rPr lang="en-US" sz="1300" u="none" strike="noStrike">
                          <a:effectLst/>
                        </a:rPr>
                        <a:t> </a:t>
                      </a:r>
                      <a:endParaRPr lang="en-US" sz="1300" b="0" i="0" u="none" strike="noStrike">
                        <a:solidFill>
                          <a:srgbClr val="000000"/>
                        </a:solidFill>
                        <a:effectLst/>
                        <a:latin typeface="Calibri" panose="020F0502020204030204" pitchFamily="34" charset="0"/>
                      </a:endParaRPr>
                    </a:p>
                  </a:txBody>
                  <a:tcPr marL="10961" marR="10961" marT="10961" marB="0" anchor="b"/>
                </a:tc>
                <a:tc>
                  <a:txBody>
                    <a:bodyPr/>
                    <a:lstStyle/>
                    <a:p>
                      <a:pPr algn="l" fontAlgn="b"/>
                      <a:endParaRPr lang="en-US" sz="1300" b="0" i="0" u="none" strike="noStrike">
                        <a:solidFill>
                          <a:srgbClr val="000000"/>
                        </a:solidFill>
                        <a:effectLst/>
                        <a:latin typeface="Calibri" panose="020F0502020204030204" pitchFamily="34" charset="0"/>
                      </a:endParaRPr>
                    </a:p>
                  </a:txBody>
                  <a:tcPr marL="10961" marR="10961" marT="10961" marB="0" anchor="b"/>
                </a:tc>
                <a:extLst>
                  <a:ext uri="{0D108BD9-81ED-4DB2-BD59-A6C34878D82A}">
                    <a16:rowId xmlns:a16="http://schemas.microsoft.com/office/drawing/2014/main" val="364354722"/>
                  </a:ext>
                </a:extLst>
              </a:tr>
              <a:tr h="237145">
                <a:tc>
                  <a:txBody>
                    <a:bodyPr/>
                    <a:lstStyle/>
                    <a:p>
                      <a:pPr algn="l" fontAlgn="b"/>
                      <a:r>
                        <a:rPr lang="en-US" sz="1300" u="none" strike="noStrike">
                          <a:effectLst/>
                        </a:rPr>
                        <a:t> </a:t>
                      </a:r>
                      <a:endParaRPr lang="en-US" sz="1300" b="0" i="0" u="none" strike="noStrike">
                        <a:solidFill>
                          <a:srgbClr val="000000"/>
                        </a:solidFill>
                        <a:effectLst/>
                        <a:latin typeface="Calibri" panose="020F0502020204030204" pitchFamily="34" charset="0"/>
                      </a:endParaRPr>
                    </a:p>
                  </a:txBody>
                  <a:tcPr marL="10961" marR="10961" marT="10961" marB="0" anchor="b"/>
                </a:tc>
                <a:tc>
                  <a:txBody>
                    <a:bodyPr/>
                    <a:lstStyle/>
                    <a:p>
                      <a:pPr algn="l" fontAlgn="b"/>
                      <a:endParaRPr lang="en-US" sz="1300" b="0" i="0" u="none" strike="noStrike">
                        <a:solidFill>
                          <a:srgbClr val="000000"/>
                        </a:solidFill>
                        <a:effectLst/>
                        <a:latin typeface="Calibri" panose="020F0502020204030204" pitchFamily="34" charset="0"/>
                      </a:endParaRPr>
                    </a:p>
                  </a:txBody>
                  <a:tcPr marL="10961" marR="10961" marT="10961" marB="0" anchor="b"/>
                </a:tc>
                <a:tc>
                  <a:txBody>
                    <a:bodyPr/>
                    <a:lstStyle/>
                    <a:p>
                      <a:pPr algn="l" fontAlgn="b"/>
                      <a:r>
                        <a:rPr lang="en-US" sz="1300" u="none" strike="noStrike">
                          <a:effectLst/>
                        </a:rPr>
                        <a:t> </a:t>
                      </a:r>
                      <a:endParaRPr lang="en-US" sz="1300" b="0" i="0" u="none" strike="noStrike">
                        <a:solidFill>
                          <a:srgbClr val="000000"/>
                        </a:solidFill>
                        <a:effectLst/>
                        <a:latin typeface="Calibri" panose="020F0502020204030204" pitchFamily="34" charset="0"/>
                      </a:endParaRPr>
                    </a:p>
                  </a:txBody>
                  <a:tcPr marL="10961" marR="10961" marT="10961" marB="0" anchor="b"/>
                </a:tc>
                <a:tc>
                  <a:txBody>
                    <a:bodyPr/>
                    <a:lstStyle/>
                    <a:p>
                      <a:pPr algn="l" fontAlgn="b"/>
                      <a:endParaRPr lang="en-US" sz="1300" b="0" i="0" u="none" strike="noStrike">
                        <a:solidFill>
                          <a:srgbClr val="000000"/>
                        </a:solidFill>
                        <a:effectLst/>
                        <a:latin typeface="Calibri" panose="020F0502020204030204" pitchFamily="34" charset="0"/>
                      </a:endParaRPr>
                    </a:p>
                  </a:txBody>
                  <a:tcPr marL="10961" marR="10961" marT="10961" marB="0" anchor="b"/>
                </a:tc>
                <a:extLst>
                  <a:ext uri="{0D108BD9-81ED-4DB2-BD59-A6C34878D82A}">
                    <a16:rowId xmlns:a16="http://schemas.microsoft.com/office/drawing/2014/main" val="1194738072"/>
                  </a:ext>
                </a:extLst>
              </a:tr>
              <a:tr h="428078">
                <a:tc>
                  <a:txBody>
                    <a:bodyPr/>
                    <a:lstStyle/>
                    <a:p>
                      <a:pPr algn="l" fontAlgn="b"/>
                      <a:r>
                        <a:rPr lang="en-US" sz="1300" u="none" strike="noStrike">
                          <a:effectLst/>
                        </a:rPr>
                        <a:t>Issues</a:t>
                      </a:r>
                      <a:endParaRPr lang="en-US" sz="1300" b="1" i="0" u="none" strike="noStrike">
                        <a:solidFill>
                          <a:srgbClr val="000000"/>
                        </a:solidFill>
                        <a:effectLst/>
                        <a:latin typeface="Calibri" panose="020F0502020204030204" pitchFamily="34" charset="0"/>
                      </a:endParaRPr>
                    </a:p>
                  </a:txBody>
                  <a:tcPr marL="10961" marR="10961" marT="10961" marB="0" anchor="b"/>
                </a:tc>
                <a:tc>
                  <a:txBody>
                    <a:bodyPr/>
                    <a:lstStyle/>
                    <a:p>
                      <a:pPr algn="ctr" fontAlgn="b"/>
                      <a:r>
                        <a:rPr lang="en-US" sz="1300" u="none" strike="noStrike">
                          <a:effectLst/>
                        </a:rPr>
                        <a:t>Total</a:t>
                      </a:r>
                      <a:endParaRPr lang="en-US" sz="1300" b="1" i="0" u="none" strike="noStrike">
                        <a:solidFill>
                          <a:srgbClr val="000000"/>
                        </a:solidFill>
                        <a:effectLst/>
                        <a:latin typeface="Calibri" panose="020F0502020204030204" pitchFamily="34" charset="0"/>
                      </a:endParaRPr>
                    </a:p>
                  </a:txBody>
                  <a:tcPr marL="10961" marR="10961" marT="10961" marB="0" anchor="b"/>
                </a:tc>
                <a:tc>
                  <a:txBody>
                    <a:bodyPr/>
                    <a:lstStyle/>
                    <a:p>
                      <a:pPr algn="ctr" fontAlgn="b"/>
                      <a:r>
                        <a:rPr lang="en-US" sz="1300" u="none" strike="noStrike">
                          <a:effectLst/>
                        </a:rPr>
                        <a:t>% of contacts</a:t>
                      </a:r>
                      <a:endParaRPr lang="en-US" sz="1300" b="1" i="0" u="none" strike="noStrike">
                        <a:solidFill>
                          <a:srgbClr val="000000"/>
                        </a:solidFill>
                        <a:effectLst/>
                        <a:latin typeface="Calibri" panose="020F0502020204030204" pitchFamily="34" charset="0"/>
                      </a:endParaRPr>
                    </a:p>
                  </a:txBody>
                  <a:tcPr marL="10961" marR="10961" marT="10961" marB="0" anchor="b"/>
                </a:tc>
                <a:tc>
                  <a:txBody>
                    <a:bodyPr/>
                    <a:lstStyle/>
                    <a:p>
                      <a:pPr algn="l" fontAlgn="b"/>
                      <a:endParaRPr lang="en-US" sz="1300" b="0" i="0" u="none" strike="noStrike">
                        <a:solidFill>
                          <a:srgbClr val="000000"/>
                        </a:solidFill>
                        <a:effectLst/>
                        <a:latin typeface="Calibri" panose="020F0502020204030204" pitchFamily="34" charset="0"/>
                      </a:endParaRPr>
                    </a:p>
                  </a:txBody>
                  <a:tcPr marL="10961" marR="10961" marT="10961" marB="0" anchor="b"/>
                </a:tc>
                <a:extLst>
                  <a:ext uri="{0D108BD9-81ED-4DB2-BD59-A6C34878D82A}">
                    <a16:rowId xmlns:a16="http://schemas.microsoft.com/office/drawing/2014/main" val="2211967161"/>
                  </a:ext>
                </a:extLst>
              </a:tr>
              <a:tr h="237145">
                <a:tc>
                  <a:txBody>
                    <a:bodyPr/>
                    <a:lstStyle/>
                    <a:p>
                      <a:pPr algn="l" fontAlgn="b"/>
                      <a:r>
                        <a:rPr lang="en-US" sz="1300" u="none" strike="noStrike">
                          <a:effectLst/>
                        </a:rPr>
                        <a:t>Abuse / Violence / Crime (VOCA)</a:t>
                      </a:r>
                      <a:endParaRPr lang="en-US" sz="1300" b="0" i="0" u="none" strike="noStrike">
                        <a:solidFill>
                          <a:srgbClr val="000000"/>
                        </a:solidFill>
                        <a:effectLst/>
                        <a:latin typeface="Calibri" panose="020F0502020204030204" pitchFamily="34" charset="0"/>
                      </a:endParaRPr>
                    </a:p>
                  </a:txBody>
                  <a:tcPr marL="10961" marR="10961" marT="10961" marB="0" anchor="b"/>
                </a:tc>
                <a:tc>
                  <a:txBody>
                    <a:bodyPr/>
                    <a:lstStyle/>
                    <a:p>
                      <a:pPr algn="r" fontAlgn="b"/>
                      <a:r>
                        <a:rPr lang="en-US" sz="1300" u="none" strike="noStrike">
                          <a:effectLst/>
                        </a:rPr>
                        <a:t>21692</a:t>
                      </a:r>
                      <a:endParaRPr lang="en-US" sz="1300" b="0" i="0" u="none" strike="noStrike">
                        <a:solidFill>
                          <a:srgbClr val="000000"/>
                        </a:solidFill>
                        <a:effectLst/>
                        <a:latin typeface="Calibri" panose="020F0502020204030204" pitchFamily="34" charset="0"/>
                      </a:endParaRPr>
                    </a:p>
                  </a:txBody>
                  <a:tcPr marL="10961" marR="10961" marT="10961" marB="0" anchor="b"/>
                </a:tc>
                <a:tc>
                  <a:txBody>
                    <a:bodyPr/>
                    <a:lstStyle/>
                    <a:p>
                      <a:pPr algn="r" fontAlgn="b"/>
                      <a:r>
                        <a:rPr lang="en-US" sz="1300" u="none" strike="noStrike">
                          <a:effectLst/>
                        </a:rPr>
                        <a:t>38.80%</a:t>
                      </a:r>
                      <a:endParaRPr lang="en-US" sz="1300" b="0" i="0" u="none" strike="noStrike">
                        <a:solidFill>
                          <a:srgbClr val="000000"/>
                        </a:solidFill>
                        <a:effectLst/>
                        <a:latin typeface="Calibri" panose="020F0502020204030204" pitchFamily="34" charset="0"/>
                      </a:endParaRPr>
                    </a:p>
                  </a:txBody>
                  <a:tcPr marL="10961" marR="10961" marT="10961" marB="0" anchor="b"/>
                </a:tc>
                <a:tc>
                  <a:txBody>
                    <a:bodyPr/>
                    <a:lstStyle/>
                    <a:p>
                      <a:pPr algn="l" fontAlgn="b"/>
                      <a:endParaRPr lang="en-US" sz="1300" b="0" i="0" u="none" strike="noStrike">
                        <a:solidFill>
                          <a:srgbClr val="000000"/>
                        </a:solidFill>
                        <a:effectLst/>
                        <a:latin typeface="Calibri" panose="020F0502020204030204" pitchFamily="34" charset="0"/>
                      </a:endParaRPr>
                    </a:p>
                  </a:txBody>
                  <a:tcPr marL="10961" marR="10961" marT="10961" marB="0" anchor="b"/>
                </a:tc>
                <a:extLst>
                  <a:ext uri="{0D108BD9-81ED-4DB2-BD59-A6C34878D82A}">
                    <a16:rowId xmlns:a16="http://schemas.microsoft.com/office/drawing/2014/main" val="1801680101"/>
                  </a:ext>
                </a:extLst>
              </a:tr>
              <a:tr h="237145">
                <a:tc>
                  <a:txBody>
                    <a:bodyPr/>
                    <a:lstStyle/>
                    <a:p>
                      <a:pPr algn="l" fontAlgn="b"/>
                      <a:r>
                        <a:rPr lang="en-US" sz="1300" u="none" strike="noStrike">
                          <a:effectLst/>
                        </a:rPr>
                        <a:t>Child Abuse</a:t>
                      </a:r>
                      <a:endParaRPr lang="en-US" sz="1300" b="0" i="0" u="none" strike="noStrike">
                        <a:solidFill>
                          <a:srgbClr val="000000"/>
                        </a:solidFill>
                        <a:effectLst/>
                        <a:latin typeface="Calibri" panose="020F0502020204030204" pitchFamily="34" charset="0"/>
                      </a:endParaRPr>
                    </a:p>
                  </a:txBody>
                  <a:tcPr marL="10961" marR="10961" marT="10961" marB="0" anchor="b"/>
                </a:tc>
                <a:tc>
                  <a:txBody>
                    <a:bodyPr/>
                    <a:lstStyle/>
                    <a:p>
                      <a:pPr algn="r" fontAlgn="b"/>
                      <a:r>
                        <a:rPr lang="en-US" sz="1300" u="none" strike="noStrike">
                          <a:effectLst/>
                        </a:rPr>
                        <a:t>17688</a:t>
                      </a:r>
                      <a:endParaRPr lang="en-US" sz="1300" b="0" i="0" u="none" strike="noStrike">
                        <a:solidFill>
                          <a:srgbClr val="000000"/>
                        </a:solidFill>
                        <a:effectLst/>
                        <a:latin typeface="Calibri" panose="020F0502020204030204" pitchFamily="34" charset="0"/>
                      </a:endParaRPr>
                    </a:p>
                  </a:txBody>
                  <a:tcPr marL="10961" marR="10961" marT="10961" marB="0" anchor="b"/>
                </a:tc>
                <a:tc>
                  <a:txBody>
                    <a:bodyPr/>
                    <a:lstStyle/>
                    <a:p>
                      <a:pPr algn="r" fontAlgn="b"/>
                      <a:r>
                        <a:rPr lang="en-US" sz="1300" u="none" strike="noStrike">
                          <a:effectLst/>
                        </a:rPr>
                        <a:t>31.64%</a:t>
                      </a:r>
                      <a:endParaRPr lang="en-US" sz="1300" b="0" i="0" u="none" strike="noStrike">
                        <a:solidFill>
                          <a:srgbClr val="000000"/>
                        </a:solidFill>
                        <a:effectLst/>
                        <a:latin typeface="Calibri" panose="020F0502020204030204" pitchFamily="34" charset="0"/>
                      </a:endParaRPr>
                    </a:p>
                  </a:txBody>
                  <a:tcPr marL="10961" marR="10961" marT="10961" marB="0" anchor="b"/>
                </a:tc>
                <a:tc>
                  <a:txBody>
                    <a:bodyPr/>
                    <a:lstStyle/>
                    <a:p>
                      <a:pPr algn="l" fontAlgn="b"/>
                      <a:endParaRPr lang="en-US" sz="1300" b="0" i="0" u="none" strike="noStrike">
                        <a:solidFill>
                          <a:srgbClr val="000000"/>
                        </a:solidFill>
                        <a:effectLst/>
                        <a:latin typeface="Calibri" panose="020F0502020204030204" pitchFamily="34" charset="0"/>
                      </a:endParaRPr>
                    </a:p>
                  </a:txBody>
                  <a:tcPr marL="10961" marR="10961" marT="10961" marB="0" anchor="b"/>
                </a:tc>
                <a:extLst>
                  <a:ext uri="{0D108BD9-81ED-4DB2-BD59-A6C34878D82A}">
                    <a16:rowId xmlns:a16="http://schemas.microsoft.com/office/drawing/2014/main" val="816233761"/>
                  </a:ext>
                </a:extLst>
              </a:tr>
              <a:tr h="237145">
                <a:tc>
                  <a:txBody>
                    <a:bodyPr/>
                    <a:lstStyle/>
                    <a:p>
                      <a:pPr algn="l" fontAlgn="b"/>
                      <a:r>
                        <a:rPr lang="en-US" sz="1300" u="none" strike="noStrike">
                          <a:effectLst/>
                        </a:rPr>
                        <a:t>Elder Abuse</a:t>
                      </a:r>
                      <a:endParaRPr lang="en-US" sz="1300" b="0" i="0" u="none" strike="noStrike">
                        <a:solidFill>
                          <a:srgbClr val="000000"/>
                        </a:solidFill>
                        <a:effectLst/>
                        <a:latin typeface="Calibri" panose="020F0502020204030204" pitchFamily="34" charset="0"/>
                      </a:endParaRPr>
                    </a:p>
                  </a:txBody>
                  <a:tcPr marL="10961" marR="10961" marT="10961" marB="0" anchor="b"/>
                </a:tc>
                <a:tc>
                  <a:txBody>
                    <a:bodyPr/>
                    <a:lstStyle/>
                    <a:p>
                      <a:pPr algn="r" fontAlgn="b"/>
                      <a:r>
                        <a:rPr lang="en-US" sz="1300" u="none" strike="noStrike">
                          <a:effectLst/>
                        </a:rPr>
                        <a:t>1050</a:t>
                      </a:r>
                      <a:endParaRPr lang="en-US" sz="1300" b="0" i="0" u="none" strike="noStrike">
                        <a:solidFill>
                          <a:srgbClr val="000000"/>
                        </a:solidFill>
                        <a:effectLst/>
                        <a:latin typeface="Calibri" panose="020F0502020204030204" pitchFamily="34" charset="0"/>
                      </a:endParaRPr>
                    </a:p>
                  </a:txBody>
                  <a:tcPr marL="10961" marR="10961" marT="10961" marB="0" anchor="b"/>
                </a:tc>
                <a:tc>
                  <a:txBody>
                    <a:bodyPr/>
                    <a:lstStyle/>
                    <a:p>
                      <a:pPr algn="r" fontAlgn="b"/>
                      <a:r>
                        <a:rPr lang="en-US" sz="1300" u="none" strike="noStrike">
                          <a:effectLst/>
                        </a:rPr>
                        <a:t>1.88%</a:t>
                      </a:r>
                      <a:endParaRPr lang="en-US" sz="1300" b="0" i="0" u="none" strike="noStrike">
                        <a:solidFill>
                          <a:srgbClr val="000000"/>
                        </a:solidFill>
                        <a:effectLst/>
                        <a:latin typeface="Calibri" panose="020F0502020204030204" pitchFamily="34" charset="0"/>
                      </a:endParaRPr>
                    </a:p>
                  </a:txBody>
                  <a:tcPr marL="10961" marR="10961" marT="10961" marB="0" anchor="b"/>
                </a:tc>
                <a:tc>
                  <a:txBody>
                    <a:bodyPr/>
                    <a:lstStyle/>
                    <a:p>
                      <a:pPr algn="l" fontAlgn="b"/>
                      <a:endParaRPr lang="en-US" sz="1300" b="0" i="0" u="none" strike="noStrike">
                        <a:solidFill>
                          <a:srgbClr val="000000"/>
                        </a:solidFill>
                        <a:effectLst/>
                        <a:latin typeface="Calibri" panose="020F0502020204030204" pitchFamily="34" charset="0"/>
                      </a:endParaRPr>
                    </a:p>
                  </a:txBody>
                  <a:tcPr marL="10961" marR="10961" marT="10961" marB="0" anchor="b"/>
                </a:tc>
                <a:extLst>
                  <a:ext uri="{0D108BD9-81ED-4DB2-BD59-A6C34878D82A}">
                    <a16:rowId xmlns:a16="http://schemas.microsoft.com/office/drawing/2014/main" val="65329849"/>
                  </a:ext>
                </a:extLst>
              </a:tr>
              <a:tr h="428078">
                <a:tc>
                  <a:txBody>
                    <a:bodyPr/>
                    <a:lstStyle/>
                    <a:p>
                      <a:pPr algn="l" fontAlgn="b"/>
                      <a:r>
                        <a:rPr lang="en-US" sz="1300" u="none" strike="noStrike">
                          <a:effectLst/>
                        </a:rPr>
                        <a:t>Addictions / Substances</a:t>
                      </a:r>
                      <a:endParaRPr lang="en-US" sz="1300" b="0" i="0" u="none" strike="noStrike">
                        <a:solidFill>
                          <a:srgbClr val="000000"/>
                        </a:solidFill>
                        <a:effectLst/>
                        <a:latin typeface="Calibri" panose="020F0502020204030204" pitchFamily="34" charset="0"/>
                      </a:endParaRPr>
                    </a:p>
                  </a:txBody>
                  <a:tcPr marL="10961" marR="10961" marT="10961" marB="0" anchor="b"/>
                </a:tc>
                <a:tc>
                  <a:txBody>
                    <a:bodyPr/>
                    <a:lstStyle/>
                    <a:p>
                      <a:pPr algn="r" fontAlgn="b"/>
                      <a:r>
                        <a:rPr lang="en-US" sz="1300" u="none" strike="noStrike">
                          <a:effectLst/>
                        </a:rPr>
                        <a:t>8234</a:t>
                      </a:r>
                      <a:endParaRPr lang="en-US" sz="1300" b="0" i="0" u="none" strike="noStrike">
                        <a:solidFill>
                          <a:srgbClr val="000000"/>
                        </a:solidFill>
                        <a:effectLst/>
                        <a:latin typeface="Calibri" panose="020F0502020204030204" pitchFamily="34" charset="0"/>
                      </a:endParaRPr>
                    </a:p>
                  </a:txBody>
                  <a:tcPr marL="10961" marR="10961" marT="10961" marB="0" anchor="b"/>
                </a:tc>
                <a:tc>
                  <a:txBody>
                    <a:bodyPr/>
                    <a:lstStyle/>
                    <a:p>
                      <a:pPr algn="r" fontAlgn="b"/>
                      <a:r>
                        <a:rPr lang="en-US" sz="1300" u="none" strike="noStrike">
                          <a:effectLst/>
                        </a:rPr>
                        <a:t>14.73%</a:t>
                      </a:r>
                      <a:endParaRPr lang="en-US" sz="1300" b="0" i="0" u="none" strike="noStrike">
                        <a:solidFill>
                          <a:srgbClr val="000000"/>
                        </a:solidFill>
                        <a:effectLst/>
                        <a:latin typeface="Calibri" panose="020F0502020204030204" pitchFamily="34" charset="0"/>
                      </a:endParaRPr>
                    </a:p>
                  </a:txBody>
                  <a:tcPr marL="10961" marR="10961" marT="10961" marB="0" anchor="b"/>
                </a:tc>
                <a:tc>
                  <a:txBody>
                    <a:bodyPr/>
                    <a:lstStyle/>
                    <a:p>
                      <a:pPr algn="l" fontAlgn="b"/>
                      <a:r>
                        <a:rPr lang="en-US" sz="1300" u="none" strike="noStrike">
                          <a:effectLst/>
                        </a:rPr>
                        <a:t>Nevada only contacts: 3418</a:t>
                      </a:r>
                      <a:endParaRPr lang="en-US" sz="1300" b="0" i="0" u="none" strike="noStrike">
                        <a:solidFill>
                          <a:srgbClr val="000000"/>
                        </a:solidFill>
                        <a:effectLst/>
                        <a:latin typeface="Calibri" panose="020F0502020204030204" pitchFamily="34" charset="0"/>
                      </a:endParaRPr>
                    </a:p>
                  </a:txBody>
                  <a:tcPr marL="10961" marR="10961" marT="10961" marB="0" anchor="b"/>
                </a:tc>
                <a:extLst>
                  <a:ext uri="{0D108BD9-81ED-4DB2-BD59-A6C34878D82A}">
                    <a16:rowId xmlns:a16="http://schemas.microsoft.com/office/drawing/2014/main" val="3031883185"/>
                  </a:ext>
                </a:extLst>
              </a:tr>
              <a:tr h="237145">
                <a:tc>
                  <a:txBody>
                    <a:bodyPr/>
                    <a:lstStyle/>
                    <a:p>
                      <a:pPr algn="l" fontAlgn="b"/>
                      <a:r>
                        <a:rPr lang="en-US" sz="1300" u="none" strike="noStrike">
                          <a:effectLst/>
                        </a:rPr>
                        <a:t>Basic Needs / Unmet Needs</a:t>
                      </a:r>
                      <a:endParaRPr lang="en-US" sz="1300" b="0" i="0" u="none" strike="noStrike">
                        <a:solidFill>
                          <a:srgbClr val="000000"/>
                        </a:solidFill>
                        <a:effectLst/>
                        <a:latin typeface="Calibri" panose="020F0502020204030204" pitchFamily="34" charset="0"/>
                      </a:endParaRPr>
                    </a:p>
                  </a:txBody>
                  <a:tcPr marL="10961" marR="10961" marT="10961" marB="0" anchor="b"/>
                </a:tc>
                <a:tc>
                  <a:txBody>
                    <a:bodyPr/>
                    <a:lstStyle/>
                    <a:p>
                      <a:pPr algn="r" fontAlgn="b"/>
                      <a:r>
                        <a:rPr lang="en-US" sz="1300" u="none" strike="noStrike">
                          <a:effectLst/>
                        </a:rPr>
                        <a:t>4736</a:t>
                      </a:r>
                      <a:endParaRPr lang="en-US" sz="1300" b="0" i="0" u="none" strike="noStrike">
                        <a:solidFill>
                          <a:srgbClr val="000000"/>
                        </a:solidFill>
                        <a:effectLst/>
                        <a:latin typeface="Calibri" panose="020F0502020204030204" pitchFamily="34" charset="0"/>
                      </a:endParaRPr>
                    </a:p>
                  </a:txBody>
                  <a:tcPr marL="10961" marR="10961" marT="10961" marB="0" anchor="b"/>
                </a:tc>
                <a:tc>
                  <a:txBody>
                    <a:bodyPr/>
                    <a:lstStyle/>
                    <a:p>
                      <a:pPr algn="r" fontAlgn="b"/>
                      <a:r>
                        <a:rPr lang="en-US" sz="1300" u="none" strike="noStrike">
                          <a:effectLst/>
                        </a:rPr>
                        <a:t>8.47%</a:t>
                      </a:r>
                      <a:endParaRPr lang="en-US" sz="1300" b="0" i="0" u="none" strike="noStrike">
                        <a:solidFill>
                          <a:srgbClr val="000000"/>
                        </a:solidFill>
                        <a:effectLst/>
                        <a:latin typeface="Calibri" panose="020F0502020204030204" pitchFamily="34" charset="0"/>
                      </a:endParaRPr>
                    </a:p>
                  </a:txBody>
                  <a:tcPr marL="10961" marR="10961" marT="10961" marB="0" anchor="b"/>
                </a:tc>
                <a:tc>
                  <a:txBody>
                    <a:bodyPr/>
                    <a:lstStyle/>
                    <a:p>
                      <a:pPr algn="l" fontAlgn="b"/>
                      <a:endParaRPr lang="en-US" sz="1300" b="0" i="0" u="none" strike="noStrike">
                        <a:solidFill>
                          <a:srgbClr val="000000"/>
                        </a:solidFill>
                        <a:effectLst/>
                        <a:latin typeface="Calibri" panose="020F0502020204030204" pitchFamily="34" charset="0"/>
                      </a:endParaRPr>
                    </a:p>
                  </a:txBody>
                  <a:tcPr marL="10961" marR="10961" marT="10961" marB="0" anchor="b"/>
                </a:tc>
                <a:extLst>
                  <a:ext uri="{0D108BD9-81ED-4DB2-BD59-A6C34878D82A}">
                    <a16:rowId xmlns:a16="http://schemas.microsoft.com/office/drawing/2014/main" val="298681296"/>
                  </a:ext>
                </a:extLst>
              </a:tr>
              <a:tr h="237145">
                <a:tc>
                  <a:txBody>
                    <a:bodyPr/>
                    <a:lstStyle/>
                    <a:p>
                      <a:pPr algn="l" fontAlgn="b"/>
                      <a:r>
                        <a:rPr lang="en-US" sz="1300" u="none" strike="noStrike">
                          <a:effectLst/>
                        </a:rPr>
                        <a:t>Physical and Mental Health</a:t>
                      </a:r>
                      <a:endParaRPr lang="en-US" sz="1300" b="0" i="0" u="none" strike="noStrike">
                        <a:solidFill>
                          <a:srgbClr val="000000"/>
                        </a:solidFill>
                        <a:effectLst/>
                        <a:latin typeface="Calibri" panose="020F0502020204030204" pitchFamily="34" charset="0"/>
                      </a:endParaRPr>
                    </a:p>
                  </a:txBody>
                  <a:tcPr marL="10961" marR="10961" marT="10961" marB="0" anchor="b"/>
                </a:tc>
                <a:tc>
                  <a:txBody>
                    <a:bodyPr/>
                    <a:lstStyle/>
                    <a:p>
                      <a:pPr algn="r" fontAlgn="b"/>
                      <a:r>
                        <a:rPr lang="en-US" sz="1300" u="none" strike="noStrike">
                          <a:effectLst/>
                        </a:rPr>
                        <a:t>23262</a:t>
                      </a:r>
                      <a:endParaRPr lang="en-US" sz="1300" b="0" i="0" u="none" strike="noStrike">
                        <a:solidFill>
                          <a:srgbClr val="000000"/>
                        </a:solidFill>
                        <a:effectLst/>
                        <a:latin typeface="Calibri" panose="020F0502020204030204" pitchFamily="34" charset="0"/>
                      </a:endParaRPr>
                    </a:p>
                  </a:txBody>
                  <a:tcPr marL="10961" marR="10961" marT="10961" marB="0" anchor="b"/>
                </a:tc>
                <a:tc>
                  <a:txBody>
                    <a:bodyPr/>
                    <a:lstStyle/>
                    <a:p>
                      <a:pPr algn="r" fontAlgn="b"/>
                      <a:r>
                        <a:rPr lang="en-US" sz="1300" u="none" strike="noStrike">
                          <a:effectLst/>
                        </a:rPr>
                        <a:t>41.61%</a:t>
                      </a:r>
                      <a:endParaRPr lang="en-US" sz="1300" b="0" i="0" u="none" strike="noStrike">
                        <a:solidFill>
                          <a:srgbClr val="000000"/>
                        </a:solidFill>
                        <a:effectLst/>
                        <a:latin typeface="Calibri" panose="020F0502020204030204" pitchFamily="34" charset="0"/>
                      </a:endParaRPr>
                    </a:p>
                  </a:txBody>
                  <a:tcPr marL="10961" marR="10961" marT="10961" marB="0" anchor="b"/>
                </a:tc>
                <a:tc>
                  <a:txBody>
                    <a:bodyPr/>
                    <a:lstStyle/>
                    <a:p>
                      <a:pPr algn="l" fontAlgn="b"/>
                      <a:endParaRPr lang="en-US" sz="1300" b="0" i="0" u="none" strike="noStrike">
                        <a:solidFill>
                          <a:srgbClr val="000000"/>
                        </a:solidFill>
                        <a:effectLst/>
                        <a:latin typeface="Calibri" panose="020F0502020204030204" pitchFamily="34" charset="0"/>
                      </a:endParaRPr>
                    </a:p>
                  </a:txBody>
                  <a:tcPr marL="10961" marR="10961" marT="10961" marB="0" anchor="b"/>
                </a:tc>
                <a:extLst>
                  <a:ext uri="{0D108BD9-81ED-4DB2-BD59-A6C34878D82A}">
                    <a16:rowId xmlns:a16="http://schemas.microsoft.com/office/drawing/2014/main" val="1843468174"/>
                  </a:ext>
                </a:extLst>
              </a:tr>
              <a:tr h="237145">
                <a:tc>
                  <a:txBody>
                    <a:bodyPr/>
                    <a:lstStyle/>
                    <a:p>
                      <a:pPr algn="l" fontAlgn="b"/>
                      <a:r>
                        <a:rPr lang="en-US" sz="1300" u="none" strike="noStrike">
                          <a:effectLst/>
                        </a:rPr>
                        <a:t>Relationships / Family / Stressors</a:t>
                      </a:r>
                      <a:endParaRPr lang="en-US" sz="1300" b="0" i="0" u="none" strike="noStrike">
                        <a:solidFill>
                          <a:srgbClr val="000000"/>
                        </a:solidFill>
                        <a:effectLst/>
                        <a:latin typeface="Calibri" panose="020F0502020204030204" pitchFamily="34" charset="0"/>
                      </a:endParaRPr>
                    </a:p>
                  </a:txBody>
                  <a:tcPr marL="10961" marR="10961" marT="10961" marB="0" anchor="b"/>
                </a:tc>
                <a:tc>
                  <a:txBody>
                    <a:bodyPr/>
                    <a:lstStyle/>
                    <a:p>
                      <a:pPr algn="r" fontAlgn="b"/>
                      <a:r>
                        <a:rPr lang="en-US" sz="1300" u="none" strike="noStrike">
                          <a:effectLst/>
                        </a:rPr>
                        <a:t>26018</a:t>
                      </a:r>
                      <a:endParaRPr lang="en-US" sz="1300" b="0" i="0" u="none" strike="noStrike">
                        <a:solidFill>
                          <a:srgbClr val="000000"/>
                        </a:solidFill>
                        <a:effectLst/>
                        <a:latin typeface="Calibri" panose="020F0502020204030204" pitchFamily="34" charset="0"/>
                      </a:endParaRPr>
                    </a:p>
                  </a:txBody>
                  <a:tcPr marL="10961" marR="10961" marT="10961" marB="0" anchor="b"/>
                </a:tc>
                <a:tc>
                  <a:txBody>
                    <a:bodyPr/>
                    <a:lstStyle/>
                    <a:p>
                      <a:pPr algn="r" fontAlgn="b"/>
                      <a:r>
                        <a:rPr lang="en-US" sz="1300" u="none" strike="noStrike">
                          <a:effectLst/>
                        </a:rPr>
                        <a:t>46.53%</a:t>
                      </a:r>
                      <a:endParaRPr lang="en-US" sz="1300" b="0" i="0" u="none" strike="noStrike">
                        <a:solidFill>
                          <a:srgbClr val="000000"/>
                        </a:solidFill>
                        <a:effectLst/>
                        <a:latin typeface="Calibri" panose="020F0502020204030204" pitchFamily="34" charset="0"/>
                      </a:endParaRPr>
                    </a:p>
                  </a:txBody>
                  <a:tcPr marL="10961" marR="10961" marT="10961" marB="0" anchor="b"/>
                </a:tc>
                <a:tc>
                  <a:txBody>
                    <a:bodyPr/>
                    <a:lstStyle/>
                    <a:p>
                      <a:pPr algn="l" fontAlgn="b"/>
                      <a:endParaRPr lang="en-US" sz="1300" b="0" i="0" u="none" strike="noStrike">
                        <a:solidFill>
                          <a:srgbClr val="000000"/>
                        </a:solidFill>
                        <a:effectLst/>
                        <a:latin typeface="Calibri" panose="020F0502020204030204" pitchFamily="34" charset="0"/>
                      </a:endParaRPr>
                    </a:p>
                  </a:txBody>
                  <a:tcPr marL="10961" marR="10961" marT="10961" marB="0" anchor="b"/>
                </a:tc>
                <a:extLst>
                  <a:ext uri="{0D108BD9-81ED-4DB2-BD59-A6C34878D82A}">
                    <a16:rowId xmlns:a16="http://schemas.microsoft.com/office/drawing/2014/main" val="1095209196"/>
                  </a:ext>
                </a:extLst>
              </a:tr>
              <a:tr h="428078">
                <a:tc>
                  <a:txBody>
                    <a:bodyPr/>
                    <a:lstStyle/>
                    <a:p>
                      <a:pPr algn="l" fontAlgn="b"/>
                      <a:r>
                        <a:rPr lang="en-US" sz="1300" u="none" strike="noStrike">
                          <a:effectLst/>
                        </a:rPr>
                        <a:t>Suicide/Suicide About Another/Survivor of Suicide Loss</a:t>
                      </a:r>
                      <a:endParaRPr lang="en-US" sz="1300" b="0" i="0" u="none" strike="noStrike">
                        <a:solidFill>
                          <a:srgbClr val="000000"/>
                        </a:solidFill>
                        <a:effectLst/>
                        <a:latin typeface="Calibri" panose="020F0502020204030204" pitchFamily="34" charset="0"/>
                      </a:endParaRPr>
                    </a:p>
                  </a:txBody>
                  <a:tcPr marL="10961" marR="10961" marT="10961" marB="0" anchor="b"/>
                </a:tc>
                <a:tc>
                  <a:txBody>
                    <a:bodyPr/>
                    <a:lstStyle/>
                    <a:p>
                      <a:pPr algn="r" fontAlgn="b"/>
                      <a:r>
                        <a:rPr lang="en-US" sz="1300" u="none" strike="noStrike">
                          <a:effectLst/>
                        </a:rPr>
                        <a:t>10707</a:t>
                      </a:r>
                      <a:endParaRPr lang="en-US" sz="1300" b="0" i="0" u="none" strike="noStrike">
                        <a:solidFill>
                          <a:srgbClr val="000000"/>
                        </a:solidFill>
                        <a:effectLst/>
                        <a:latin typeface="Calibri" panose="020F0502020204030204" pitchFamily="34" charset="0"/>
                      </a:endParaRPr>
                    </a:p>
                  </a:txBody>
                  <a:tcPr marL="10961" marR="10961" marT="10961" marB="0" anchor="b"/>
                </a:tc>
                <a:tc>
                  <a:txBody>
                    <a:bodyPr/>
                    <a:lstStyle/>
                    <a:p>
                      <a:pPr algn="r" fontAlgn="b"/>
                      <a:r>
                        <a:rPr lang="en-US" sz="1300" u="none" strike="noStrike">
                          <a:effectLst/>
                        </a:rPr>
                        <a:t>19.15%</a:t>
                      </a:r>
                      <a:endParaRPr lang="en-US" sz="1300" b="0" i="0" u="none" strike="noStrike">
                        <a:solidFill>
                          <a:srgbClr val="000000"/>
                        </a:solidFill>
                        <a:effectLst/>
                        <a:latin typeface="Calibri" panose="020F0502020204030204" pitchFamily="34" charset="0"/>
                      </a:endParaRPr>
                    </a:p>
                  </a:txBody>
                  <a:tcPr marL="10961" marR="10961" marT="10961" marB="0" anchor="b"/>
                </a:tc>
                <a:tc>
                  <a:txBody>
                    <a:bodyPr/>
                    <a:lstStyle/>
                    <a:p>
                      <a:pPr algn="l" fontAlgn="b"/>
                      <a:endParaRPr lang="en-US" sz="1300" b="0" i="0" u="none" strike="noStrike" dirty="0">
                        <a:solidFill>
                          <a:srgbClr val="000000"/>
                        </a:solidFill>
                        <a:effectLst/>
                        <a:latin typeface="Calibri" panose="020F0502020204030204" pitchFamily="34" charset="0"/>
                      </a:endParaRPr>
                    </a:p>
                  </a:txBody>
                  <a:tcPr marL="10961" marR="10961" marT="10961" marB="0" anchor="b"/>
                </a:tc>
                <a:extLst>
                  <a:ext uri="{0D108BD9-81ED-4DB2-BD59-A6C34878D82A}">
                    <a16:rowId xmlns:a16="http://schemas.microsoft.com/office/drawing/2014/main" val="1077462744"/>
                  </a:ext>
                </a:extLst>
              </a:tr>
            </a:tbl>
          </a:graphicData>
        </a:graphic>
      </p:graphicFrame>
      <p:sp>
        <p:nvSpPr>
          <p:cNvPr id="6" name="Footer Placeholder 5">
            <a:extLst>
              <a:ext uri="{FF2B5EF4-FFF2-40B4-BE49-F238E27FC236}">
                <a16:creationId xmlns:a16="http://schemas.microsoft.com/office/drawing/2014/main" id="{F5EE4E2B-E24D-4BBD-89B4-DB36AA001841}"/>
              </a:ext>
            </a:extLst>
          </p:cNvPr>
          <p:cNvSpPr>
            <a:spLocks noGrp="1"/>
          </p:cNvSpPr>
          <p:nvPr>
            <p:ph type="ftr" sz="quarter" idx="11"/>
          </p:nvPr>
        </p:nvSpPr>
        <p:spPr>
          <a:xfrm>
            <a:off x="4572000" y="6077364"/>
            <a:ext cx="3086100" cy="365125"/>
          </a:xfrm>
        </p:spPr>
        <p:txBody>
          <a:bodyPr/>
          <a:lstStyle/>
          <a:p>
            <a:r>
              <a:rPr lang="en-US" dirty="0"/>
              <a:t>Nevada Crisis Call Center</a:t>
            </a:r>
          </a:p>
        </p:txBody>
      </p:sp>
    </p:spTree>
    <p:extLst>
      <p:ext uri="{BB962C8B-B14F-4D97-AF65-F5344CB8AC3E}">
        <p14:creationId xmlns:p14="http://schemas.microsoft.com/office/powerpoint/2010/main" val="1501511245"/>
      </p:ext>
    </p:extLst>
  </p:cSld>
  <p:clrMapOvr>
    <a:masterClrMapping/>
  </p:clrMapOvr>
  <p:transition spd="slow">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89809-2F8B-470A-A203-B7BCC6EDD62F}"/>
              </a:ext>
            </a:extLst>
          </p:cNvPr>
          <p:cNvSpPr>
            <a:spLocks noGrp="1"/>
          </p:cNvSpPr>
          <p:nvPr>
            <p:ph type="title"/>
          </p:nvPr>
        </p:nvSpPr>
        <p:spPr/>
        <p:txBody>
          <a:bodyPr/>
          <a:lstStyle/>
          <a:p>
            <a:r>
              <a:rPr lang="en-US"/>
              <a:t>24/7 Mobile Crisis</a:t>
            </a:r>
            <a:endParaRPr lang="en-US" dirty="0"/>
          </a:p>
        </p:txBody>
      </p:sp>
      <p:sp>
        <p:nvSpPr>
          <p:cNvPr id="3" name="Content Placeholder 2">
            <a:extLst>
              <a:ext uri="{FF2B5EF4-FFF2-40B4-BE49-F238E27FC236}">
                <a16:creationId xmlns:a16="http://schemas.microsoft.com/office/drawing/2014/main" id="{8AE1F6BA-9CC1-4CCE-9C5D-E7CFBA28187F}"/>
              </a:ext>
            </a:extLst>
          </p:cNvPr>
          <p:cNvSpPr>
            <a:spLocks noGrp="1"/>
          </p:cNvSpPr>
          <p:nvPr>
            <p:ph idx="1"/>
          </p:nvPr>
        </p:nvSpPr>
        <p:spPr/>
        <p:txBody>
          <a:bodyPr/>
          <a:lstStyle/>
          <a:p>
            <a:r>
              <a:rPr lang="en-US"/>
              <a:t> Mobile crisis teams meeting people where they are resolving the crisis right then.</a:t>
            </a:r>
          </a:p>
          <a:p>
            <a:endParaRPr lang="en-US"/>
          </a:p>
          <a:p>
            <a:r>
              <a:rPr lang="en-US"/>
              <a:t>Dispatched by crisis call center hub, alleviates law enforcement resources.</a:t>
            </a:r>
          </a:p>
          <a:p>
            <a:endParaRPr lang="en-US"/>
          </a:p>
          <a:p>
            <a:r>
              <a:rPr lang="en-US"/>
              <a:t>Reducing stigma surrounding law enforcement knocking on doors.</a:t>
            </a:r>
            <a:endParaRPr lang="en-US" dirty="0"/>
          </a:p>
        </p:txBody>
      </p:sp>
      <p:sp>
        <p:nvSpPr>
          <p:cNvPr id="5" name="Footer Placeholder 4">
            <a:extLst>
              <a:ext uri="{FF2B5EF4-FFF2-40B4-BE49-F238E27FC236}">
                <a16:creationId xmlns:a16="http://schemas.microsoft.com/office/drawing/2014/main" id="{6347F3E7-A7EC-4D1D-924B-8644A4FCCB48}"/>
              </a:ext>
            </a:extLst>
          </p:cNvPr>
          <p:cNvSpPr>
            <a:spLocks noGrp="1"/>
          </p:cNvSpPr>
          <p:nvPr>
            <p:ph type="ftr" sz="quarter" idx="11"/>
          </p:nvPr>
        </p:nvSpPr>
        <p:spPr>
          <a:xfrm>
            <a:off x="628650" y="5733143"/>
            <a:ext cx="4451350" cy="870857"/>
          </a:xfrm>
        </p:spPr>
        <p:txBody>
          <a:bodyPr/>
          <a:lstStyle/>
          <a:p>
            <a:pPr algn="l"/>
            <a:r>
              <a:rPr lang="en-US">
                <a:solidFill>
                  <a:schemeClr val="bg1">
                    <a:lumMod val="50000"/>
                  </a:schemeClr>
                </a:solidFill>
              </a:rPr>
              <a:t>National Association of State Mental Health Program Directors</a:t>
            </a:r>
          </a:p>
          <a:p>
            <a:pPr algn="l"/>
            <a:r>
              <a:rPr lang="en-US">
                <a:solidFill>
                  <a:schemeClr val="bg1">
                    <a:lumMod val="50000"/>
                  </a:schemeClr>
                </a:solidFill>
              </a:rPr>
              <a:t>National Action Alliance for Suicide Prevention</a:t>
            </a:r>
          </a:p>
          <a:p>
            <a:pPr algn="l"/>
            <a:r>
              <a:rPr lang="en-US">
                <a:solidFill>
                  <a:schemeClr val="bg1">
                    <a:lumMod val="50000"/>
                  </a:schemeClr>
                </a:solidFill>
              </a:rPr>
              <a:t>Crisis Now</a:t>
            </a:r>
            <a:endParaRPr lang="en-US" dirty="0">
              <a:solidFill>
                <a:schemeClr val="bg1">
                  <a:lumMod val="50000"/>
                </a:schemeClr>
              </a:solidFill>
            </a:endParaRPr>
          </a:p>
        </p:txBody>
      </p:sp>
    </p:spTree>
    <p:extLst>
      <p:ext uri="{BB962C8B-B14F-4D97-AF65-F5344CB8AC3E}">
        <p14:creationId xmlns:p14="http://schemas.microsoft.com/office/powerpoint/2010/main" val="4277173373"/>
      </p:ext>
    </p:extLst>
  </p:cSld>
  <p:clrMapOvr>
    <a:masterClrMapping/>
  </p:clrMapOvr>
  <p:transition spd="slow">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22BE0-A169-473D-8928-656425B5950C}"/>
              </a:ext>
            </a:extLst>
          </p:cNvPr>
          <p:cNvSpPr>
            <a:spLocks noGrp="1"/>
          </p:cNvSpPr>
          <p:nvPr>
            <p:ph type="title"/>
          </p:nvPr>
        </p:nvSpPr>
        <p:spPr/>
        <p:txBody>
          <a:bodyPr/>
          <a:lstStyle/>
          <a:p>
            <a:r>
              <a:rPr lang="en-US" dirty="0"/>
              <a:t>Crisis Stabilization Programs</a:t>
            </a:r>
          </a:p>
        </p:txBody>
      </p:sp>
      <p:sp>
        <p:nvSpPr>
          <p:cNvPr id="3" name="Content Placeholder 2">
            <a:extLst>
              <a:ext uri="{FF2B5EF4-FFF2-40B4-BE49-F238E27FC236}">
                <a16:creationId xmlns:a16="http://schemas.microsoft.com/office/drawing/2014/main" id="{2CF70E9A-6F5E-4CAA-B26F-DFE49EE2E7C0}"/>
              </a:ext>
            </a:extLst>
          </p:cNvPr>
          <p:cNvSpPr>
            <a:spLocks noGrp="1"/>
          </p:cNvSpPr>
          <p:nvPr>
            <p:ph idx="1"/>
          </p:nvPr>
        </p:nvSpPr>
        <p:spPr>
          <a:xfrm>
            <a:off x="628650" y="1262743"/>
            <a:ext cx="7886700" cy="5276170"/>
          </a:xfrm>
        </p:spPr>
        <p:txBody>
          <a:bodyPr/>
          <a:lstStyle/>
          <a:p>
            <a:r>
              <a:rPr lang="en-US" dirty="0"/>
              <a:t>Short term “sub acute” care for individual who need support and observation but not an emergency room.</a:t>
            </a:r>
          </a:p>
          <a:p>
            <a:endParaRPr lang="en-US" sz="1050" dirty="0"/>
          </a:p>
          <a:p>
            <a:r>
              <a:rPr lang="en-US" dirty="0"/>
              <a:t>Operate 24/7</a:t>
            </a:r>
          </a:p>
          <a:p>
            <a:endParaRPr lang="en-US" sz="1050" dirty="0"/>
          </a:p>
          <a:p>
            <a:r>
              <a:rPr lang="en-US" dirty="0"/>
              <a:t>Law enforcement drop off time is no more than 5-7 minutes. </a:t>
            </a:r>
          </a:p>
          <a:p>
            <a:endParaRPr lang="en-US" sz="1050" dirty="0"/>
          </a:p>
          <a:p>
            <a:r>
              <a:rPr lang="en-US" dirty="0"/>
              <a:t>Living room model to be more warm and welcoming.</a:t>
            </a:r>
          </a:p>
          <a:p>
            <a:endParaRPr lang="en-US" dirty="0"/>
          </a:p>
          <a:p>
            <a:pPr marL="0" indent="0">
              <a:buNone/>
            </a:pPr>
            <a:endParaRPr lang="en-US" dirty="0"/>
          </a:p>
        </p:txBody>
      </p:sp>
      <p:sp>
        <p:nvSpPr>
          <p:cNvPr id="5" name="Footer Placeholder 4">
            <a:extLst>
              <a:ext uri="{FF2B5EF4-FFF2-40B4-BE49-F238E27FC236}">
                <a16:creationId xmlns:a16="http://schemas.microsoft.com/office/drawing/2014/main" id="{8629273A-4E63-484C-93A4-49E1C8007BE3}"/>
              </a:ext>
            </a:extLst>
          </p:cNvPr>
          <p:cNvSpPr>
            <a:spLocks noGrp="1"/>
          </p:cNvSpPr>
          <p:nvPr>
            <p:ph type="ftr" sz="quarter" idx="11"/>
          </p:nvPr>
        </p:nvSpPr>
        <p:spPr>
          <a:xfrm>
            <a:off x="628650" y="5733143"/>
            <a:ext cx="4451350" cy="870857"/>
          </a:xfrm>
        </p:spPr>
        <p:txBody>
          <a:bodyPr/>
          <a:lstStyle/>
          <a:p>
            <a:pPr algn="l"/>
            <a:r>
              <a:rPr lang="en-US" dirty="0">
                <a:solidFill>
                  <a:schemeClr val="tx1"/>
                </a:solidFill>
              </a:rPr>
              <a:t>National Association of State Mental Health Program Directors</a:t>
            </a:r>
          </a:p>
          <a:p>
            <a:pPr algn="l"/>
            <a:r>
              <a:rPr lang="en-US" dirty="0">
                <a:solidFill>
                  <a:schemeClr val="tx1"/>
                </a:solidFill>
              </a:rPr>
              <a:t>National Action Alliance for Suicide Prevention</a:t>
            </a:r>
          </a:p>
          <a:p>
            <a:pPr algn="l"/>
            <a:r>
              <a:rPr lang="en-US" dirty="0">
                <a:solidFill>
                  <a:schemeClr val="tx1"/>
                </a:solidFill>
              </a:rPr>
              <a:t>Crisis Now</a:t>
            </a:r>
          </a:p>
        </p:txBody>
      </p:sp>
      <p:sp>
        <p:nvSpPr>
          <p:cNvPr id="4" name="Slide Number Placeholder 3">
            <a:extLst>
              <a:ext uri="{FF2B5EF4-FFF2-40B4-BE49-F238E27FC236}">
                <a16:creationId xmlns:a16="http://schemas.microsoft.com/office/drawing/2014/main" id="{C0B29A1C-746C-4439-A417-93EA897D5091}"/>
              </a:ext>
            </a:extLst>
          </p:cNvPr>
          <p:cNvSpPr>
            <a:spLocks noGrp="1"/>
          </p:cNvSpPr>
          <p:nvPr>
            <p:ph type="sldNum" sz="quarter" idx="12"/>
          </p:nvPr>
        </p:nvSpPr>
        <p:spPr/>
        <p:txBody>
          <a:bodyPr/>
          <a:lstStyle/>
          <a:p>
            <a:fld id="{2A912E05-27E8-4814-B9B5-69B786581838}" type="slidenum">
              <a:rPr lang="en-US" smtClean="0"/>
              <a:t>14</a:t>
            </a:fld>
            <a:endParaRPr lang="en-US" dirty="0"/>
          </a:p>
        </p:txBody>
      </p:sp>
    </p:spTree>
    <p:extLst>
      <p:ext uri="{BB962C8B-B14F-4D97-AF65-F5344CB8AC3E}">
        <p14:creationId xmlns:p14="http://schemas.microsoft.com/office/powerpoint/2010/main" val="1279716057"/>
      </p:ext>
    </p:extLst>
  </p:cSld>
  <p:clrMapOvr>
    <a:masterClrMapping/>
  </p:clrMapOvr>
  <p:transition spd="slow">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0F191-4D36-4560-9271-49818AA5796C}"/>
              </a:ext>
            </a:extLst>
          </p:cNvPr>
          <p:cNvSpPr>
            <a:spLocks noGrp="1"/>
          </p:cNvSpPr>
          <p:nvPr>
            <p:ph type="title"/>
          </p:nvPr>
        </p:nvSpPr>
        <p:spPr/>
        <p:txBody>
          <a:bodyPr/>
          <a:lstStyle/>
          <a:p>
            <a:r>
              <a:rPr lang="en-US" dirty="0"/>
              <a:t>Essential Crisis Care Principles and Practices. </a:t>
            </a:r>
          </a:p>
        </p:txBody>
      </p:sp>
      <p:sp>
        <p:nvSpPr>
          <p:cNvPr id="3" name="Content Placeholder 2">
            <a:extLst>
              <a:ext uri="{FF2B5EF4-FFF2-40B4-BE49-F238E27FC236}">
                <a16:creationId xmlns:a16="http://schemas.microsoft.com/office/drawing/2014/main" id="{507CF374-A6C7-4B23-AE36-68F158BF056E}"/>
              </a:ext>
            </a:extLst>
          </p:cNvPr>
          <p:cNvSpPr>
            <a:spLocks noGrp="1"/>
          </p:cNvSpPr>
          <p:nvPr>
            <p:ph idx="1"/>
          </p:nvPr>
        </p:nvSpPr>
        <p:spPr/>
        <p:txBody>
          <a:bodyPr/>
          <a:lstStyle/>
          <a:p>
            <a:r>
              <a:rPr lang="en-US" dirty="0"/>
              <a:t>Must include:</a:t>
            </a:r>
          </a:p>
          <a:p>
            <a:r>
              <a:rPr lang="en-US" dirty="0"/>
              <a:t> Recovery Orientation </a:t>
            </a:r>
          </a:p>
          <a:p>
            <a:r>
              <a:rPr lang="en-US" dirty="0"/>
              <a:t>Trauma-informed care </a:t>
            </a:r>
          </a:p>
          <a:p>
            <a:r>
              <a:rPr lang="en-US" dirty="0"/>
              <a:t>Significant use of peer staff </a:t>
            </a:r>
          </a:p>
          <a:p>
            <a:r>
              <a:rPr lang="en-US" dirty="0"/>
              <a:t>Commitment to Zero Suicide/Suicide Safer Care</a:t>
            </a:r>
          </a:p>
          <a:p>
            <a:r>
              <a:rPr lang="en-US" dirty="0"/>
              <a:t>Strong commitments to safety for consumers/staff, and </a:t>
            </a:r>
          </a:p>
          <a:p>
            <a:r>
              <a:rPr lang="en-US" dirty="0"/>
              <a:t>Collaboration with Law Enforcement.</a:t>
            </a:r>
          </a:p>
          <a:p>
            <a:pPr marL="0" indent="0">
              <a:buNone/>
            </a:pPr>
            <a:endParaRPr lang="en-US" dirty="0"/>
          </a:p>
        </p:txBody>
      </p:sp>
      <p:sp>
        <p:nvSpPr>
          <p:cNvPr id="7" name="Footer Placeholder 4">
            <a:extLst>
              <a:ext uri="{FF2B5EF4-FFF2-40B4-BE49-F238E27FC236}">
                <a16:creationId xmlns:a16="http://schemas.microsoft.com/office/drawing/2014/main" id="{54558708-FE63-45B9-AB9D-26C69D0EB576}"/>
              </a:ext>
            </a:extLst>
          </p:cNvPr>
          <p:cNvSpPr>
            <a:spLocks noGrp="1"/>
          </p:cNvSpPr>
          <p:nvPr>
            <p:ph type="ftr" sz="quarter" idx="11"/>
          </p:nvPr>
        </p:nvSpPr>
        <p:spPr>
          <a:xfrm>
            <a:off x="628650" y="5733143"/>
            <a:ext cx="4451350" cy="870857"/>
          </a:xfrm>
        </p:spPr>
        <p:txBody>
          <a:bodyPr/>
          <a:lstStyle/>
          <a:p>
            <a:pPr algn="l"/>
            <a:r>
              <a:rPr lang="en-US" dirty="0">
                <a:solidFill>
                  <a:schemeClr val="bg1">
                    <a:lumMod val="50000"/>
                  </a:schemeClr>
                </a:solidFill>
              </a:rPr>
              <a:t>National Association of State Mental Health Program Directors</a:t>
            </a:r>
          </a:p>
          <a:p>
            <a:pPr algn="l"/>
            <a:r>
              <a:rPr lang="en-US" dirty="0">
                <a:solidFill>
                  <a:schemeClr val="bg1">
                    <a:lumMod val="50000"/>
                  </a:schemeClr>
                </a:solidFill>
              </a:rPr>
              <a:t>National Action Alliance for Suicide Prevention</a:t>
            </a:r>
          </a:p>
          <a:p>
            <a:pPr algn="l"/>
            <a:r>
              <a:rPr lang="en-US" dirty="0">
                <a:solidFill>
                  <a:schemeClr val="bg1">
                    <a:lumMod val="50000"/>
                  </a:schemeClr>
                </a:solidFill>
              </a:rPr>
              <a:t>Crisis Now</a:t>
            </a:r>
          </a:p>
        </p:txBody>
      </p:sp>
      <p:sp>
        <p:nvSpPr>
          <p:cNvPr id="4" name="Slide Number Placeholder 3">
            <a:extLst>
              <a:ext uri="{FF2B5EF4-FFF2-40B4-BE49-F238E27FC236}">
                <a16:creationId xmlns:a16="http://schemas.microsoft.com/office/drawing/2014/main" id="{8276D508-5AE6-40C0-87D2-5D392D2F57C2}"/>
              </a:ext>
            </a:extLst>
          </p:cNvPr>
          <p:cNvSpPr>
            <a:spLocks noGrp="1"/>
          </p:cNvSpPr>
          <p:nvPr>
            <p:ph type="sldNum" sz="quarter" idx="12"/>
          </p:nvPr>
        </p:nvSpPr>
        <p:spPr/>
        <p:txBody>
          <a:bodyPr/>
          <a:lstStyle/>
          <a:p>
            <a:fld id="{2A912E05-27E8-4814-B9B5-69B786581838}" type="slidenum">
              <a:rPr lang="en-US" smtClean="0"/>
              <a:t>15</a:t>
            </a:fld>
            <a:endParaRPr lang="en-US" dirty="0"/>
          </a:p>
        </p:txBody>
      </p:sp>
      <p:pic>
        <p:nvPicPr>
          <p:cNvPr id="6" name="Picture 5">
            <a:extLst>
              <a:ext uri="{FF2B5EF4-FFF2-40B4-BE49-F238E27FC236}">
                <a16:creationId xmlns:a16="http://schemas.microsoft.com/office/drawing/2014/main" id="{9671C7EA-F518-4FD7-89FE-01514D3234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8400" y="1196448"/>
            <a:ext cx="2718033" cy="2232552"/>
          </a:xfrm>
          <a:prstGeom prst="rect">
            <a:avLst/>
          </a:prstGeom>
        </p:spPr>
      </p:pic>
    </p:spTree>
    <p:extLst>
      <p:ext uri="{BB962C8B-B14F-4D97-AF65-F5344CB8AC3E}">
        <p14:creationId xmlns:p14="http://schemas.microsoft.com/office/powerpoint/2010/main" val="3314265592"/>
      </p:ext>
    </p:extLst>
  </p:cSld>
  <p:clrMapOvr>
    <a:masterClrMapping/>
  </p:clrMapOvr>
  <p:transition spd="slow">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85FF3-1656-484C-B02B-FE1B10E47A4E}"/>
              </a:ext>
            </a:extLst>
          </p:cNvPr>
          <p:cNvSpPr>
            <a:spLocks noGrp="1"/>
          </p:cNvSpPr>
          <p:nvPr>
            <p:ph type="title"/>
          </p:nvPr>
        </p:nvSpPr>
        <p:spPr/>
        <p:txBody>
          <a:bodyPr/>
          <a:lstStyle/>
          <a:p>
            <a:r>
              <a:rPr lang="en-US" dirty="0"/>
              <a:t>Zero Suicide</a:t>
            </a:r>
          </a:p>
        </p:txBody>
      </p:sp>
      <p:sp>
        <p:nvSpPr>
          <p:cNvPr id="3" name="Content Placeholder 2">
            <a:extLst>
              <a:ext uri="{FF2B5EF4-FFF2-40B4-BE49-F238E27FC236}">
                <a16:creationId xmlns:a16="http://schemas.microsoft.com/office/drawing/2014/main" id="{C689FA4B-A8F4-44C8-9CA8-DABEACC5442C}"/>
              </a:ext>
            </a:extLst>
          </p:cNvPr>
          <p:cNvSpPr>
            <a:spLocks noGrp="1"/>
          </p:cNvSpPr>
          <p:nvPr>
            <p:ph idx="1"/>
          </p:nvPr>
        </p:nvSpPr>
        <p:spPr>
          <a:xfrm>
            <a:off x="628650" y="1103086"/>
            <a:ext cx="7886700" cy="5073877"/>
          </a:xfrm>
        </p:spPr>
        <p:txBody>
          <a:bodyPr/>
          <a:lstStyle/>
          <a:p>
            <a:pPr marL="0" indent="0">
              <a:buNone/>
            </a:pPr>
            <a:r>
              <a:rPr lang="en-US" sz="2000" dirty="0"/>
              <a:t>Shift from fragmented suicide care toward a holistic and comprehensive approach to patient safety and quality improvement within healthcare systems.</a:t>
            </a:r>
          </a:p>
          <a:p>
            <a:r>
              <a:rPr lang="en-US" sz="2000" dirty="0"/>
              <a:t>Lead system-wide culture change committed to reducing suicides</a:t>
            </a:r>
          </a:p>
          <a:p>
            <a:r>
              <a:rPr lang="en-US" sz="2000" dirty="0"/>
              <a:t>Train a competent, confident and caring workforce</a:t>
            </a:r>
          </a:p>
          <a:p>
            <a:r>
              <a:rPr lang="en-US" sz="2000" dirty="0"/>
              <a:t>Identify patients with suicide risk with comprehensive screenings</a:t>
            </a:r>
          </a:p>
          <a:p>
            <a:r>
              <a:rPr lang="en-US" sz="2000" dirty="0"/>
              <a:t>Engage all individuals at-risk of suicide with a suicide care management plan</a:t>
            </a:r>
          </a:p>
          <a:p>
            <a:r>
              <a:rPr lang="en-US" sz="2000" dirty="0"/>
              <a:t>Treat suicidal thoughts and behaviors using evidenced based treatments</a:t>
            </a:r>
          </a:p>
          <a:p>
            <a:r>
              <a:rPr lang="en-US" sz="2000" dirty="0"/>
              <a:t>Transition individuals through care with warm-handoffs and supportive contacts</a:t>
            </a:r>
          </a:p>
          <a:p>
            <a:r>
              <a:rPr lang="en-US" sz="2000" dirty="0"/>
              <a:t>Improve policies and procedures through continuous quality improvement</a:t>
            </a:r>
          </a:p>
          <a:p>
            <a:pPr marL="0" indent="0">
              <a:buNone/>
            </a:pPr>
            <a:endParaRPr lang="en-US" sz="2000" dirty="0"/>
          </a:p>
          <a:p>
            <a:endParaRPr lang="en-US" dirty="0"/>
          </a:p>
        </p:txBody>
      </p:sp>
      <p:sp>
        <p:nvSpPr>
          <p:cNvPr id="5" name="Footer Placeholder 4">
            <a:extLst>
              <a:ext uri="{FF2B5EF4-FFF2-40B4-BE49-F238E27FC236}">
                <a16:creationId xmlns:a16="http://schemas.microsoft.com/office/drawing/2014/main" id="{00A507D0-E1F8-4EA9-A13E-608220723288}"/>
              </a:ext>
            </a:extLst>
          </p:cNvPr>
          <p:cNvSpPr>
            <a:spLocks noGrp="1"/>
          </p:cNvSpPr>
          <p:nvPr>
            <p:ph type="ftr" sz="quarter" idx="11"/>
          </p:nvPr>
        </p:nvSpPr>
        <p:spPr>
          <a:xfrm>
            <a:off x="808264" y="6127749"/>
            <a:ext cx="3086100" cy="365125"/>
          </a:xfrm>
        </p:spPr>
        <p:txBody>
          <a:bodyPr/>
          <a:lstStyle/>
          <a:p>
            <a:pPr algn="l"/>
            <a:r>
              <a:rPr lang="en-US" dirty="0">
                <a:solidFill>
                  <a:schemeClr val="bg1">
                    <a:lumMod val="50000"/>
                  </a:schemeClr>
                </a:solidFill>
              </a:rPr>
              <a:t>Education Development Center (2018)</a:t>
            </a:r>
          </a:p>
        </p:txBody>
      </p:sp>
    </p:spTree>
    <p:extLst>
      <p:ext uri="{BB962C8B-B14F-4D97-AF65-F5344CB8AC3E}">
        <p14:creationId xmlns:p14="http://schemas.microsoft.com/office/powerpoint/2010/main" val="4205127536"/>
      </p:ext>
    </p:extLst>
  </p:cSld>
  <p:clrMapOvr>
    <a:masterClrMapping/>
  </p:clrMapOvr>
  <p:transition spd="slow">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EAEE9C6B-01BC-4B18-A3AF-2E67C873CFCF}"/>
              </a:ext>
            </a:extLst>
          </p:cNvPr>
          <p:cNvSpPr>
            <a:spLocks noGrp="1"/>
          </p:cNvSpPr>
          <p:nvPr>
            <p:ph type="title"/>
          </p:nvPr>
        </p:nvSpPr>
        <p:spPr>
          <a:xfrm>
            <a:off x="628650" y="365126"/>
            <a:ext cx="7886700" cy="903837"/>
          </a:xfrm>
        </p:spPr>
        <p:txBody>
          <a:bodyPr/>
          <a:lstStyle/>
          <a:p>
            <a:r>
              <a:rPr lang="en-US" dirty="0"/>
              <a:t>Crisis Now</a:t>
            </a:r>
          </a:p>
        </p:txBody>
      </p:sp>
      <p:pic>
        <p:nvPicPr>
          <p:cNvPr id="6" name="Content Placeholder 5">
            <a:extLst>
              <a:ext uri="{FF2B5EF4-FFF2-40B4-BE49-F238E27FC236}">
                <a16:creationId xmlns:a16="http://schemas.microsoft.com/office/drawing/2014/main" id="{FB283321-5ADE-42DC-9A13-8716B99F094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27942" y="1204686"/>
            <a:ext cx="7101658" cy="4733955"/>
          </a:xfrm>
        </p:spPr>
      </p:pic>
      <p:sp>
        <p:nvSpPr>
          <p:cNvPr id="5" name="Footer Placeholder 4">
            <a:extLst>
              <a:ext uri="{FF2B5EF4-FFF2-40B4-BE49-F238E27FC236}">
                <a16:creationId xmlns:a16="http://schemas.microsoft.com/office/drawing/2014/main" id="{C02A1BED-EDAD-4AB2-A1DF-ABBFC96E7715}"/>
              </a:ext>
            </a:extLst>
          </p:cNvPr>
          <p:cNvSpPr>
            <a:spLocks noGrp="1"/>
          </p:cNvSpPr>
          <p:nvPr>
            <p:ph type="ftr" sz="quarter" idx="11"/>
          </p:nvPr>
        </p:nvSpPr>
        <p:spPr>
          <a:xfrm>
            <a:off x="628650" y="5834743"/>
            <a:ext cx="4451350" cy="769257"/>
          </a:xfrm>
        </p:spPr>
        <p:txBody>
          <a:bodyPr/>
          <a:lstStyle/>
          <a:p>
            <a:pPr algn="l"/>
            <a:r>
              <a:rPr lang="en-US" dirty="0">
                <a:solidFill>
                  <a:schemeClr val="bg1">
                    <a:lumMod val="50000"/>
                  </a:schemeClr>
                </a:solidFill>
              </a:rPr>
              <a:t>National Association of State Mental Health Program Directors</a:t>
            </a:r>
          </a:p>
          <a:p>
            <a:pPr algn="l"/>
            <a:r>
              <a:rPr lang="en-US" dirty="0">
                <a:solidFill>
                  <a:schemeClr val="bg1">
                    <a:lumMod val="50000"/>
                  </a:schemeClr>
                </a:solidFill>
              </a:rPr>
              <a:t>National Action Alliance for Suicide Prevention</a:t>
            </a:r>
          </a:p>
          <a:p>
            <a:pPr algn="l"/>
            <a:r>
              <a:rPr lang="en-US" dirty="0">
                <a:solidFill>
                  <a:schemeClr val="bg1">
                    <a:lumMod val="50000"/>
                  </a:schemeClr>
                </a:solidFill>
              </a:rPr>
              <a:t>Crisis Now, RI International</a:t>
            </a:r>
          </a:p>
        </p:txBody>
      </p:sp>
      <p:sp>
        <p:nvSpPr>
          <p:cNvPr id="4" name="Slide Number Placeholder 3">
            <a:extLst>
              <a:ext uri="{FF2B5EF4-FFF2-40B4-BE49-F238E27FC236}">
                <a16:creationId xmlns:a16="http://schemas.microsoft.com/office/drawing/2014/main" id="{9313E880-607F-4F41-8E9A-70CE8EB24030}"/>
              </a:ext>
            </a:extLst>
          </p:cNvPr>
          <p:cNvSpPr>
            <a:spLocks noGrp="1"/>
          </p:cNvSpPr>
          <p:nvPr>
            <p:ph type="sldNum" sz="quarter" idx="12"/>
          </p:nvPr>
        </p:nvSpPr>
        <p:spPr/>
        <p:txBody>
          <a:bodyPr/>
          <a:lstStyle/>
          <a:p>
            <a:fld id="{2A912E05-27E8-4814-B9B5-69B786581838}" type="slidenum">
              <a:rPr lang="en-US" smtClean="0"/>
              <a:t>17</a:t>
            </a:fld>
            <a:endParaRPr lang="en-US" dirty="0"/>
          </a:p>
        </p:txBody>
      </p:sp>
    </p:spTree>
    <p:extLst>
      <p:ext uri="{BB962C8B-B14F-4D97-AF65-F5344CB8AC3E}">
        <p14:creationId xmlns:p14="http://schemas.microsoft.com/office/powerpoint/2010/main" val="3387805259"/>
      </p:ext>
    </p:extLst>
  </p:cSld>
  <p:clrMapOvr>
    <a:masterClrMapping/>
  </p:clrMapOvr>
  <p:transition spd="slow">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E47E8-B635-44FC-A0FC-317431D55A61}"/>
              </a:ext>
            </a:extLst>
          </p:cNvPr>
          <p:cNvSpPr>
            <a:spLocks noGrp="1"/>
          </p:cNvSpPr>
          <p:nvPr>
            <p:ph type="title"/>
          </p:nvPr>
        </p:nvSpPr>
        <p:spPr>
          <a:xfrm>
            <a:off x="628650" y="365126"/>
            <a:ext cx="7886700" cy="903837"/>
          </a:xfrm>
        </p:spPr>
        <p:txBody>
          <a:bodyPr/>
          <a:lstStyle/>
          <a:p>
            <a:r>
              <a:rPr lang="en-US" dirty="0"/>
              <a:t>Crisis Now</a:t>
            </a:r>
          </a:p>
        </p:txBody>
      </p:sp>
      <p:pic>
        <p:nvPicPr>
          <p:cNvPr id="6" name="Content Placeholder 5" descr="A screenshot of a cell phone&#10;&#10;Description generated with very high confidence">
            <a:extLst>
              <a:ext uri="{FF2B5EF4-FFF2-40B4-BE49-F238E27FC236}">
                <a16:creationId xmlns:a16="http://schemas.microsoft.com/office/drawing/2014/main" id="{0F1F67B0-7D43-4299-98A9-32094022AF2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93106" y="1185850"/>
            <a:ext cx="7209065" cy="4486299"/>
          </a:xfrm>
        </p:spPr>
      </p:pic>
      <p:sp>
        <p:nvSpPr>
          <p:cNvPr id="5" name="Footer Placeholder 4">
            <a:extLst>
              <a:ext uri="{FF2B5EF4-FFF2-40B4-BE49-F238E27FC236}">
                <a16:creationId xmlns:a16="http://schemas.microsoft.com/office/drawing/2014/main" id="{73356BFE-0EC6-471C-BDCF-F4BC675999E2}"/>
              </a:ext>
            </a:extLst>
          </p:cNvPr>
          <p:cNvSpPr>
            <a:spLocks noGrp="1"/>
          </p:cNvSpPr>
          <p:nvPr>
            <p:ph type="ftr" sz="quarter" idx="11"/>
          </p:nvPr>
        </p:nvSpPr>
        <p:spPr>
          <a:xfrm>
            <a:off x="628650" y="5733143"/>
            <a:ext cx="4451350" cy="870857"/>
          </a:xfrm>
        </p:spPr>
        <p:txBody>
          <a:bodyPr/>
          <a:lstStyle/>
          <a:p>
            <a:pPr algn="l"/>
            <a:r>
              <a:rPr lang="en-US" dirty="0">
                <a:solidFill>
                  <a:schemeClr val="bg1">
                    <a:lumMod val="50000"/>
                  </a:schemeClr>
                </a:solidFill>
              </a:rPr>
              <a:t>National Association of State Mental Health Program Directors</a:t>
            </a:r>
          </a:p>
          <a:p>
            <a:pPr algn="l"/>
            <a:r>
              <a:rPr lang="en-US" dirty="0">
                <a:solidFill>
                  <a:schemeClr val="bg1">
                    <a:lumMod val="50000"/>
                  </a:schemeClr>
                </a:solidFill>
              </a:rPr>
              <a:t>National Action Alliance for Suicide Prevention</a:t>
            </a:r>
          </a:p>
          <a:p>
            <a:pPr algn="l"/>
            <a:r>
              <a:rPr lang="en-US" dirty="0">
                <a:solidFill>
                  <a:schemeClr val="bg1">
                    <a:lumMod val="50000"/>
                  </a:schemeClr>
                </a:solidFill>
              </a:rPr>
              <a:t>Crisis Now, RI International</a:t>
            </a:r>
          </a:p>
        </p:txBody>
      </p:sp>
      <p:sp>
        <p:nvSpPr>
          <p:cNvPr id="4" name="Slide Number Placeholder 3">
            <a:extLst>
              <a:ext uri="{FF2B5EF4-FFF2-40B4-BE49-F238E27FC236}">
                <a16:creationId xmlns:a16="http://schemas.microsoft.com/office/drawing/2014/main" id="{05745187-DAF8-4A76-82CB-CFDC57AF515B}"/>
              </a:ext>
            </a:extLst>
          </p:cNvPr>
          <p:cNvSpPr>
            <a:spLocks noGrp="1"/>
          </p:cNvSpPr>
          <p:nvPr>
            <p:ph type="sldNum" sz="quarter" idx="12"/>
          </p:nvPr>
        </p:nvSpPr>
        <p:spPr/>
        <p:txBody>
          <a:bodyPr/>
          <a:lstStyle/>
          <a:p>
            <a:fld id="{2A912E05-27E8-4814-B9B5-69B786581838}" type="slidenum">
              <a:rPr lang="en-US" smtClean="0"/>
              <a:t>18</a:t>
            </a:fld>
            <a:endParaRPr lang="en-US" dirty="0"/>
          </a:p>
        </p:txBody>
      </p:sp>
    </p:spTree>
    <p:extLst>
      <p:ext uri="{BB962C8B-B14F-4D97-AF65-F5344CB8AC3E}">
        <p14:creationId xmlns:p14="http://schemas.microsoft.com/office/powerpoint/2010/main" val="2077227328"/>
      </p:ext>
    </p:extLst>
  </p:cSld>
  <p:clrMapOvr>
    <a:masterClrMapping/>
  </p:clrMapOvr>
  <p:transition spd="slow">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DD013-8E25-4987-AF2D-813F96640604}"/>
              </a:ext>
            </a:extLst>
          </p:cNvPr>
          <p:cNvSpPr>
            <a:spLocks noGrp="1"/>
          </p:cNvSpPr>
          <p:nvPr>
            <p:ph type="title"/>
          </p:nvPr>
        </p:nvSpPr>
        <p:spPr/>
        <p:txBody>
          <a:bodyPr/>
          <a:lstStyle/>
          <a:p>
            <a:r>
              <a:rPr lang="en-US" dirty="0"/>
              <a:t>Making the Business Case</a:t>
            </a:r>
          </a:p>
        </p:txBody>
      </p:sp>
      <p:sp>
        <p:nvSpPr>
          <p:cNvPr id="3" name="Content Placeholder 2">
            <a:extLst>
              <a:ext uri="{FF2B5EF4-FFF2-40B4-BE49-F238E27FC236}">
                <a16:creationId xmlns:a16="http://schemas.microsoft.com/office/drawing/2014/main" id="{724B13B8-29FD-4C47-BC33-EAB2C95F8CFE}"/>
              </a:ext>
            </a:extLst>
          </p:cNvPr>
          <p:cNvSpPr>
            <a:spLocks noGrp="1"/>
          </p:cNvSpPr>
          <p:nvPr>
            <p:ph idx="1"/>
          </p:nvPr>
        </p:nvSpPr>
        <p:spPr/>
        <p:txBody>
          <a:bodyPr/>
          <a:lstStyle/>
          <a:p>
            <a:pPr marL="0" indent="0" algn="ctr">
              <a:buNone/>
            </a:pPr>
            <a:r>
              <a:rPr lang="en-US" sz="1800" dirty="0"/>
              <a:t>Based on 4-million person community of Maricopa County (Phoenix, Arizona)</a:t>
            </a:r>
          </a:p>
          <a:p>
            <a:pPr marL="0" indent="0">
              <a:buNone/>
            </a:pPr>
            <a:endParaRPr lang="en-US" dirty="0"/>
          </a:p>
          <a:p>
            <a:pPr marL="0" indent="0">
              <a:buNone/>
            </a:pPr>
            <a:r>
              <a:rPr lang="en-US" dirty="0"/>
              <a:t>37 FTE Police Officers Engaged in Public Safety </a:t>
            </a:r>
            <a:r>
              <a:rPr lang="en-US" i="1" dirty="0"/>
              <a:t>instead</a:t>
            </a:r>
            <a:r>
              <a:rPr lang="en-US" dirty="0"/>
              <a:t> of Mental Health Transportation/Security</a:t>
            </a:r>
          </a:p>
          <a:p>
            <a:pPr marL="0" indent="0">
              <a:buNone/>
            </a:pPr>
            <a:endParaRPr lang="en-US" dirty="0"/>
          </a:p>
          <a:p>
            <a:pPr marL="0" indent="0">
              <a:buNone/>
            </a:pPr>
            <a:r>
              <a:rPr lang="en-US" sz="1800" dirty="0"/>
              <a:t>(Resource savings for fire fighters also exist but are not yet quantified.)</a:t>
            </a:r>
          </a:p>
        </p:txBody>
      </p:sp>
      <p:sp>
        <p:nvSpPr>
          <p:cNvPr id="5" name="Footer Placeholder 4">
            <a:extLst>
              <a:ext uri="{FF2B5EF4-FFF2-40B4-BE49-F238E27FC236}">
                <a16:creationId xmlns:a16="http://schemas.microsoft.com/office/drawing/2014/main" id="{DD0FBAC5-8BB7-4B18-A14F-28D928BB2BB4}"/>
              </a:ext>
            </a:extLst>
          </p:cNvPr>
          <p:cNvSpPr>
            <a:spLocks noGrp="1"/>
          </p:cNvSpPr>
          <p:nvPr>
            <p:ph type="ftr" sz="quarter" idx="11"/>
          </p:nvPr>
        </p:nvSpPr>
        <p:spPr>
          <a:xfrm>
            <a:off x="628650" y="5741534"/>
            <a:ext cx="4451350" cy="870857"/>
          </a:xfrm>
        </p:spPr>
        <p:txBody>
          <a:bodyPr/>
          <a:lstStyle/>
          <a:p>
            <a:pPr algn="l"/>
            <a:r>
              <a:rPr lang="en-US" dirty="0">
                <a:solidFill>
                  <a:schemeClr val="bg1">
                    <a:lumMod val="50000"/>
                  </a:schemeClr>
                </a:solidFill>
              </a:rPr>
              <a:t>National Association of State Mental Health Program Directors</a:t>
            </a:r>
          </a:p>
          <a:p>
            <a:pPr algn="l"/>
            <a:r>
              <a:rPr lang="en-US" dirty="0">
                <a:solidFill>
                  <a:schemeClr val="bg1">
                    <a:lumMod val="50000"/>
                  </a:schemeClr>
                </a:solidFill>
              </a:rPr>
              <a:t>National Action Alliance for Suicide Prevention</a:t>
            </a:r>
          </a:p>
          <a:p>
            <a:pPr algn="l"/>
            <a:r>
              <a:rPr lang="en-US" dirty="0">
                <a:solidFill>
                  <a:schemeClr val="bg1">
                    <a:lumMod val="50000"/>
                  </a:schemeClr>
                </a:solidFill>
              </a:rPr>
              <a:t>Crisis Now</a:t>
            </a:r>
          </a:p>
        </p:txBody>
      </p:sp>
      <p:sp>
        <p:nvSpPr>
          <p:cNvPr id="4" name="Slide Number Placeholder 3">
            <a:extLst>
              <a:ext uri="{FF2B5EF4-FFF2-40B4-BE49-F238E27FC236}">
                <a16:creationId xmlns:a16="http://schemas.microsoft.com/office/drawing/2014/main" id="{84477D5F-B0F8-4198-B3B7-CAC9218CE3BD}"/>
              </a:ext>
            </a:extLst>
          </p:cNvPr>
          <p:cNvSpPr>
            <a:spLocks noGrp="1"/>
          </p:cNvSpPr>
          <p:nvPr>
            <p:ph type="sldNum" sz="quarter" idx="12"/>
          </p:nvPr>
        </p:nvSpPr>
        <p:spPr/>
        <p:txBody>
          <a:bodyPr/>
          <a:lstStyle/>
          <a:p>
            <a:fld id="{2A912E05-27E8-4814-B9B5-69B786581838}" type="slidenum">
              <a:rPr lang="en-US" smtClean="0"/>
              <a:t>19</a:t>
            </a:fld>
            <a:endParaRPr lang="en-US" dirty="0"/>
          </a:p>
        </p:txBody>
      </p:sp>
    </p:spTree>
    <p:extLst>
      <p:ext uri="{BB962C8B-B14F-4D97-AF65-F5344CB8AC3E}">
        <p14:creationId xmlns:p14="http://schemas.microsoft.com/office/powerpoint/2010/main" val="315613181"/>
      </p:ext>
    </p:extLst>
  </p:cSld>
  <p:clrMapOvr>
    <a:masterClrMapping/>
  </p:clrMapOvr>
  <p:transition spd="slow">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A2183-23F8-4BBF-81CF-EC73AB472303}"/>
              </a:ext>
            </a:extLst>
          </p:cNvPr>
          <p:cNvSpPr>
            <a:spLocks noGrp="1"/>
          </p:cNvSpPr>
          <p:nvPr>
            <p:ph type="title"/>
          </p:nvPr>
        </p:nvSpPr>
        <p:spPr/>
        <p:txBody>
          <a:bodyPr/>
          <a:lstStyle/>
          <a:p>
            <a:r>
              <a:rPr lang="en-US" dirty="0"/>
              <a:t>Crisis Now</a:t>
            </a:r>
          </a:p>
        </p:txBody>
      </p:sp>
      <p:sp>
        <p:nvSpPr>
          <p:cNvPr id="3" name="Content Placeholder 2">
            <a:extLst>
              <a:ext uri="{FF2B5EF4-FFF2-40B4-BE49-F238E27FC236}">
                <a16:creationId xmlns:a16="http://schemas.microsoft.com/office/drawing/2014/main" id="{E9B54A13-7899-4A27-B7C4-AC4010354E3E}"/>
              </a:ext>
            </a:extLst>
          </p:cNvPr>
          <p:cNvSpPr>
            <a:spLocks noGrp="1"/>
          </p:cNvSpPr>
          <p:nvPr>
            <p:ph idx="1"/>
          </p:nvPr>
        </p:nvSpPr>
        <p:spPr>
          <a:xfrm>
            <a:off x="628650" y="1825625"/>
            <a:ext cx="7886700" cy="3312432"/>
          </a:xfrm>
        </p:spPr>
        <p:txBody>
          <a:bodyPr/>
          <a:lstStyle/>
          <a:p>
            <a:pPr marL="0" indent="0">
              <a:buNone/>
            </a:pPr>
            <a:r>
              <a:rPr lang="en-US" dirty="0"/>
              <a:t>Crisis mental health care in the United States is inconsistent and inadequate. This is tragic in that good crisis care is a known effective strategy for suicide prevention, a preferred strategy for the person in distress, a key element to reduce psychiatric hospital bed overuse, and crucial to reducing the fragmentation of mental health care. </a:t>
            </a:r>
          </a:p>
          <a:p>
            <a:pPr marL="0" indent="0">
              <a:buNone/>
            </a:pPr>
            <a:endParaRPr lang="en-US" dirty="0"/>
          </a:p>
          <a:p>
            <a:pPr marL="0" indent="0">
              <a:buNone/>
            </a:pPr>
            <a:endParaRPr lang="en-US" dirty="0"/>
          </a:p>
        </p:txBody>
      </p:sp>
      <p:sp>
        <p:nvSpPr>
          <p:cNvPr id="5" name="Footer Placeholder 4">
            <a:extLst>
              <a:ext uri="{FF2B5EF4-FFF2-40B4-BE49-F238E27FC236}">
                <a16:creationId xmlns:a16="http://schemas.microsoft.com/office/drawing/2014/main" id="{C489903E-D9F1-405C-AF34-4A3FA4767743}"/>
              </a:ext>
            </a:extLst>
          </p:cNvPr>
          <p:cNvSpPr>
            <a:spLocks noGrp="1"/>
          </p:cNvSpPr>
          <p:nvPr>
            <p:ph type="ftr" sz="quarter" idx="11"/>
          </p:nvPr>
        </p:nvSpPr>
        <p:spPr>
          <a:xfrm>
            <a:off x="628650" y="5820229"/>
            <a:ext cx="3086100" cy="672645"/>
          </a:xfrm>
        </p:spPr>
        <p:txBody>
          <a:bodyPr/>
          <a:lstStyle/>
          <a:p>
            <a:pPr algn="l"/>
            <a:r>
              <a:rPr lang="en-US" dirty="0">
                <a:solidFill>
                  <a:schemeClr val="bg1">
                    <a:lumMod val="50000"/>
                  </a:schemeClr>
                </a:solidFill>
              </a:rPr>
              <a:t>Crisis Services Task Force</a:t>
            </a:r>
          </a:p>
          <a:p>
            <a:pPr algn="l"/>
            <a:r>
              <a:rPr lang="en-US" dirty="0">
                <a:solidFill>
                  <a:schemeClr val="bg1">
                    <a:lumMod val="50000"/>
                  </a:schemeClr>
                </a:solidFill>
              </a:rPr>
              <a:t>Action Alliance</a:t>
            </a:r>
          </a:p>
        </p:txBody>
      </p:sp>
    </p:spTree>
    <p:extLst>
      <p:ext uri="{BB962C8B-B14F-4D97-AF65-F5344CB8AC3E}">
        <p14:creationId xmlns:p14="http://schemas.microsoft.com/office/powerpoint/2010/main" val="22492959"/>
      </p:ext>
    </p:extLst>
  </p:cSld>
  <p:clrMapOvr>
    <a:masterClrMapping/>
  </p:clrMapOvr>
  <p:transition spd="slow">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0D15-2855-41D5-BB1A-B5F5C6253FD9}"/>
              </a:ext>
            </a:extLst>
          </p:cNvPr>
          <p:cNvSpPr>
            <a:spLocks noGrp="1"/>
          </p:cNvSpPr>
          <p:nvPr>
            <p:ph type="title"/>
          </p:nvPr>
        </p:nvSpPr>
        <p:spPr/>
        <p:txBody>
          <a:bodyPr/>
          <a:lstStyle/>
          <a:p>
            <a:r>
              <a:rPr lang="en-US" dirty="0"/>
              <a:t>Making the Business Case</a:t>
            </a:r>
          </a:p>
        </p:txBody>
      </p:sp>
      <p:sp>
        <p:nvSpPr>
          <p:cNvPr id="3" name="Content Placeholder 2">
            <a:extLst>
              <a:ext uri="{FF2B5EF4-FFF2-40B4-BE49-F238E27FC236}">
                <a16:creationId xmlns:a16="http://schemas.microsoft.com/office/drawing/2014/main" id="{151383A8-129D-48DB-A6FD-816B916C4379}"/>
              </a:ext>
            </a:extLst>
          </p:cNvPr>
          <p:cNvSpPr>
            <a:spLocks noGrp="1"/>
          </p:cNvSpPr>
          <p:nvPr>
            <p:ph idx="1"/>
          </p:nvPr>
        </p:nvSpPr>
        <p:spPr>
          <a:xfrm>
            <a:off x="628650" y="1204686"/>
            <a:ext cx="7886700" cy="4972277"/>
          </a:xfrm>
        </p:spPr>
        <p:txBody>
          <a:bodyPr/>
          <a:lstStyle/>
          <a:p>
            <a:pPr marL="0" indent="0">
              <a:buNone/>
            </a:pPr>
            <a:r>
              <a:rPr lang="en-US" sz="1800" dirty="0"/>
              <a:t>Based on 4-million person community of Maricopa County (Phoenix, Arizona)</a:t>
            </a:r>
          </a:p>
          <a:p>
            <a:endParaRPr lang="en-US" dirty="0"/>
          </a:p>
          <a:p>
            <a:pPr marL="0" indent="0">
              <a:buNone/>
            </a:pPr>
            <a:endParaRPr lang="en-US" dirty="0"/>
          </a:p>
          <a:p>
            <a:pPr marL="0" indent="0">
              <a:buNone/>
            </a:pPr>
            <a:r>
              <a:rPr lang="en-US" dirty="0"/>
              <a:t>Reduction of 45 Cumulative Years of Psychiatric Boarding (aka waiting in the ED)</a:t>
            </a:r>
          </a:p>
          <a:p>
            <a:pPr marL="0" indent="0">
              <a:buNone/>
            </a:pPr>
            <a:r>
              <a:rPr lang="en-US" dirty="0"/>
              <a:t>Creating a saving to hospitals of $37 million in avoided cost/losses.</a:t>
            </a:r>
          </a:p>
          <a:p>
            <a:endParaRPr lang="en-US" dirty="0"/>
          </a:p>
          <a:p>
            <a:endParaRPr lang="en-US" dirty="0"/>
          </a:p>
          <a:p>
            <a:endParaRPr lang="en-US" dirty="0"/>
          </a:p>
          <a:p>
            <a:endParaRPr lang="en-US" dirty="0"/>
          </a:p>
        </p:txBody>
      </p:sp>
      <p:sp>
        <p:nvSpPr>
          <p:cNvPr id="5" name="Footer Placeholder 4">
            <a:extLst>
              <a:ext uri="{FF2B5EF4-FFF2-40B4-BE49-F238E27FC236}">
                <a16:creationId xmlns:a16="http://schemas.microsoft.com/office/drawing/2014/main" id="{7E74C125-30BC-44B3-8B15-301F3AFF0747}"/>
              </a:ext>
            </a:extLst>
          </p:cNvPr>
          <p:cNvSpPr>
            <a:spLocks noGrp="1"/>
          </p:cNvSpPr>
          <p:nvPr>
            <p:ph type="ftr" sz="quarter" idx="11"/>
          </p:nvPr>
        </p:nvSpPr>
        <p:spPr>
          <a:xfrm>
            <a:off x="628650" y="5733143"/>
            <a:ext cx="4451350" cy="870857"/>
          </a:xfrm>
        </p:spPr>
        <p:txBody>
          <a:bodyPr/>
          <a:lstStyle/>
          <a:p>
            <a:pPr algn="l"/>
            <a:r>
              <a:rPr lang="en-US" dirty="0">
                <a:solidFill>
                  <a:schemeClr val="bg1">
                    <a:lumMod val="50000"/>
                  </a:schemeClr>
                </a:solidFill>
              </a:rPr>
              <a:t>National Association of State Mental Health Program Directors</a:t>
            </a:r>
          </a:p>
          <a:p>
            <a:pPr algn="l"/>
            <a:r>
              <a:rPr lang="en-US" dirty="0">
                <a:solidFill>
                  <a:schemeClr val="bg1">
                    <a:lumMod val="50000"/>
                  </a:schemeClr>
                </a:solidFill>
              </a:rPr>
              <a:t>National Action Alliance for Suicide Prevention</a:t>
            </a:r>
          </a:p>
          <a:p>
            <a:pPr algn="l"/>
            <a:r>
              <a:rPr lang="en-US" dirty="0">
                <a:solidFill>
                  <a:schemeClr val="bg1">
                    <a:lumMod val="50000"/>
                  </a:schemeClr>
                </a:solidFill>
              </a:rPr>
              <a:t>Crisis Now</a:t>
            </a:r>
          </a:p>
        </p:txBody>
      </p:sp>
      <p:sp>
        <p:nvSpPr>
          <p:cNvPr id="4" name="Slide Number Placeholder 3">
            <a:extLst>
              <a:ext uri="{FF2B5EF4-FFF2-40B4-BE49-F238E27FC236}">
                <a16:creationId xmlns:a16="http://schemas.microsoft.com/office/drawing/2014/main" id="{BAD8D058-6CC8-4F06-BEED-9211D70E72FA}"/>
              </a:ext>
            </a:extLst>
          </p:cNvPr>
          <p:cNvSpPr>
            <a:spLocks noGrp="1"/>
          </p:cNvSpPr>
          <p:nvPr>
            <p:ph type="sldNum" sz="quarter" idx="12"/>
          </p:nvPr>
        </p:nvSpPr>
        <p:spPr/>
        <p:txBody>
          <a:bodyPr/>
          <a:lstStyle/>
          <a:p>
            <a:fld id="{2A912E05-27E8-4814-B9B5-69B786581838}" type="slidenum">
              <a:rPr lang="en-US" smtClean="0"/>
              <a:t>20</a:t>
            </a:fld>
            <a:endParaRPr lang="en-US" dirty="0"/>
          </a:p>
        </p:txBody>
      </p:sp>
    </p:spTree>
    <p:extLst>
      <p:ext uri="{BB962C8B-B14F-4D97-AF65-F5344CB8AC3E}">
        <p14:creationId xmlns:p14="http://schemas.microsoft.com/office/powerpoint/2010/main" val="181314591"/>
      </p:ext>
    </p:extLst>
  </p:cSld>
  <p:clrMapOvr>
    <a:masterClrMapping/>
  </p:clrMapOvr>
  <p:transition spd="slow">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64310-DDB7-4C66-B77D-34A8F394B90E}"/>
              </a:ext>
            </a:extLst>
          </p:cNvPr>
          <p:cNvSpPr>
            <a:spLocks noGrp="1"/>
          </p:cNvSpPr>
          <p:nvPr>
            <p:ph type="title"/>
          </p:nvPr>
        </p:nvSpPr>
        <p:spPr/>
        <p:txBody>
          <a:bodyPr/>
          <a:lstStyle/>
          <a:p>
            <a:r>
              <a:rPr lang="en-US" dirty="0"/>
              <a:t>Making the Business Case</a:t>
            </a:r>
          </a:p>
        </p:txBody>
      </p:sp>
      <p:sp>
        <p:nvSpPr>
          <p:cNvPr id="3" name="Content Placeholder 2">
            <a:extLst>
              <a:ext uri="{FF2B5EF4-FFF2-40B4-BE49-F238E27FC236}">
                <a16:creationId xmlns:a16="http://schemas.microsoft.com/office/drawing/2014/main" id="{BFB5DFE8-DE84-459C-AA97-24656C75A6FB}"/>
              </a:ext>
            </a:extLst>
          </p:cNvPr>
          <p:cNvSpPr>
            <a:spLocks noGrp="1"/>
          </p:cNvSpPr>
          <p:nvPr>
            <p:ph idx="1"/>
          </p:nvPr>
        </p:nvSpPr>
        <p:spPr>
          <a:xfrm>
            <a:off x="628650" y="1146629"/>
            <a:ext cx="7886700" cy="5030334"/>
          </a:xfrm>
        </p:spPr>
        <p:txBody>
          <a:bodyPr/>
          <a:lstStyle/>
          <a:p>
            <a:pPr marL="0" indent="0">
              <a:buNone/>
            </a:pPr>
            <a:r>
              <a:rPr lang="en-US" sz="1800" dirty="0"/>
              <a:t>Based on 4-million person community of Maricopa County (Phoenix, Arizona)</a:t>
            </a:r>
          </a:p>
          <a:p>
            <a:pPr marL="0" indent="0">
              <a:buNone/>
            </a:pPr>
            <a:endParaRPr lang="en-US" dirty="0"/>
          </a:p>
          <a:p>
            <a:pPr marL="0" indent="0">
              <a:buNone/>
            </a:pPr>
            <a:r>
              <a:rPr lang="en-US" dirty="0"/>
              <a:t>Reduced Potential State Acute Care Inpatient Expense by $260 million. </a:t>
            </a:r>
          </a:p>
          <a:p>
            <a:pPr marL="0" indent="0">
              <a:buNone/>
            </a:pPr>
            <a:endParaRPr lang="en-US" dirty="0"/>
          </a:p>
          <a:p>
            <a:pPr marL="0" indent="0">
              <a:buNone/>
            </a:pPr>
            <a:r>
              <a:rPr lang="en-US" dirty="0"/>
              <a:t>The cost avoidance represents the net savings of $100 million investment in a full, integrated crisis continuum.</a:t>
            </a:r>
          </a:p>
          <a:p>
            <a:endParaRPr lang="en-US" dirty="0"/>
          </a:p>
        </p:txBody>
      </p:sp>
      <p:sp>
        <p:nvSpPr>
          <p:cNvPr id="5" name="Footer Placeholder 4">
            <a:extLst>
              <a:ext uri="{FF2B5EF4-FFF2-40B4-BE49-F238E27FC236}">
                <a16:creationId xmlns:a16="http://schemas.microsoft.com/office/drawing/2014/main" id="{4D35E961-E674-42C1-813F-4181866A08C5}"/>
              </a:ext>
            </a:extLst>
          </p:cNvPr>
          <p:cNvSpPr>
            <a:spLocks noGrp="1"/>
          </p:cNvSpPr>
          <p:nvPr>
            <p:ph type="ftr" sz="quarter" idx="11"/>
          </p:nvPr>
        </p:nvSpPr>
        <p:spPr>
          <a:xfrm>
            <a:off x="628650" y="5733143"/>
            <a:ext cx="4451350" cy="870857"/>
          </a:xfrm>
        </p:spPr>
        <p:txBody>
          <a:bodyPr/>
          <a:lstStyle/>
          <a:p>
            <a:pPr algn="l"/>
            <a:r>
              <a:rPr lang="en-US" dirty="0">
                <a:solidFill>
                  <a:schemeClr val="bg1">
                    <a:lumMod val="50000"/>
                  </a:schemeClr>
                </a:solidFill>
              </a:rPr>
              <a:t>National Association of State Mental Health Program Directors</a:t>
            </a:r>
          </a:p>
          <a:p>
            <a:pPr algn="l"/>
            <a:r>
              <a:rPr lang="en-US" dirty="0">
                <a:solidFill>
                  <a:schemeClr val="bg1">
                    <a:lumMod val="50000"/>
                  </a:schemeClr>
                </a:solidFill>
              </a:rPr>
              <a:t>National Action Alliance for Suicide Prevention</a:t>
            </a:r>
          </a:p>
          <a:p>
            <a:pPr algn="l"/>
            <a:r>
              <a:rPr lang="en-US" dirty="0">
                <a:solidFill>
                  <a:schemeClr val="bg1">
                    <a:lumMod val="50000"/>
                  </a:schemeClr>
                </a:solidFill>
              </a:rPr>
              <a:t>Crisis Now</a:t>
            </a:r>
          </a:p>
        </p:txBody>
      </p:sp>
      <p:sp>
        <p:nvSpPr>
          <p:cNvPr id="4" name="Slide Number Placeholder 3">
            <a:extLst>
              <a:ext uri="{FF2B5EF4-FFF2-40B4-BE49-F238E27FC236}">
                <a16:creationId xmlns:a16="http://schemas.microsoft.com/office/drawing/2014/main" id="{F8E17912-109C-42E8-918E-591D205DB30F}"/>
              </a:ext>
            </a:extLst>
          </p:cNvPr>
          <p:cNvSpPr>
            <a:spLocks noGrp="1"/>
          </p:cNvSpPr>
          <p:nvPr>
            <p:ph type="sldNum" sz="quarter" idx="12"/>
          </p:nvPr>
        </p:nvSpPr>
        <p:spPr/>
        <p:txBody>
          <a:bodyPr/>
          <a:lstStyle/>
          <a:p>
            <a:fld id="{2A912E05-27E8-4814-B9B5-69B786581838}" type="slidenum">
              <a:rPr lang="en-US" smtClean="0"/>
              <a:t>21</a:t>
            </a:fld>
            <a:endParaRPr lang="en-US" dirty="0"/>
          </a:p>
        </p:txBody>
      </p:sp>
    </p:spTree>
    <p:extLst>
      <p:ext uri="{BB962C8B-B14F-4D97-AF65-F5344CB8AC3E}">
        <p14:creationId xmlns:p14="http://schemas.microsoft.com/office/powerpoint/2010/main" val="3190116933"/>
      </p:ext>
    </p:extLst>
  </p:cSld>
  <p:clrMapOvr>
    <a:masterClrMapping/>
  </p:clrMapOvr>
  <p:transition spd="slow">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3D6C6-CBBC-43A3-BA22-BA71D8731642}"/>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7E246733-8F7B-4283-85AF-8CDA2A16DD28}"/>
              </a:ext>
            </a:extLst>
          </p:cNvPr>
          <p:cNvSpPr>
            <a:spLocks noGrp="1"/>
          </p:cNvSpPr>
          <p:nvPr>
            <p:ph idx="1"/>
          </p:nvPr>
        </p:nvSpPr>
        <p:spPr/>
        <p:txBody>
          <a:bodyPr/>
          <a:lstStyle/>
          <a:p>
            <a:pPr marL="0" indent="0">
              <a:buNone/>
            </a:pPr>
            <a:endParaRPr lang="en-US" dirty="0"/>
          </a:p>
          <a:p>
            <a:pPr marL="0" indent="0">
              <a:buNone/>
            </a:pPr>
            <a:r>
              <a:rPr lang="en-US" dirty="0"/>
              <a:t>Individuals in a mental health crisis benefit when their communities have a fully developed continuum of crisis services. The Crisis Now Model plays a critical role in a healthy crisis continuum, and their continued sustainability brings hope for the future to any individual suffering with mental illness.  </a:t>
            </a:r>
          </a:p>
          <a:p>
            <a:pPr marL="0" indent="0">
              <a:buNone/>
            </a:pPr>
            <a:r>
              <a:rPr lang="en-US" dirty="0"/>
              <a:t> </a:t>
            </a:r>
          </a:p>
          <a:p>
            <a:endParaRPr lang="en-US" dirty="0"/>
          </a:p>
        </p:txBody>
      </p:sp>
      <p:sp>
        <p:nvSpPr>
          <p:cNvPr id="5" name="Footer Placeholder 4">
            <a:extLst>
              <a:ext uri="{FF2B5EF4-FFF2-40B4-BE49-F238E27FC236}">
                <a16:creationId xmlns:a16="http://schemas.microsoft.com/office/drawing/2014/main" id="{5CB2D130-A6A3-479C-9E8D-6FEAAF2F20B9}"/>
              </a:ext>
            </a:extLst>
          </p:cNvPr>
          <p:cNvSpPr>
            <a:spLocks noGrp="1"/>
          </p:cNvSpPr>
          <p:nvPr>
            <p:ph type="ftr" sz="quarter" idx="11"/>
          </p:nvPr>
        </p:nvSpPr>
        <p:spPr>
          <a:xfrm>
            <a:off x="628650" y="5733143"/>
            <a:ext cx="4451350" cy="870857"/>
          </a:xfrm>
        </p:spPr>
        <p:txBody>
          <a:bodyPr/>
          <a:lstStyle/>
          <a:p>
            <a:pPr algn="l"/>
            <a:r>
              <a:rPr lang="en-US" dirty="0">
                <a:solidFill>
                  <a:schemeClr val="bg1">
                    <a:lumMod val="50000"/>
                  </a:schemeClr>
                </a:solidFill>
              </a:rPr>
              <a:t>National Association of State Mental Health Program Directors</a:t>
            </a:r>
          </a:p>
          <a:p>
            <a:pPr algn="l"/>
            <a:r>
              <a:rPr lang="en-US" dirty="0">
                <a:solidFill>
                  <a:schemeClr val="bg1">
                    <a:lumMod val="50000"/>
                  </a:schemeClr>
                </a:solidFill>
              </a:rPr>
              <a:t>National Action Alliance for Suicide Prevention</a:t>
            </a:r>
          </a:p>
          <a:p>
            <a:pPr algn="l"/>
            <a:r>
              <a:rPr lang="en-US" dirty="0">
                <a:solidFill>
                  <a:schemeClr val="bg1">
                    <a:lumMod val="50000"/>
                  </a:schemeClr>
                </a:solidFill>
              </a:rPr>
              <a:t>Crisis Now</a:t>
            </a:r>
          </a:p>
        </p:txBody>
      </p:sp>
      <p:sp>
        <p:nvSpPr>
          <p:cNvPr id="4" name="Slide Number Placeholder 3">
            <a:extLst>
              <a:ext uri="{FF2B5EF4-FFF2-40B4-BE49-F238E27FC236}">
                <a16:creationId xmlns:a16="http://schemas.microsoft.com/office/drawing/2014/main" id="{3745021D-5259-4065-9B83-770D0FA2368C}"/>
              </a:ext>
            </a:extLst>
          </p:cNvPr>
          <p:cNvSpPr>
            <a:spLocks noGrp="1"/>
          </p:cNvSpPr>
          <p:nvPr>
            <p:ph type="sldNum" sz="quarter" idx="12"/>
          </p:nvPr>
        </p:nvSpPr>
        <p:spPr/>
        <p:txBody>
          <a:bodyPr/>
          <a:lstStyle/>
          <a:p>
            <a:fld id="{2A912E05-27E8-4814-B9B5-69B786581838}" type="slidenum">
              <a:rPr lang="en-US" smtClean="0"/>
              <a:t>22</a:t>
            </a:fld>
            <a:endParaRPr lang="en-US" dirty="0"/>
          </a:p>
        </p:txBody>
      </p:sp>
    </p:spTree>
    <p:extLst>
      <p:ext uri="{BB962C8B-B14F-4D97-AF65-F5344CB8AC3E}">
        <p14:creationId xmlns:p14="http://schemas.microsoft.com/office/powerpoint/2010/main" val="2432445004"/>
      </p:ext>
    </p:extLst>
  </p:cSld>
  <p:clrMapOvr>
    <a:masterClrMapping/>
  </p:clrMapOvr>
  <p:transition spd="slow">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B7283-C0F7-4913-8AB4-8363D7BD44DC}"/>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235C6C74-7DD3-4081-9A57-FFD49FD2D67B}"/>
              </a:ext>
            </a:extLst>
          </p:cNvPr>
          <p:cNvSpPr>
            <a:spLocks noGrp="1"/>
          </p:cNvSpPr>
          <p:nvPr>
            <p:ph idx="1"/>
          </p:nvPr>
        </p:nvSpPr>
        <p:spPr/>
        <p:txBody>
          <a:bodyPr/>
          <a:lstStyle/>
          <a:p>
            <a:pPr marL="0" indent="0" algn="ctr">
              <a:buNone/>
            </a:pPr>
            <a:endParaRPr lang="en-US" sz="5400" dirty="0"/>
          </a:p>
          <a:p>
            <a:pPr marL="0" indent="0" algn="ctr">
              <a:buNone/>
            </a:pPr>
            <a:r>
              <a:rPr lang="en-US" sz="5400" dirty="0"/>
              <a:t>????? </a:t>
            </a:r>
          </a:p>
        </p:txBody>
      </p:sp>
      <p:sp>
        <p:nvSpPr>
          <p:cNvPr id="4" name="Slide Number Placeholder 3">
            <a:extLst>
              <a:ext uri="{FF2B5EF4-FFF2-40B4-BE49-F238E27FC236}">
                <a16:creationId xmlns:a16="http://schemas.microsoft.com/office/drawing/2014/main" id="{3779796F-9E5C-4721-AA64-25AE866908DC}"/>
              </a:ext>
            </a:extLst>
          </p:cNvPr>
          <p:cNvSpPr>
            <a:spLocks noGrp="1"/>
          </p:cNvSpPr>
          <p:nvPr>
            <p:ph type="sldNum" sz="quarter" idx="12"/>
          </p:nvPr>
        </p:nvSpPr>
        <p:spPr/>
        <p:txBody>
          <a:bodyPr/>
          <a:lstStyle/>
          <a:p>
            <a:fld id="{2A912E05-27E8-4814-B9B5-69B786581838}" type="slidenum">
              <a:rPr lang="en-US" smtClean="0"/>
              <a:t>23</a:t>
            </a:fld>
            <a:endParaRPr lang="en-US" dirty="0"/>
          </a:p>
        </p:txBody>
      </p:sp>
    </p:spTree>
    <p:extLst>
      <p:ext uri="{BB962C8B-B14F-4D97-AF65-F5344CB8AC3E}">
        <p14:creationId xmlns:p14="http://schemas.microsoft.com/office/powerpoint/2010/main" val="4212948696"/>
      </p:ext>
    </p:extLst>
  </p:cSld>
  <p:clrMapOvr>
    <a:masterClrMapping/>
  </p:clrMapOvr>
  <p:transition spd="slow">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E22A1-ABE3-491A-89FD-59E710595704}"/>
              </a:ext>
            </a:extLst>
          </p:cNvPr>
          <p:cNvSpPr>
            <a:spLocks noGrp="1"/>
          </p:cNvSpPr>
          <p:nvPr>
            <p:ph type="title"/>
          </p:nvPr>
        </p:nvSpPr>
        <p:spPr>
          <a:xfrm>
            <a:off x="628650" y="365127"/>
            <a:ext cx="7886700" cy="930274"/>
          </a:xfrm>
        </p:spPr>
        <p:txBody>
          <a:bodyPr/>
          <a:lstStyle/>
          <a:p>
            <a:r>
              <a:rPr lang="en-US" dirty="0"/>
              <a:t>References</a:t>
            </a:r>
          </a:p>
        </p:txBody>
      </p:sp>
      <p:sp>
        <p:nvSpPr>
          <p:cNvPr id="3" name="Content Placeholder 2">
            <a:extLst>
              <a:ext uri="{FF2B5EF4-FFF2-40B4-BE49-F238E27FC236}">
                <a16:creationId xmlns:a16="http://schemas.microsoft.com/office/drawing/2014/main" id="{11B72DAA-DB03-4093-B039-ED08A8940022}"/>
              </a:ext>
            </a:extLst>
          </p:cNvPr>
          <p:cNvSpPr>
            <a:spLocks noGrp="1"/>
          </p:cNvSpPr>
          <p:nvPr>
            <p:ph idx="1"/>
          </p:nvPr>
        </p:nvSpPr>
        <p:spPr>
          <a:xfrm>
            <a:off x="897301" y="1295401"/>
            <a:ext cx="7886700" cy="4881562"/>
          </a:xfrm>
        </p:spPr>
        <p:txBody>
          <a:bodyPr/>
          <a:lstStyle/>
          <a:p>
            <a:pPr marL="0" indent="0">
              <a:buNone/>
            </a:pPr>
            <a:r>
              <a:rPr lang="en-US" sz="1200" dirty="0"/>
              <a:t>National Action Alliance for Suicide Prevention: Crisis Services Task Force. (2016). </a:t>
            </a:r>
            <a:r>
              <a:rPr lang="en-US" sz="1200" i="1" dirty="0"/>
              <a:t>Crisis now: Transforming services is within our reach</a:t>
            </a:r>
            <a:r>
              <a:rPr lang="en-US" sz="1200" dirty="0"/>
              <a:t>. Washington, DC: Education Development Center, Inc. </a:t>
            </a:r>
          </a:p>
          <a:p>
            <a:pPr marL="0" indent="0">
              <a:buNone/>
            </a:pPr>
            <a:r>
              <a:rPr lang="en-US" sz="1200" u="sng" dirty="0">
                <a:hlinkClick r:id="rId2"/>
              </a:rPr>
              <a:t>https://theactionalliance.org/sites/default/files/crisisnow.pdf</a:t>
            </a:r>
            <a:r>
              <a:rPr lang="en-US" sz="1200" dirty="0"/>
              <a:t> </a:t>
            </a:r>
          </a:p>
          <a:p>
            <a:pPr marL="0" indent="0">
              <a:buNone/>
            </a:pPr>
            <a:r>
              <a:rPr lang="en-US" sz="1200" dirty="0">
                <a:hlinkClick r:id="rId3"/>
              </a:rPr>
              <a:t>https://www.cbsnews.com/news/virginia-sen-recounts-mentally-ill-son-attacking-him/</a:t>
            </a:r>
            <a:r>
              <a:rPr lang="en-US" sz="1200" dirty="0"/>
              <a:t>  </a:t>
            </a:r>
          </a:p>
          <a:p>
            <a:pPr marL="0" indent="0">
              <a:buNone/>
            </a:pPr>
            <a:r>
              <a:rPr lang="en-US" sz="1200" dirty="0">
                <a:hlinkClick r:id="rId4"/>
              </a:rPr>
              <a:t>https://davidwcovington.com/2014/02/06/air-traffic-control/</a:t>
            </a:r>
            <a:r>
              <a:rPr lang="en-US" sz="1200" dirty="0"/>
              <a:t>  </a:t>
            </a:r>
          </a:p>
          <a:p>
            <a:pPr marL="0" indent="0">
              <a:buNone/>
            </a:pPr>
            <a:r>
              <a:rPr lang="en-US" sz="1200" dirty="0"/>
              <a:t>State of Nevada Epidemiology Reports</a:t>
            </a:r>
          </a:p>
          <a:p>
            <a:pPr marL="0" indent="0">
              <a:buNone/>
            </a:pPr>
            <a:r>
              <a:rPr lang="en-US" sz="1200" dirty="0"/>
              <a:t> NASMHPD: National Association of State Mental Health Program Director</a:t>
            </a:r>
          </a:p>
          <a:p>
            <a:pPr marL="0" indent="0">
              <a:buNone/>
            </a:pPr>
            <a:r>
              <a:rPr lang="en-US" sz="1200" dirty="0">
                <a:hlinkClick r:id="rId5"/>
              </a:rPr>
              <a:t>http://bhltest2.com/#the_video</a:t>
            </a:r>
            <a:endParaRPr lang="en-US" sz="1200" dirty="0"/>
          </a:p>
          <a:p>
            <a:pPr marL="0" indent="0">
              <a:buNone/>
            </a:pPr>
            <a:r>
              <a:rPr lang="en-US" sz="1200" dirty="0">
                <a:hlinkClick r:id="rId6"/>
              </a:rPr>
              <a:t>http://bhltest2.com/wp-content/uploads/2018/05/CrisisNow-BusinessCase.pdf</a:t>
            </a:r>
            <a:r>
              <a:rPr lang="en-US" sz="1200" dirty="0"/>
              <a:t> </a:t>
            </a:r>
          </a:p>
          <a:p>
            <a:pPr marL="0" indent="0">
              <a:buNone/>
            </a:pPr>
            <a:r>
              <a:rPr lang="en-US" sz="1200" dirty="0">
                <a:hlinkClick r:id="rId7"/>
              </a:rPr>
              <a:t>http://bhltest2.com/wp-content/uploads/2018/05/TACPaper1-BeyondBeds.pdf</a:t>
            </a:r>
            <a:endParaRPr lang="en-US" sz="1200" dirty="0"/>
          </a:p>
          <a:p>
            <a:pPr marL="0" indent="0">
              <a:buNone/>
            </a:pPr>
            <a:r>
              <a:rPr lang="en-US" sz="1200" dirty="0">
                <a:hlinkClick r:id="rId8"/>
              </a:rPr>
              <a:t>http://crisisnow.com/the</a:t>
            </a:r>
            <a:r>
              <a:rPr lang="en-US" sz="1200" dirty="0"/>
              <a:t> </a:t>
            </a:r>
          </a:p>
          <a:p>
            <a:pPr marL="0" indent="0">
              <a:buNone/>
            </a:pPr>
            <a:r>
              <a:rPr lang="en-US" sz="1200" dirty="0"/>
              <a:t>Washoe County Regional Medical Examiner’s Office - 2016 Data on Suicides in Northern Nevada</a:t>
            </a:r>
          </a:p>
          <a:p>
            <a:pPr marL="0" indent="0">
              <a:buNone/>
            </a:pPr>
            <a:r>
              <a:rPr lang="en-US" sz="1200" dirty="0"/>
              <a:t>American Association of Suicidology- </a:t>
            </a:r>
            <a:r>
              <a:rPr lang="en-US" sz="1200" dirty="0">
                <a:hlinkClick r:id="rId9"/>
              </a:rPr>
              <a:t>http://www.suicidology.org/resources/facts-statistics</a:t>
            </a:r>
            <a:endParaRPr lang="en-US" sz="1200" dirty="0"/>
          </a:p>
          <a:p>
            <a:pPr marL="0" indent="0">
              <a:buNone/>
            </a:pPr>
            <a:r>
              <a:rPr lang="en-US" sz="1200" dirty="0"/>
              <a:t>American Foundation for Suicide Prevention- afsp.org</a:t>
            </a:r>
          </a:p>
          <a:p>
            <a:pPr marL="0" indent="0">
              <a:buNone/>
            </a:pPr>
            <a:r>
              <a:rPr lang="en-US" sz="1200" dirty="0"/>
              <a:t>Office of Suicide Prevention, Department of Health and Human Services, Office of Analytics</a:t>
            </a:r>
          </a:p>
          <a:p>
            <a:pPr marL="0" indent="0">
              <a:buNone/>
            </a:pPr>
            <a:r>
              <a:rPr lang="en-US" sz="1200" dirty="0"/>
              <a:t>Nevada Crisis Call Center</a:t>
            </a:r>
          </a:p>
          <a:p>
            <a:endParaRPr lang="en-US" dirty="0"/>
          </a:p>
          <a:p>
            <a:endParaRPr lang="en-US" sz="1100" dirty="0"/>
          </a:p>
          <a:p>
            <a:endParaRPr lang="en-US" sz="1100" dirty="0"/>
          </a:p>
          <a:p>
            <a:endParaRPr lang="en-US" dirty="0"/>
          </a:p>
          <a:p>
            <a:endParaRPr lang="en-US" dirty="0"/>
          </a:p>
        </p:txBody>
      </p:sp>
      <p:sp>
        <p:nvSpPr>
          <p:cNvPr id="4" name="Slide Number Placeholder 3">
            <a:extLst>
              <a:ext uri="{FF2B5EF4-FFF2-40B4-BE49-F238E27FC236}">
                <a16:creationId xmlns:a16="http://schemas.microsoft.com/office/drawing/2014/main" id="{DD43A876-B8A8-486F-8D3D-87338183E86F}"/>
              </a:ext>
            </a:extLst>
          </p:cNvPr>
          <p:cNvSpPr>
            <a:spLocks noGrp="1"/>
          </p:cNvSpPr>
          <p:nvPr>
            <p:ph type="sldNum" sz="quarter" idx="12"/>
          </p:nvPr>
        </p:nvSpPr>
        <p:spPr/>
        <p:txBody>
          <a:bodyPr/>
          <a:lstStyle/>
          <a:p>
            <a:fld id="{2A912E05-27E8-4814-B9B5-69B786581838}" type="slidenum">
              <a:rPr lang="en-US" smtClean="0"/>
              <a:t>24</a:t>
            </a:fld>
            <a:endParaRPr lang="en-US" dirty="0"/>
          </a:p>
        </p:txBody>
      </p:sp>
    </p:spTree>
    <p:extLst>
      <p:ext uri="{BB962C8B-B14F-4D97-AF65-F5344CB8AC3E}">
        <p14:creationId xmlns:p14="http://schemas.microsoft.com/office/powerpoint/2010/main" val="1310954818"/>
      </p:ext>
    </p:extLst>
  </p:cSld>
  <p:clrMapOvr>
    <a:masterClrMapping/>
  </p:clrMapOvr>
  <p:transition spd="slow">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2F148-70C1-433C-944C-6EDCC284415F}"/>
              </a:ext>
            </a:extLst>
          </p:cNvPr>
          <p:cNvSpPr>
            <a:spLocks noGrp="1"/>
          </p:cNvSpPr>
          <p:nvPr>
            <p:ph type="title"/>
          </p:nvPr>
        </p:nvSpPr>
        <p:spPr/>
        <p:txBody>
          <a:bodyPr/>
          <a:lstStyle/>
          <a:p>
            <a:r>
              <a:rPr lang="en-US" dirty="0"/>
              <a:t>Contact Information</a:t>
            </a:r>
          </a:p>
        </p:txBody>
      </p:sp>
      <p:sp>
        <p:nvSpPr>
          <p:cNvPr id="3" name="Content Placeholder 2">
            <a:extLst>
              <a:ext uri="{FF2B5EF4-FFF2-40B4-BE49-F238E27FC236}">
                <a16:creationId xmlns:a16="http://schemas.microsoft.com/office/drawing/2014/main" id="{C659E026-6B28-4774-B794-D3BC2FF52E25}"/>
              </a:ext>
            </a:extLst>
          </p:cNvPr>
          <p:cNvSpPr>
            <a:spLocks noGrp="1"/>
          </p:cNvSpPr>
          <p:nvPr>
            <p:ph idx="1"/>
          </p:nvPr>
        </p:nvSpPr>
        <p:spPr/>
        <p:txBody>
          <a:bodyPr/>
          <a:lstStyle/>
          <a:p>
            <a:pPr marL="0" indent="0" algn="ctr">
              <a:buNone/>
            </a:pPr>
            <a:endParaRPr lang="en-US" dirty="0"/>
          </a:p>
          <a:p>
            <a:pPr marL="0" indent="0" algn="ctr">
              <a:buNone/>
            </a:pPr>
            <a:endParaRPr lang="en-US" dirty="0"/>
          </a:p>
          <a:p>
            <a:pPr marL="0" indent="0" algn="ctr">
              <a:buNone/>
            </a:pPr>
            <a:r>
              <a:rPr lang="en-US" dirty="0"/>
              <a:t>Stephanie Woodard, </a:t>
            </a:r>
            <a:r>
              <a:rPr lang="en-US" dirty="0" err="1"/>
              <a:t>Psy.D</a:t>
            </a:r>
            <a:endParaRPr lang="en-US" dirty="0"/>
          </a:p>
          <a:p>
            <a:pPr marL="0" indent="0" algn="ctr">
              <a:buNone/>
            </a:pPr>
            <a:r>
              <a:rPr lang="en-US" dirty="0"/>
              <a:t>swoodard@health.nv.gov</a:t>
            </a:r>
          </a:p>
        </p:txBody>
      </p:sp>
      <p:sp>
        <p:nvSpPr>
          <p:cNvPr id="4" name="Slide Number Placeholder 3">
            <a:extLst>
              <a:ext uri="{FF2B5EF4-FFF2-40B4-BE49-F238E27FC236}">
                <a16:creationId xmlns:a16="http://schemas.microsoft.com/office/drawing/2014/main" id="{1BBDBB39-519E-4E1D-B7F6-A4A03A66EB84}"/>
              </a:ext>
            </a:extLst>
          </p:cNvPr>
          <p:cNvSpPr>
            <a:spLocks noGrp="1"/>
          </p:cNvSpPr>
          <p:nvPr>
            <p:ph type="sldNum" sz="quarter" idx="12"/>
          </p:nvPr>
        </p:nvSpPr>
        <p:spPr/>
        <p:txBody>
          <a:bodyPr/>
          <a:lstStyle/>
          <a:p>
            <a:fld id="{2A912E05-27E8-4814-B9B5-69B786581838}" type="slidenum">
              <a:rPr lang="en-US" smtClean="0"/>
              <a:t>25</a:t>
            </a:fld>
            <a:endParaRPr lang="en-US" dirty="0"/>
          </a:p>
        </p:txBody>
      </p:sp>
    </p:spTree>
    <p:extLst>
      <p:ext uri="{BB962C8B-B14F-4D97-AF65-F5344CB8AC3E}">
        <p14:creationId xmlns:p14="http://schemas.microsoft.com/office/powerpoint/2010/main" val="2799511324"/>
      </p:ext>
    </p:extLst>
  </p:cSld>
  <p:clrMapOvr>
    <a:masterClrMapping/>
  </p:clrMapOvr>
  <p:transition spd="slow">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BCF60-703A-4AFD-8AFF-3ADB27B1F075}"/>
              </a:ext>
            </a:extLst>
          </p:cNvPr>
          <p:cNvSpPr>
            <a:spLocks noGrp="1"/>
          </p:cNvSpPr>
          <p:nvPr>
            <p:ph type="title"/>
          </p:nvPr>
        </p:nvSpPr>
        <p:spPr>
          <a:xfrm>
            <a:off x="628650" y="365126"/>
            <a:ext cx="7886700" cy="810531"/>
          </a:xfrm>
        </p:spPr>
        <p:txBody>
          <a:bodyPr/>
          <a:lstStyle/>
          <a:p>
            <a:r>
              <a:rPr lang="en-US" dirty="0"/>
              <a:t>Statistics</a:t>
            </a:r>
          </a:p>
        </p:txBody>
      </p:sp>
      <p:sp>
        <p:nvSpPr>
          <p:cNvPr id="3" name="Content Placeholder 2">
            <a:extLst>
              <a:ext uri="{FF2B5EF4-FFF2-40B4-BE49-F238E27FC236}">
                <a16:creationId xmlns:a16="http://schemas.microsoft.com/office/drawing/2014/main" id="{AA7ED5A5-7D25-4AC0-8879-F226BC815414}"/>
              </a:ext>
            </a:extLst>
          </p:cNvPr>
          <p:cNvSpPr>
            <a:spLocks noGrp="1"/>
          </p:cNvSpPr>
          <p:nvPr>
            <p:ph idx="1"/>
          </p:nvPr>
        </p:nvSpPr>
        <p:spPr>
          <a:xfrm>
            <a:off x="628650" y="1175656"/>
            <a:ext cx="7886700" cy="4644573"/>
          </a:xfrm>
        </p:spPr>
        <p:txBody>
          <a:bodyPr/>
          <a:lstStyle/>
          <a:p>
            <a:r>
              <a:rPr lang="en-US" sz="2000" dirty="0"/>
              <a:t>Nearly 10 million individuals in the United States are estimated to live with a diagnosable psychiatric condition sufficiently serious to impair their personal, social, and economic functioning. </a:t>
            </a:r>
          </a:p>
          <a:p>
            <a:r>
              <a:rPr lang="en-US" sz="2000" dirty="0"/>
              <a:t>Approximately 20% of the population struggles with a mental illness at any time, and suicide is the 2nd leading cause of death for people under age 35. </a:t>
            </a:r>
            <a:endParaRPr lang="en-US" sz="800" dirty="0"/>
          </a:p>
          <a:p>
            <a:r>
              <a:rPr lang="en-US" sz="2000" dirty="0"/>
              <a:t>Nevada’s population has grown by an estimated 10% since 2010.  </a:t>
            </a:r>
          </a:p>
          <a:p>
            <a:r>
              <a:rPr lang="en-US" sz="2000" dirty="0"/>
              <a:t>While mental health utilization has decreased from state-funded facilities, hospital visits to both the emergency department and inpatient admissions have increased since 2009, especially for depression and anxiety. </a:t>
            </a:r>
          </a:p>
          <a:p>
            <a:r>
              <a:rPr lang="en-US" sz="2000" dirty="0"/>
              <a:t>Between 2009 and 2017, Nevada had its highest age-adjusted suicide rate in 2016, which was 20.6 per 100,000 population while the lowest rate was in 2012, with 17.8 per 100,000 population. </a:t>
            </a:r>
          </a:p>
          <a:p>
            <a:pPr marL="0" indent="0">
              <a:buNone/>
            </a:pPr>
            <a:endParaRPr lang="en-US" sz="800" dirty="0"/>
          </a:p>
        </p:txBody>
      </p:sp>
      <p:sp>
        <p:nvSpPr>
          <p:cNvPr id="5" name="Footer Placeholder 4">
            <a:extLst>
              <a:ext uri="{FF2B5EF4-FFF2-40B4-BE49-F238E27FC236}">
                <a16:creationId xmlns:a16="http://schemas.microsoft.com/office/drawing/2014/main" id="{7B05DAE7-72A1-41D7-8FA0-E1B5A2FC6C19}"/>
              </a:ext>
            </a:extLst>
          </p:cNvPr>
          <p:cNvSpPr>
            <a:spLocks noGrp="1"/>
          </p:cNvSpPr>
          <p:nvPr>
            <p:ph type="ftr" sz="quarter" idx="11"/>
          </p:nvPr>
        </p:nvSpPr>
        <p:spPr>
          <a:xfrm>
            <a:off x="837292" y="5682345"/>
            <a:ext cx="7886699" cy="787272"/>
          </a:xfrm>
        </p:spPr>
        <p:txBody>
          <a:bodyPr/>
          <a:lstStyle/>
          <a:p>
            <a:pPr algn="l"/>
            <a:r>
              <a:rPr lang="en-US" dirty="0">
                <a:solidFill>
                  <a:schemeClr val="bg1">
                    <a:lumMod val="50000"/>
                  </a:schemeClr>
                </a:solidFill>
              </a:rPr>
              <a:t>1 Joint Commission</a:t>
            </a:r>
          </a:p>
          <a:p>
            <a:pPr algn="l"/>
            <a:r>
              <a:rPr lang="en-US" dirty="0">
                <a:solidFill>
                  <a:schemeClr val="bg1">
                    <a:lumMod val="50000"/>
                  </a:schemeClr>
                </a:solidFill>
              </a:rPr>
              <a:t>2 Nevada Epidemiological Report</a:t>
            </a:r>
          </a:p>
          <a:p>
            <a:pPr algn="l"/>
            <a:r>
              <a:rPr lang="en-US" dirty="0">
                <a:solidFill>
                  <a:schemeClr val="bg1">
                    <a:lumMod val="50000"/>
                  </a:schemeClr>
                </a:solidFill>
              </a:rPr>
              <a:t>3 Center for Disease Control. Leading Causes of Death Reports, 1981-2016. Retrieved from: https://webappa.cdc.gov/sasweb/ncipc/leadcause.html </a:t>
            </a:r>
          </a:p>
        </p:txBody>
      </p:sp>
      <p:sp>
        <p:nvSpPr>
          <p:cNvPr id="6" name="TextBox 5">
            <a:extLst>
              <a:ext uri="{FF2B5EF4-FFF2-40B4-BE49-F238E27FC236}">
                <a16:creationId xmlns:a16="http://schemas.microsoft.com/office/drawing/2014/main" id="{CBAE44BC-1468-4FBB-8F24-1DC463290FEF}"/>
              </a:ext>
            </a:extLst>
          </p:cNvPr>
          <p:cNvSpPr txBox="1"/>
          <p:nvPr/>
        </p:nvSpPr>
        <p:spPr>
          <a:xfrm>
            <a:off x="5764122" y="1703941"/>
            <a:ext cx="268378" cy="215444"/>
          </a:xfrm>
          <a:prstGeom prst="rect">
            <a:avLst/>
          </a:prstGeom>
          <a:noFill/>
        </p:spPr>
        <p:txBody>
          <a:bodyPr wrap="square" rtlCol="0">
            <a:spAutoFit/>
          </a:bodyPr>
          <a:lstStyle/>
          <a:p>
            <a:r>
              <a:rPr lang="en-US" sz="800" dirty="0"/>
              <a:t>1</a:t>
            </a:r>
          </a:p>
        </p:txBody>
      </p:sp>
      <p:sp>
        <p:nvSpPr>
          <p:cNvPr id="8" name="TextBox 7">
            <a:extLst>
              <a:ext uri="{FF2B5EF4-FFF2-40B4-BE49-F238E27FC236}">
                <a16:creationId xmlns:a16="http://schemas.microsoft.com/office/drawing/2014/main" id="{72E8C8D1-B78B-4714-81B3-4E0A7DC94BF4}"/>
              </a:ext>
            </a:extLst>
          </p:cNvPr>
          <p:cNvSpPr txBox="1"/>
          <p:nvPr/>
        </p:nvSpPr>
        <p:spPr>
          <a:xfrm>
            <a:off x="5664200" y="5245100"/>
            <a:ext cx="571500" cy="215444"/>
          </a:xfrm>
          <a:prstGeom prst="rect">
            <a:avLst/>
          </a:prstGeom>
          <a:noFill/>
        </p:spPr>
        <p:txBody>
          <a:bodyPr wrap="square" rtlCol="0">
            <a:spAutoFit/>
          </a:bodyPr>
          <a:lstStyle/>
          <a:p>
            <a:r>
              <a:rPr lang="en-US" sz="800" dirty="0"/>
              <a:t>2</a:t>
            </a:r>
          </a:p>
        </p:txBody>
      </p:sp>
      <p:sp>
        <p:nvSpPr>
          <p:cNvPr id="9" name="TextBox 8">
            <a:extLst>
              <a:ext uri="{FF2B5EF4-FFF2-40B4-BE49-F238E27FC236}">
                <a16:creationId xmlns:a16="http://schemas.microsoft.com/office/drawing/2014/main" id="{DAD00999-54A3-4C5B-B1A2-232ED06085AB}"/>
              </a:ext>
            </a:extLst>
          </p:cNvPr>
          <p:cNvSpPr txBox="1"/>
          <p:nvPr/>
        </p:nvSpPr>
        <p:spPr>
          <a:xfrm>
            <a:off x="1612900" y="4292600"/>
            <a:ext cx="279399" cy="215444"/>
          </a:xfrm>
          <a:prstGeom prst="rect">
            <a:avLst/>
          </a:prstGeom>
          <a:noFill/>
        </p:spPr>
        <p:txBody>
          <a:bodyPr wrap="square" rtlCol="0">
            <a:spAutoFit/>
          </a:bodyPr>
          <a:lstStyle/>
          <a:p>
            <a:r>
              <a:rPr lang="en-US" sz="800" dirty="0"/>
              <a:t>2</a:t>
            </a:r>
          </a:p>
        </p:txBody>
      </p:sp>
      <p:sp>
        <p:nvSpPr>
          <p:cNvPr id="10" name="TextBox 9">
            <a:extLst>
              <a:ext uri="{FF2B5EF4-FFF2-40B4-BE49-F238E27FC236}">
                <a16:creationId xmlns:a16="http://schemas.microsoft.com/office/drawing/2014/main" id="{7F226A96-6085-407B-854A-F2F431554633}"/>
              </a:ext>
            </a:extLst>
          </p:cNvPr>
          <p:cNvSpPr txBox="1"/>
          <p:nvPr/>
        </p:nvSpPr>
        <p:spPr>
          <a:xfrm>
            <a:off x="7391400" y="3060700"/>
            <a:ext cx="317500" cy="215444"/>
          </a:xfrm>
          <a:prstGeom prst="rect">
            <a:avLst/>
          </a:prstGeom>
          <a:noFill/>
        </p:spPr>
        <p:txBody>
          <a:bodyPr wrap="square" rtlCol="0">
            <a:spAutoFit/>
          </a:bodyPr>
          <a:lstStyle/>
          <a:p>
            <a:r>
              <a:rPr lang="en-US" sz="800" dirty="0"/>
              <a:t>2</a:t>
            </a:r>
          </a:p>
        </p:txBody>
      </p:sp>
      <p:sp>
        <p:nvSpPr>
          <p:cNvPr id="12" name="TextBox 11">
            <a:extLst>
              <a:ext uri="{FF2B5EF4-FFF2-40B4-BE49-F238E27FC236}">
                <a16:creationId xmlns:a16="http://schemas.microsoft.com/office/drawing/2014/main" id="{3B19E682-AC9B-44D1-811C-2FFA70AD2ADA}"/>
              </a:ext>
            </a:extLst>
          </p:cNvPr>
          <p:cNvSpPr txBox="1"/>
          <p:nvPr/>
        </p:nvSpPr>
        <p:spPr>
          <a:xfrm>
            <a:off x="1524000" y="2664506"/>
            <a:ext cx="609601" cy="215444"/>
          </a:xfrm>
          <a:prstGeom prst="rect">
            <a:avLst/>
          </a:prstGeom>
          <a:noFill/>
        </p:spPr>
        <p:txBody>
          <a:bodyPr wrap="square" rtlCol="0">
            <a:spAutoFit/>
          </a:bodyPr>
          <a:lstStyle/>
          <a:p>
            <a:r>
              <a:rPr lang="en-US" sz="800" dirty="0"/>
              <a:t>3</a:t>
            </a:r>
          </a:p>
        </p:txBody>
      </p:sp>
    </p:spTree>
    <p:extLst>
      <p:ext uri="{BB962C8B-B14F-4D97-AF65-F5344CB8AC3E}">
        <p14:creationId xmlns:p14="http://schemas.microsoft.com/office/powerpoint/2010/main" val="1408819525"/>
      </p:ext>
    </p:extLst>
  </p:cSld>
  <p:clrMapOvr>
    <a:masterClrMapping/>
  </p:clrMapOvr>
  <p:transition spd="slow">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13883-9D10-46CF-B179-27905591410C}"/>
              </a:ext>
            </a:extLst>
          </p:cNvPr>
          <p:cNvSpPr>
            <a:spLocks noGrp="1"/>
          </p:cNvSpPr>
          <p:nvPr>
            <p:ph type="title"/>
          </p:nvPr>
        </p:nvSpPr>
        <p:spPr/>
        <p:txBody>
          <a:bodyPr/>
          <a:lstStyle/>
          <a:p>
            <a:r>
              <a:rPr lang="en-US" dirty="0"/>
              <a:t>Suicide Rates</a:t>
            </a:r>
          </a:p>
        </p:txBody>
      </p:sp>
      <p:sp>
        <p:nvSpPr>
          <p:cNvPr id="6" name="Footer Placeholder 5">
            <a:extLst>
              <a:ext uri="{FF2B5EF4-FFF2-40B4-BE49-F238E27FC236}">
                <a16:creationId xmlns:a16="http://schemas.microsoft.com/office/drawing/2014/main" id="{FE653FC6-145E-498C-84F8-29EB6DF13A2E}"/>
              </a:ext>
            </a:extLst>
          </p:cNvPr>
          <p:cNvSpPr>
            <a:spLocks noGrp="1"/>
          </p:cNvSpPr>
          <p:nvPr>
            <p:ph type="ftr" sz="quarter" idx="11"/>
          </p:nvPr>
        </p:nvSpPr>
        <p:spPr>
          <a:xfrm>
            <a:off x="333829" y="5968102"/>
            <a:ext cx="6952341" cy="774244"/>
          </a:xfrm>
        </p:spPr>
        <p:txBody>
          <a:bodyPr/>
          <a:lstStyle/>
          <a:p>
            <a:pPr algn="l"/>
            <a:endParaRPr lang="en-US" dirty="0"/>
          </a:p>
          <a:p>
            <a:pPr algn="l"/>
            <a:endParaRPr lang="en-US" dirty="0"/>
          </a:p>
          <a:p>
            <a:pPr algn="l"/>
            <a:r>
              <a:rPr lang="en-US" dirty="0">
                <a:solidFill>
                  <a:schemeClr val="bg1">
                    <a:lumMod val="50000"/>
                  </a:schemeClr>
                </a:solidFill>
              </a:rPr>
              <a:t>American Association of Suicidology</a:t>
            </a:r>
          </a:p>
          <a:p>
            <a:pPr algn="l"/>
            <a:r>
              <a:rPr lang="en-US" dirty="0">
                <a:solidFill>
                  <a:schemeClr val="bg1">
                    <a:lumMod val="50000"/>
                  </a:schemeClr>
                </a:solidFill>
              </a:rPr>
              <a:t>Office of Suicide Prevention, Department of Health and Human Services, Office of Analytics</a:t>
            </a:r>
          </a:p>
          <a:p>
            <a:pPr algn="l"/>
            <a:endParaRPr lang="en-US" dirty="0"/>
          </a:p>
          <a:p>
            <a:pPr algn="l"/>
            <a:endParaRPr lang="en-US" dirty="0"/>
          </a:p>
          <a:p>
            <a:pPr algn="l"/>
            <a:endParaRPr lang="en-US" dirty="0"/>
          </a:p>
        </p:txBody>
      </p:sp>
      <p:graphicFrame>
        <p:nvGraphicFramePr>
          <p:cNvPr id="13" name="Table 12">
            <a:extLst>
              <a:ext uri="{FF2B5EF4-FFF2-40B4-BE49-F238E27FC236}">
                <a16:creationId xmlns:a16="http://schemas.microsoft.com/office/drawing/2014/main" id="{3364D76E-1589-491F-8B43-D2ECD74AB82F}"/>
              </a:ext>
            </a:extLst>
          </p:cNvPr>
          <p:cNvGraphicFramePr>
            <a:graphicFrameLocks noGrp="1"/>
          </p:cNvGraphicFramePr>
          <p:nvPr>
            <p:extLst>
              <p:ext uri="{D42A27DB-BD31-4B8C-83A1-F6EECF244321}">
                <p14:modId xmlns:p14="http://schemas.microsoft.com/office/powerpoint/2010/main" val="2004254929"/>
              </p:ext>
            </p:extLst>
          </p:nvPr>
        </p:nvGraphicFramePr>
        <p:xfrm>
          <a:off x="4407807" y="1356331"/>
          <a:ext cx="4107543" cy="4438075"/>
        </p:xfrm>
        <a:graphic>
          <a:graphicData uri="http://schemas.openxmlformats.org/drawingml/2006/table">
            <a:tbl>
              <a:tblPr>
                <a:tableStyleId>{5C22544A-7EE6-4342-B048-85BDC9FD1C3A}</a:tableStyleId>
              </a:tblPr>
              <a:tblGrid>
                <a:gridCol w="626408">
                  <a:extLst>
                    <a:ext uri="{9D8B030D-6E8A-4147-A177-3AD203B41FA5}">
                      <a16:colId xmlns:a16="http://schemas.microsoft.com/office/drawing/2014/main" val="112830047"/>
                    </a:ext>
                  </a:extLst>
                </a:gridCol>
                <a:gridCol w="949401">
                  <a:extLst>
                    <a:ext uri="{9D8B030D-6E8A-4147-A177-3AD203B41FA5}">
                      <a16:colId xmlns:a16="http://schemas.microsoft.com/office/drawing/2014/main" val="1459328078"/>
                    </a:ext>
                  </a:extLst>
                </a:gridCol>
                <a:gridCol w="952663">
                  <a:extLst>
                    <a:ext uri="{9D8B030D-6E8A-4147-A177-3AD203B41FA5}">
                      <a16:colId xmlns:a16="http://schemas.microsoft.com/office/drawing/2014/main" val="3922994303"/>
                    </a:ext>
                  </a:extLst>
                </a:gridCol>
                <a:gridCol w="952663">
                  <a:extLst>
                    <a:ext uri="{9D8B030D-6E8A-4147-A177-3AD203B41FA5}">
                      <a16:colId xmlns:a16="http://schemas.microsoft.com/office/drawing/2014/main" val="2350679985"/>
                    </a:ext>
                  </a:extLst>
                </a:gridCol>
                <a:gridCol w="626408">
                  <a:extLst>
                    <a:ext uri="{9D8B030D-6E8A-4147-A177-3AD203B41FA5}">
                      <a16:colId xmlns:a16="http://schemas.microsoft.com/office/drawing/2014/main" val="3982040702"/>
                    </a:ext>
                  </a:extLst>
                </a:gridCol>
              </a:tblGrid>
              <a:tr h="533577">
                <a:tc gridSpan="5">
                  <a:txBody>
                    <a:bodyPr/>
                    <a:lstStyle/>
                    <a:p>
                      <a:pPr algn="ctr" fontAlgn="b"/>
                      <a:r>
                        <a:rPr lang="en-US" sz="1800" u="none" strike="noStrike" dirty="0">
                          <a:effectLst/>
                        </a:rPr>
                        <a:t>Nevada Age-Adjusted Suicide Rates (Per 100,000)</a:t>
                      </a:r>
                      <a:endParaRPr lang="en-US" sz="1800" b="0" i="0" u="none" strike="noStrike" dirty="0">
                        <a:solidFill>
                          <a:srgbClr val="002060"/>
                        </a:solidFill>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24120838"/>
                  </a:ext>
                </a:extLst>
              </a:tr>
              <a:tr h="331447">
                <a:tc gridSpan="5">
                  <a:txBody>
                    <a:bodyPr/>
                    <a:lstStyle/>
                    <a:p>
                      <a:pPr algn="ctr" fontAlgn="b"/>
                      <a:r>
                        <a:rPr lang="en-US" sz="1800" u="none" strike="noStrike" dirty="0">
                          <a:effectLst/>
                        </a:rPr>
                        <a:t> 2010-2017</a:t>
                      </a:r>
                      <a:endParaRPr lang="en-US" sz="1800" b="0" i="0" u="none" strike="noStrike" dirty="0">
                        <a:solidFill>
                          <a:srgbClr val="002060"/>
                        </a:solidFill>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0529758"/>
                  </a:ext>
                </a:extLst>
              </a:tr>
              <a:tr h="169361">
                <a:tc gridSpan="5">
                  <a:txBody>
                    <a:bodyPr/>
                    <a:lstStyle/>
                    <a:p>
                      <a:pPr algn="ctr" fontAlgn="b"/>
                      <a:endParaRPr lang="en-US" sz="1100" b="0" i="0" u="none" strike="noStrike" dirty="0">
                        <a:solidFill>
                          <a:srgbClr val="002060"/>
                        </a:solidFill>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10813481"/>
                  </a:ext>
                </a:extLst>
              </a:tr>
              <a:tr h="941500">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en-US" sz="1600" u="none" strike="noStrike" dirty="0">
                          <a:effectLst/>
                        </a:rPr>
                        <a:t>Year</a:t>
                      </a:r>
                      <a:endParaRPr lang="en-US" sz="1600" b="1" i="0" u="none" strike="noStrike" dirty="0">
                        <a:solidFill>
                          <a:srgbClr val="002060"/>
                        </a:solidFill>
                        <a:effectLst/>
                        <a:latin typeface="Calibri" panose="020F0502020204030204" pitchFamily="34" charset="0"/>
                      </a:endParaRPr>
                    </a:p>
                  </a:txBody>
                  <a:tcPr marL="9525" marR="9525" marT="9525" marB="0" anchor="ctr"/>
                </a:tc>
                <a:tc>
                  <a:txBody>
                    <a:bodyPr/>
                    <a:lstStyle/>
                    <a:p>
                      <a:pPr algn="ctr" fontAlgn="ctr"/>
                      <a:r>
                        <a:rPr lang="en-US" sz="1600" u="none" strike="noStrike" dirty="0">
                          <a:effectLst/>
                        </a:rPr>
                        <a:t>NV All Suicides Rate</a:t>
                      </a:r>
                      <a:endParaRPr lang="en-US" sz="1600" b="1" i="0" u="none" strike="noStrike" dirty="0">
                        <a:solidFill>
                          <a:srgbClr val="002060"/>
                        </a:solidFill>
                        <a:effectLst/>
                        <a:latin typeface="Calibri" panose="020F0502020204030204" pitchFamily="34" charset="0"/>
                      </a:endParaRPr>
                    </a:p>
                  </a:txBody>
                  <a:tcPr marL="9525" marR="9525" marT="9525" marB="0" anchor="ctr"/>
                </a:tc>
                <a:tc>
                  <a:txBody>
                    <a:bodyPr/>
                    <a:lstStyle/>
                    <a:p>
                      <a:pPr algn="ctr" fontAlgn="ctr"/>
                      <a:r>
                        <a:rPr lang="en-US" sz="1600" u="none" strike="noStrike" dirty="0">
                          <a:effectLst/>
                        </a:rPr>
                        <a:t>National Suicide Rates (CDC)</a:t>
                      </a:r>
                      <a:endParaRPr lang="en-US" sz="1600" b="1" i="0" u="none" strike="noStrike" dirty="0">
                        <a:solidFill>
                          <a:srgbClr val="002060"/>
                        </a:solidFill>
                        <a:effectLst/>
                        <a:latin typeface="Calibri" panose="020F0502020204030204" pitchFamily="34" charset="0"/>
                      </a:endParaRPr>
                    </a:p>
                  </a:txBody>
                  <a:tcPr marL="9525" marR="9525" marT="9525" marB="0" anchor="ct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952522213"/>
                  </a:ext>
                </a:extLst>
              </a:tr>
              <a:tr h="265157">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2010</a:t>
                      </a:r>
                      <a:endParaRPr lang="en-US" sz="1600" b="0" i="0" u="none" strike="noStrike">
                        <a:solidFill>
                          <a:srgbClr val="00206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20.3</a:t>
                      </a:r>
                      <a:endParaRPr lang="en-US" sz="1600" b="0" i="0" u="none" strike="noStrike">
                        <a:solidFill>
                          <a:srgbClr val="00206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12.1</a:t>
                      </a:r>
                      <a:endParaRPr lang="en-US" sz="1600" b="0" i="0" u="none" strike="noStrike" dirty="0">
                        <a:solidFill>
                          <a:srgbClr val="00206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235381251"/>
                  </a:ext>
                </a:extLst>
              </a:tr>
              <a:tr h="265157">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2011</a:t>
                      </a:r>
                      <a:endParaRPr lang="en-US" sz="1600" b="0" i="0" u="none" strike="noStrike">
                        <a:solidFill>
                          <a:srgbClr val="00206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18.7</a:t>
                      </a:r>
                      <a:endParaRPr lang="en-US" sz="1600" b="0" i="0" u="none" strike="noStrike">
                        <a:solidFill>
                          <a:srgbClr val="00206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12.3</a:t>
                      </a:r>
                      <a:endParaRPr lang="en-US" sz="1600" b="0" i="0" u="none" strike="noStrike" dirty="0">
                        <a:solidFill>
                          <a:srgbClr val="00206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036155954"/>
                  </a:ext>
                </a:extLst>
              </a:tr>
              <a:tr h="265157">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2012</a:t>
                      </a:r>
                      <a:endParaRPr lang="en-US" sz="1600" b="0" i="0" u="none" strike="noStrike">
                        <a:solidFill>
                          <a:srgbClr val="00206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18.4</a:t>
                      </a:r>
                      <a:endParaRPr lang="en-US" sz="1600" b="0" i="0" u="none" strike="noStrike">
                        <a:solidFill>
                          <a:srgbClr val="00206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12.6</a:t>
                      </a:r>
                      <a:endParaRPr lang="en-US" sz="1600" b="0" i="0" u="none" strike="noStrike" dirty="0">
                        <a:solidFill>
                          <a:srgbClr val="00206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049108209"/>
                  </a:ext>
                </a:extLst>
              </a:tr>
              <a:tr h="265157">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2013</a:t>
                      </a:r>
                      <a:endParaRPr lang="en-US" sz="1600" b="0" i="0" u="none" strike="noStrike">
                        <a:solidFill>
                          <a:srgbClr val="00206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18.9</a:t>
                      </a:r>
                      <a:endParaRPr lang="en-US" sz="1600" b="0" i="0" u="none" strike="noStrike">
                        <a:solidFill>
                          <a:srgbClr val="00206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12.6</a:t>
                      </a:r>
                      <a:endParaRPr lang="en-US" sz="1600" b="0" i="0" u="none" strike="noStrike" dirty="0">
                        <a:solidFill>
                          <a:srgbClr val="00206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62691819"/>
                  </a:ext>
                </a:extLst>
              </a:tr>
              <a:tr h="265157">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2014</a:t>
                      </a:r>
                      <a:endParaRPr lang="en-US" sz="1600" b="0" i="0" u="none" strike="noStrike">
                        <a:solidFill>
                          <a:srgbClr val="00206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19.6</a:t>
                      </a:r>
                      <a:endParaRPr lang="en-US" sz="1600" b="0" i="0" u="none" strike="noStrike">
                        <a:solidFill>
                          <a:srgbClr val="00206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13.0</a:t>
                      </a:r>
                      <a:endParaRPr lang="en-US" sz="1600" b="0" i="0" u="none" strike="noStrike" dirty="0">
                        <a:solidFill>
                          <a:srgbClr val="00206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839987398"/>
                  </a:ext>
                </a:extLst>
              </a:tr>
              <a:tr h="265157">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2015</a:t>
                      </a:r>
                      <a:endParaRPr lang="en-US" sz="1600" b="0" i="0" u="none" strike="noStrike">
                        <a:solidFill>
                          <a:srgbClr val="00206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18.8</a:t>
                      </a:r>
                      <a:endParaRPr lang="en-US" sz="1600" b="0" i="0" u="none" strike="noStrike">
                        <a:solidFill>
                          <a:srgbClr val="00206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13.3</a:t>
                      </a:r>
                      <a:endParaRPr lang="en-US" sz="1600" b="0" i="0" u="none" strike="noStrike" dirty="0">
                        <a:solidFill>
                          <a:srgbClr val="00206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87755746"/>
                  </a:ext>
                </a:extLst>
              </a:tr>
              <a:tr h="265157">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2016</a:t>
                      </a:r>
                      <a:endParaRPr lang="en-US" sz="1600" b="0" i="0" u="none" strike="noStrike">
                        <a:solidFill>
                          <a:srgbClr val="00206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21.2</a:t>
                      </a:r>
                      <a:endParaRPr lang="en-US" sz="1600" b="0" i="0" u="none" strike="noStrike">
                        <a:solidFill>
                          <a:srgbClr val="00206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13.4</a:t>
                      </a:r>
                      <a:endParaRPr lang="en-US" sz="1600" b="0" i="0" u="none" strike="noStrike" dirty="0">
                        <a:solidFill>
                          <a:srgbClr val="00206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05431197"/>
                  </a:ext>
                </a:extLst>
              </a:tr>
              <a:tr h="265157">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2017</a:t>
                      </a:r>
                      <a:endParaRPr lang="en-US" sz="1600" b="0" i="0" u="none" strike="noStrike">
                        <a:solidFill>
                          <a:srgbClr val="00206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20.4</a:t>
                      </a:r>
                      <a:endParaRPr lang="en-US" sz="1600" b="0" i="0" u="none" strike="noStrike">
                        <a:solidFill>
                          <a:srgbClr val="00206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a:t>
                      </a:r>
                      <a:endParaRPr lang="en-US" sz="1600" b="0" i="0" u="none" strike="noStrike" dirty="0">
                        <a:solidFill>
                          <a:srgbClr val="00206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544750722"/>
                  </a:ext>
                </a:extLst>
              </a:tr>
              <a:tr h="265157">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350239732"/>
                  </a:ext>
                </a:extLst>
              </a:tr>
            </a:tbl>
          </a:graphicData>
        </a:graphic>
      </p:graphicFrame>
      <p:pic>
        <p:nvPicPr>
          <p:cNvPr id="4" name="Picture 3">
            <a:extLst>
              <a:ext uri="{FF2B5EF4-FFF2-40B4-BE49-F238E27FC236}">
                <a16:creationId xmlns:a16="http://schemas.microsoft.com/office/drawing/2014/main" id="{DD44ADA4-5C80-4DD4-BB74-73DC54B471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650" y="1388842"/>
            <a:ext cx="3667311" cy="4329788"/>
          </a:xfrm>
          <a:prstGeom prst="rect">
            <a:avLst/>
          </a:prstGeom>
        </p:spPr>
      </p:pic>
    </p:spTree>
    <p:extLst>
      <p:ext uri="{BB962C8B-B14F-4D97-AF65-F5344CB8AC3E}">
        <p14:creationId xmlns:p14="http://schemas.microsoft.com/office/powerpoint/2010/main" val="1649718039"/>
      </p:ext>
    </p:extLst>
  </p:cSld>
  <p:clrMapOvr>
    <a:masterClrMapping/>
  </p:clrMapOvr>
  <p:transition spd="slow">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22EFF-5657-4FDF-A540-FD4D9D5E9A99}"/>
              </a:ext>
            </a:extLst>
          </p:cNvPr>
          <p:cNvSpPr>
            <a:spLocks noGrp="1"/>
          </p:cNvSpPr>
          <p:nvPr>
            <p:ph type="title"/>
          </p:nvPr>
        </p:nvSpPr>
        <p:spPr/>
        <p:txBody>
          <a:bodyPr/>
          <a:lstStyle/>
          <a:p>
            <a:r>
              <a:rPr lang="en-US" dirty="0"/>
              <a:t>Crisis Intervention Cost</a:t>
            </a:r>
          </a:p>
        </p:txBody>
      </p:sp>
      <p:graphicFrame>
        <p:nvGraphicFramePr>
          <p:cNvPr id="5" name="Content Placeholder 4">
            <a:extLst>
              <a:ext uri="{FF2B5EF4-FFF2-40B4-BE49-F238E27FC236}">
                <a16:creationId xmlns:a16="http://schemas.microsoft.com/office/drawing/2014/main" id="{2767E575-2049-4FB4-B3C8-3CBF3A616FD9}"/>
              </a:ext>
            </a:extLst>
          </p:cNvPr>
          <p:cNvGraphicFramePr>
            <a:graphicFrameLocks noGrp="1"/>
          </p:cNvGraphicFramePr>
          <p:nvPr>
            <p:ph idx="1"/>
            <p:extLst>
              <p:ext uri="{D42A27DB-BD31-4B8C-83A1-F6EECF244321}">
                <p14:modId xmlns:p14="http://schemas.microsoft.com/office/powerpoint/2010/main" val="4029485182"/>
              </p:ext>
            </p:extLst>
          </p:nvPr>
        </p:nvGraphicFramePr>
        <p:xfrm>
          <a:off x="1146629" y="1161144"/>
          <a:ext cx="6981373" cy="4970100"/>
        </p:xfrm>
        <a:graphic>
          <a:graphicData uri="http://schemas.openxmlformats.org/drawingml/2006/table">
            <a:tbl>
              <a:tblPr firstRow="1" firstCol="1" bandRow="1">
                <a:tableStyleId>{5C22544A-7EE6-4342-B048-85BDC9FD1C3A}</a:tableStyleId>
              </a:tblPr>
              <a:tblGrid>
                <a:gridCol w="1415901">
                  <a:extLst>
                    <a:ext uri="{9D8B030D-6E8A-4147-A177-3AD203B41FA5}">
                      <a16:colId xmlns:a16="http://schemas.microsoft.com/office/drawing/2014/main" val="4103617435"/>
                    </a:ext>
                  </a:extLst>
                </a:gridCol>
                <a:gridCol w="1415901">
                  <a:extLst>
                    <a:ext uri="{9D8B030D-6E8A-4147-A177-3AD203B41FA5}">
                      <a16:colId xmlns:a16="http://schemas.microsoft.com/office/drawing/2014/main" val="3190713886"/>
                    </a:ext>
                  </a:extLst>
                </a:gridCol>
                <a:gridCol w="1415901">
                  <a:extLst>
                    <a:ext uri="{9D8B030D-6E8A-4147-A177-3AD203B41FA5}">
                      <a16:colId xmlns:a16="http://schemas.microsoft.com/office/drawing/2014/main" val="2221361982"/>
                    </a:ext>
                  </a:extLst>
                </a:gridCol>
                <a:gridCol w="1415901">
                  <a:extLst>
                    <a:ext uri="{9D8B030D-6E8A-4147-A177-3AD203B41FA5}">
                      <a16:colId xmlns:a16="http://schemas.microsoft.com/office/drawing/2014/main" val="3142999130"/>
                    </a:ext>
                  </a:extLst>
                </a:gridCol>
                <a:gridCol w="1317769">
                  <a:extLst>
                    <a:ext uri="{9D8B030D-6E8A-4147-A177-3AD203B41FA5}">
                      <a16:colId xmlns:a16="http://schemas.microsoft.com/office/drawing/2014/main" val="4215340457"/>
                    </a:ext>
                  </a:extLst>
                </a:gridCol>
              </a:tblGrid>
              <a:tr h="392480">
                <a:tc>
                  <a:txBody>
                    <a:bodyPr/>
                    <a:lstStyle/>
                    <a:p>
                      <a:pPr marL="0" marR="0">
                        <a:lnSpc>
                          <a:spcPct val="107000"/>
                        </a:lnSpc>
                        <a:spcBef>
                          <a:spcPts val="0"/>
                        </a:spcBef>
                        <a:spcAft>
                          <a:spcPts val="0"/>
                        </a:spcAft>
                      </a:pPr>
                      <a:r>
                        <a:rPr lang="en-US" sz="1100">
                          <a:effectLst/>
                        </a:rPr>
                        <a:t>Service in NAC</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169" marR="67169" marT="0" marB="0"/>
                </a:tc>
                <a:tc>
                  <a:txBody>
                    <a:bodyPr/>
                    <a:lstStyle/>
                    <a:p>
                      <a:pPr marL="0" marR="0">
                        <a:lnSpc>
                          <a:spcPct val="107000"/>
                        </a:lnSpc>
                        <a:spcBef>
                          <a:spcPts val="0"/>
                        </a:spcBef>
                        <a:spcAft>
                          <a:spcPts val="0"/>
                        </a:spcAft>
                      </a:pPr>
                      <a:r>
                        <a:rPr lang="en-US" sz="1100">
                          <a:effectLst/>
                        </a:rPr>
                        <a:t>Service Description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169" marR="67169" marT="0" marB="0"/>
                </a:tc>
                <a:tc>
                  <a:txBody>
                    <a:bodyPr/>
                    <a:lstStyle/>
                    <a:p>
                      <a:pPr marL="0" marR="0">
                        <a:lnSpc>
                          <a:spcPct val="107000"/>
                        </a:lnSpc>
                        <a:spcBef>
                          <a:spcPts val="0"/>
                        </a:spcBef>
                        <a:spcAft>
                          <a:spcPts val="0"/>
                        </a:spcAft>
                      </a:pPr>
                      <a:r>
                        <a:rPr lang="en-US" sz="1100">
                          <a:effectLst/>
                        </a:rPr>
                        <a:t>Billing Code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169" marR="67169" marT="0" marB="0"/>
                </a:tc>
                <a:tc>
                  <a:txBody>
                    <a:bodyPr/>
                    <a:lstStyle/>
                    <a:p>
                      <a:pPr marL="0" marR="0">
                        <a:lnSpc>
                          <a:spcPct val="107000"/>
                        </a:lnSpc>
                        <a:spcBef>
                          <a:spcPts val="0"/>
                        </a:spcBef>
                        <a:spcAft>
                          <a:spcPts val="0"/>
                        </a:spcAft>
                      </a:pPr>
                      <a:r>
                        <a:rPr lang="en-US" sz="1100">
                          <a:effectLst/>
                        </a:rPr>
                        <a:t>Provider Type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169" marR="67169" marT="0" marB="0"/>
                </a:tc>
                <a:tc>
                  <a:txBody>
                    <a:bodyPr/>
                    <a:lstStyle/>
                    <a:p>
                      <a:pPr marL="0" marR="0">
                        <a:lnSpc>
                          <a:spcPct val="107000"/>
                        </a:lnSpc>
                        <a:spcBef>
                          <a:spcPts val="0"/>
                        </a:spcBef>
                        <a:spcAft>
                          <a:spcPts val="0"/>
                        </a:spcAft>
                      </a:pPr>
                      <a:r>
                        <a:rPr lang="en-US" sz="1100">
                          <a:effectLst/>
                        </a:rPr>
                        <a:t>Rate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169" marR="67169" marT="0" marB="0"/>
                </a:tc>
                <a:extLst>
                  <a:ext uri="{0D108BD9-81ED-4DB2-BD59-A6C34878D82A}">
                    <a16:rowId xmlns:a16="http://schemas.microsoft.com/office/drawing/2014/main" val="2779009146"/>
                  </a:ext>
                </a:extLst>
              </a:tr>
              <a:tr h="2305859">
                <a:tc>
                  <a:txBody>
                    <a:bodyPr/>
                    <a:lstStyle/>
                    <a:p>
                      <a:pPr marL="0" marR="0">
                        <a:lnSpc>
                          <a:spcPct val="107000"/>
                        </a:lnSpc>
                        <a:spcBef>
                          <a:spcPts val="0"/>
                        </a:spcBef>
                        <a:spcAft>
                          <a:spcPts val="0"/>
                        </a:spcAft>
                      </a:pPr>
                      <a:r>
                        <a:rPr lang="en-US" sz="1100">
                          <a:effectLst/>
                        </a:rPr>
                        <a:t>Crisis Intervention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169" marR="67169" marT="0" marB="0"/>
                </a:tc>
                <a:tc>
                  <a:txBody>
                    <a:bodyPr/>
                    <a:lstStyle/>
                    <a:p>
                      <a:pPr marL="0" marR="0">
                        <a:spcBef>
                          <a:spcPts val="0"/>
                        </a:spcBef>
                        <a:spcAft>
                          <a:spcPts val="0"/>
                        </a:spcAft>
                      </a:pPr>
                      <a:r>
                        <a:rPr lang="en-US" sz="1100">
                          <a:effectLst/>
                        </a:rPr>
                        <a:t>Crisis Intervention Services, per 15 minutes </a:t>
                      </a:r>
                      <a:endParaRPr lang="en-US" sz="1200">
                        <a:effectLst/>
                      </a:endParaRPr>
                    </a:p>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169" marR="67169" marT="0" marB="0"/>
                </a:tc>
                <a:tc>
                  <a:txBody>
                    <a:bodyPr/>
                    <a:lstStyle/>
                    <a:p>
                      <a:pPr marL="0" marR="0">
                        <a:lnSpc>
                          <a:spcPct val="107000"/>
                        </a:lnSpc>
                        <a:spcBef>
                          <a:spcPts val="0"/>
                        </a:spcBef>
                        <a:spcAft>
                          <a:spcPts val="0"/>
                        </a:spcAft>
                      </a:pPr>
                      <a:r>
                        <a:rPr lang="en-US" sz="1100">
                          <a:effectLst/>
                        </a:rPr>
                        <a:t>H2011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169" marR="67169" marT="0" marB="0"/>
                </a:tc>
                <a:tc>
                  <a:txBody>
                    <a:bodyPr/>
                    <a:lstStyle/>
                    <a:p>
                      <a:pPr marL="0" marR="0">
                        <a:spcBef>
                          <a:spcPts val="0"/>
                        </a:spcBef>
                        <a:spcAft>
                          <a:spcPts val="0"/>
                        </a:spcAft>
                      </a:pPr>
                      <a:r>
                        <a:rPr lang="en-US" sz="1200">
                          <a:effectLst/>
                        </a:rPr>
                        <a:t> </a:t>
                      </a:r>
                    </a:p>
                    <a:p>
                      <a:pPr marL="0" marR="0">
                        <a:spcBef>
                          <a:spcPts val="0"/>
                        </a:spcBef>
                        <a:spcAft>
                          <a:spcPts val="0"/>
                        </a:spcAft>
                      </a:pPr>
                      <a:r>
                        <a:rPr lang="en-US" sz="1200">
                          <a:effectLst/>
                        </a:rPr>
                        <a:t>-PT 20 (Psychiatrist) </a:t>
                      </a:r>
                    </a:p>
                    <a:p>
                      <a:pPr marL="0" marR="0">
                        <a:spcBef>
                          <a:spcPts val="0"/>
                        </a:spcBef>
                        <a:spcAft>
                          <a:spcPts val="0"/>
                        </a:spcAft>
                      </a:pPr>
                      <a:r>
                        <a:rPr lang="en-US" sz="1100">
                          <a:effectLst/>
                        </a:rPr>
                        <a:t>-PT 26 (Psychologist) </a:t>
                      </a:r>
                      <a:endParaRPr lang="en-US" sz="1200">
                        <a:effectLst/>
                      </a:endParaRPr>
                    </a:p>
                    <a:p>
                      <a:pPr marL="0" marR="0">
                        <a:spcBef>
                          <a:spcPts val="0"/>
                        </a:spcBef>
                        <a:spcAft>
                          <a:spcPts val="0"/>
                        </a:spcAft>
                      </a:pPr>
                      <a:r>
                        <a:rPr lang="en-US" sz="1100">
                          <a:effectLst/>
                        </a:rPr>
                        <a:t> -PT 82, Spec. 300 (Behavioral Health Rehabilitative Treatment- QMHP) </a:t>
                      </a:r>
                      <a:endParaRPr lang="en-US" sz="1200">
                        <a:effectLst/>
                      </a:endParaRPr>
                    </a:p>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169" marR="67169" marT="0" marB="0"/>
                </a:tc>
                <a:tc>
                  <a:txBody>
                    <a:bodyPr/>
                    <a:lstStyle/>
                    <a:p>
                      <a:pPr marL="0" marR="0">
                        <a:lnSpc>
                          <a:spcPct val="107000"/>
                        </a:lnSpc>
                        <a:spcBef>
                          <a:spcPts val="0"/>
                        </a:spcBef>
                        <a:spcAft>
                          <a:spcPts val="0"/>
                        </a:spcAft>
                      </a:pPr>
                      <a:r>
                        <a:rPr lang="en-US" sz="1100">
                          <a:effectLst/>
                        </a:rPr>
                        <a:t>$21.71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169" marR="67169" marT="0" marB="0"/>
                </a:tc>
                <a:extLst>
                  <a:ext uri="{0D108BD9-81ED-4DB2-BD59-A6C34878D82A}">
                    <a16:rowId xmlns:a16="http://schemas.microsoft.com/office/drawing/2014/main" val="2586553602"/>
                  </a:ext>
                </a:extLst>
              </a:tr>
              <a:tr h="2271761">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169" marR="67169" marT="0" marB="0"/>
                </a:tc>
                <a:tc>
                  <a:txBody>
                    <a:bodyPr/>
                    <a:lstStyle/>
                    <a:p>
                      <a:pPr marL="0" marR="0">
                        <a:spcBef>
                          <a:spcPts val="0"/>
                        </a:spcBef>
                        <a:spcAft>
                          <a:spcPts val="0"/>
                        </a:spcAft>
                      </a:pPr>
                      <a:r>
                        <a:rPr lang="en-US" sz="1100">
                          <a:effectLst/>
                        </a:rPr>
                        <a:t>Crisis Intervention Services, per 15 minutes </a:t>
                      </a:r>
                      <a:endParaRPr lang="en-US" sz="1200">
                        <a:effectLst/>
                      </a:endParaRPr>
                    </a:p>
                    <a:p>
                      <a:pPr marL="0" marR="0">
                        <a:lnSpc>
                          <a:spcPct val="107000"/>
                        </a:lnSpc>
                        <a:spcBef>
                          <a:spcPts val="0"/>
                        </a:spcBef>
                        <a:spcAft>
                          <a:spcPts val="0"/>
                        </a:spcAft>
                      </a:pPr>
                      <a:r>
                        <a:rPr lang="en-US" sz="1100">
                          <a:effectLst/>
                        </a:rPr>
                        <a:t>(team services)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169" marR="67169" marT="0" marB="0"/>
                </a:tc>
                <a:tc>
                  <a:txBody>
                    <a:bodyPr/>
                    <a:lstStyle/>
                    <a:p>
                      <a:pPr marL="0" marR="0">
                        <a:lnSpc>
                          <a:spcPct val="107000"/>
                        </a:lnSpc>
                        <a:spcBef>
                          <a:spcPts val="0"/>
                        </a:spcBef>
                        <a:spcAft>
                          <a:spcPts val="0"/>
                        </a:spcAft>
                      </a:pPr>
                      <a:r>
                        <a:rPr lang="en-US" sz="1100">
                          <a:effectLst/>
                        </a:rPr>
                        <a:t>H2011 HT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169" marR="67169" marT="0" marB="0"/>
                </a:tc>
                <a:tc>
                  <a:txBody>
                    <a:bodyPr/>
                    <a:lstStyle/>
                    <a:p>
                      <a:pPr marL="0" marR="0">
                        <a:spcBef>
                          <a:spcPts val="0"/>
                        </a:spcBef>
                        <a:spcAft>
                          <a:spcPts val="0"/>
                        </a:spcAft>
                      </a:pPr>
                      <a:r>
                        <a:rPr lang="en-US" sz="1200">
                          <a:effectLst/>
                        </a:rPr>
                        <a:t> </a:t>
                      </a:r>
                    </a:p>
                    <a:p>
                      <a:pPr marL="0" marR="0">
                        <a:spcBef>
                          <a:spcPts val="0"/>
                        </a:spcBef>
                        <a:spcAft>
                          <a:spcPts val="0"/>
                        </a:spcAft>
                      </a:pPr>
                      <a:r>
                        <a:rPr lang="en-US" sz="1100">
                          <a:effectLst/>
                        </a:rPr>
                        <a:t>-PT 20 (Psychiatrist) </a:t>
                      </a:r>
                      <a:endParaRPr lang="en-US" sz="1200">
                        <a:effectLst/>
                      </a:endParaRPr>
                    </a:p>
                    <a:p>
                      <a:pPr marL="0" marR="0">
                        <a:spcBef>
                          <a:spcPts val="0"/>
                        </a:spcBef>
                        <a:spcAft>
                          <a:spcPts val="0"/>
                        </a:spcAft>
                      </a:pPr>
                      <a:r>
                        <a:rPr lang="en-US" sz="1100">
                          <a:effectLst/>
                        </a:rPr>
                        <a:t>-PT 26 (Psychologist) </a:t>
                      </a:r>
                      <a:endParaRPr lang="en-US" sz="1200">
                        <a:effectLst/>
                      </a:endParaRPr>
                    </a:p>
                    <a:p>
                      <a:pPr marL="0" marR="0">
                        <a:spcBef>
                          <a:spcPts val="0"/>
                        </a:spcBef>
                        <a:spcAft>
                          <a:spcPts val="0"/>
                        </a:spcAft>
                      </a:pPr>
                      <a:r>
                        <a:rPr lang="en-US" sz="1100">
                          <a:effectLst/>
                        </a:rPr>
                        <a:t>-PT 82, Spec. 300 (Behavioral Health Rehabilitative Treatment- QMHP) </a:t>
                      </a:r>
                      <a:endParaRPr lang="en-US" sz="1200">
                        <a:effectLst/>
                      </a:endParaRPr>
                    </a:p>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169" marR="67169" marT="0" marB="0"/>
                </a:tc>
                <a:tc>
                  <a:txBody>
                    <a:bodyPr/>
                    <a:lstStyle/>
                    <a:p>
                      <a:pPr marL="0" marR="0">
                        <a:lnSpc>
                          <a:spcPct val="107000"/>
                        </a:lnSpc>
                        <a:spcBef>
                          <a:spcPts val="0"/>
                        </a:spcBef>
                        <a:spcAft>
                          <a:spcPts val="0"/>
                        </a:spcAft>
                      </a:pPr>
                      <a:r>
                        <a:rPr lang="en-US" sz="1100" dirty="0">
                          <a:effectLst/>
                        </a:rPr>
                        <a:t>$34.22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169" marR="67169" marT="0" marB="0"/>
                </a:tc>
                <a:extLst>
                  <a:ext uri="{0D108BD9-81ED-4DB2-BD59-A6C34878D82A}">
                    <a16:rowId xmlns:a16="http://schemas.microsoft.com/office/drawing/2014/main" val="649539761"/>
                  </a:ext>
                </a:extLst>
              </a:tr>
            </a:tbl>
          </a:graphicData>
        </a:graphic>
      </p:graphicFrame>
      <p:sp>
        <p:nvSpPr>
          <p:cNvPr id="6" name="Footer Placeholder 5">
            <a:extLst>
              <a:ext uri="{FF2B5EF4-FFF2-40B4-BE49-F238E27FC236}">
                <a16:creationId xmlns:a16="http://schemas.microsoft.com/office/drawing/2014/main" id="{22D2702C-F05A-40C4-835D-1097A922ED7D}"/>
              </a:ext>
            </a:extLst>
          </p:cNvPr>
          <p:cNvSpPr>
            <a:spLocks noGrp="1"/>
          </p:cNvSpPr>
          <p:nvPr>
            <p:ph type="ftr" sz="quarter" idx="11"/>
          </p:nvPr>
        </p:nvSpPr>
        <p:spPr>
          <a:xfrm>
            <a:off x="1146629" y="6127749"/>
            <a:ext cx="3086100" cy="365125"/>
          </a:xfrm>
        </p:spPr>
        <p:txBody>
          <a:bodyPr/>
          <a:lstStyle/>
          <a:p>
            <a:pPr algn="l"/>
            <a:r>
              <a:rPr lang="en-US" dirty="0">
                <a:solidFill>
                  <a:schemeClr val="bg1">
                    <a:lumMod val="50000"/>
                  </a:schemeClr>
                </a:solidFill>
              </a:rPr>
              <a:t>Crisis Triage Center Billing Toolkit</a:t>
            </a:r>
          </a:p>
        </p:txBody>
      </p:sp>
    </p:spTree>
    <p:extLst>
      <p:ext uri="{BB962C8B-B14F-4D97-AF65-F5344CB8AC3E}">
        <p14:creationId xmlns:p14="http://schemas.microsoft.com/office/powerpoint/2010/main" val="2532489468"/>
      </p:ext>
    </p:extLst>
  </p:cSld>
  <p:clrMapOvr>
    <a:masterClrMapping/>
  </p:clrMapOvr>
  <p:transition spd="slow">
    <p:wipe dir="r"/>
  </p:transition>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0" name="Freeform: Shape 22">
            <a:extLst>
              <a:ext uri="{FF2B5EF4-FFF2-40B4-BE49-F238E27FC236}">
                <a16:creationId xmlns:a16="http://schemas.microsoft.com/office/drawing/2014/main" id="{46C2E80F-49A6-4372-B103-219D417A5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A2EA8EE-F5B2-40CC-BF53-833D3E7AA4A7}"/>
              </a:ext>
            </a:extLst>
          </p:cNvPr>
          <p:cNvSpPr>
            <a:spLocks noGrp="1"/>
          </p:cNvSpPr>
          <p:nvPr>
            <p:ph type="title"/>
          </p:nvPr>
        </p:nvSpPr>
        <p:spPr>
          <a:xfrm>
            <a:off x="647271" y="1012004"/>
            <a:ext cx="2562119" cy="4795408"/>
          </a:xfrm>
        </p:spPr>
        <p:txBody>
          <a:bodyPr>
            <a:normAutofit/>
          </a:bodyPr>
          <a:lstStyle/>
          <a:p>
            <a:r>
              <a:rPr lang="fr-FR" dirty="0">
                <a:solidFill>
                  <a:srgbClr val="FFFFFF"/>
                </a:solidFill>
              </a:rPr>
              <a:t>The </a:t>
            </a:r>
            <a:r>
              <a:rPr lang="fr-FR" dirty="0" err="1">
                <a:solidFill>
                  <a:srgbClr val="FFFFFF"/>
                </a:solidFill>
              </a:rPr>
              <a:t>Problem</a:t>
            </a:r>
            <a:br>
              <a:rPr lang="fr-FR" dirty="0">
                <a:solidFill>
                  <a:srgbClr val="FFFFFF"/>
                </a:solidFill>
              </a:rPr>
            </a:br>
            <a:br>
              <a:rPr lang="fr-FR" dirty="0">
                <a:solidFill>
                  <a:srgbClr val="FFFFFF"/>
                </a:solidFill>
              </a:rPr>
            </a:br>
            <a:br>
              <a:rPr lang="fr-FR" dirty="0">
                <a:solidFill>
                  <a:srgbClr val="FFFFFF"/>
                </a:solidFill>
              </a:rPr>
            </a:br>
            <a:endParaRPr lang="en-US" dirty="0">
              <a:solidFill>
                <a:srgbClr val="FFFFFF"/>
              </a:solidFill>
            </a:endParaRPr>
          </a:p>
        </p:txBody>
      </p:sp>
      <p:sp>
        <p:nvSpPr>
          <p:cNvPr id="5" name="Footer Placeholder 4">
            <a:extLst>
              <a:ext uri="{FF2B5EF4-FFF2-40B4-BE49-F238E27FC236}">
                <a16:creationId xmlns:a16="http://schemas.microsoft.com/office/drawing/2014/main" id="{F4588765-B023-49AF-8B96-C6DE7D1F59CE}"/>
              </a:ext>
            </a:extLst>
          </p:cNvPr>
          <p:cNvSpPr>
            <a:spLocks noGrp="1"/>
          </p:cNvSpPr>
          <p:nvPr>
            <p:ph type="ftr" sz="quarter" idx="11"/>
          </p:nvPr>
        </p:nvSpPr>
        <p:spPr>
          <a:xfrm>
            <a:off x="562728" y="6356350"/>
            <a:ext cx="3086100" cy="365125"/>
          </a:xfrm>
        </p:spPr>
        <p:txBody>
          <a:bodyPr>
            <a:normAutofit/>
          </a:bodyPr>
          <a:lstStyle/>
          <a:p>
            <a:pPr algn="l">
              <a:spcAft>
                <a:spcPts val="600"/>
              </a:spcAft>
            </a:pPr>
            <a:r>
              <a:rPr lang="en-US" sz="900" dirty="0">
                <a:solidFill>
                  <a:prstClr val="black">
                    <a:tint val="75000"/>
                  </a:prstClr>
                </a:solidFill>
              </a:rPr>
              <a:t>National Association of State Mental Health Program Directors</a:t>
            </a:r>
          </a:p>
        </p:txBody>
      </p:sp>
      <p:graphicFrame>
        <p:nvGraphicFramePr>
          <p:cNvPr id="18" name="Content Placeholder 2">
            <a:extLst>
              <a:ext uri="{FF2B5EF4-FFF2-40B4-BE49-F238E27FC236}">
                <a16:creationId xmlns:a16="http://schemas.microsoft.com/office/drawing/2014/main" id="{B8C266F0-F47F-4987-9D9A-93569A723C2D}"/>
              </a:ext>
            </a:extLst>
          </p:cNvPr>
          <p:cNvGraphicFramePr>
            <a:graphicFrameLocks noGrp="1"/>
          </p:cNvGraphicFramePr>
          <p:nvPr>
            <p:ph idx="1"/>
            <p:extLst>
              <p:ext uri="{D42A27DB-BD31-4B8C-83A1-F6EECF244321}">
                <p14:modId xmlns:p14="http://schemas.microsoft.com/office/powerpoint/2010/main" val="2322105343"/>
              </p:ext>
            </p:extLst>
          </p:nvPr>
        </p:nvGraphicFramePr>
        <p:xfrm>
          <a:off x="3895725" y="470924"/>
          <a:ext cx="4885203"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67317899"/>
      </p:ext>
    </p:extLst>
  </p:cSld>
  <p:clrMapOvr>
    <a:masterClrMapping/>
  </p:clrMapOvr>
  <p:transition spd="slow">
    <p:wipe dir="r"/>
  </p:transition>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FF663-6002-41E0-8242-9EDAC6FCC3B1}"/>
              </a:ext>
            </a:extLst>
          </p:cNvPr>
          <p:cNvSpPr>
            <a:spLocks noGrp="1"/>
          </p:cNvSpPr>
          <p:nvPr>
            <p:ph type="title"/>
          </p:nvPr>
        </p:nvSpPr>
        <p:spPr>
          <a:xfrm>
            <a:off x="628650" y="365125"/>
            <a:ext cx="7886700" cy="1325563"/>
          </a:xfrm>
        </p:spPr>
        <p:txBody>
          <a:bodyPr>
            <a:normAutofit/>
          </a:bodyPr>
          <a:lstStyle/>
          <a:p>
            <a:r>
              <a:rPr lang="en-US"/>
              <a:t>Preventable Tragedies</a:t>
            </a:r>
          </a:p>
        </p:txBody>
      </p:sp>
      <p:sp>
        <p:nvSpPr>
          <p:cNvPr id="5" name="Footer Placeholder 4">
            <a:extLst>
              <a:ext uri="{FF2B5EF4-FFF2-40B4-BE49-F238E27FC236}">
                <a16:creationId xmlns:a16="http://schemas.microsoft.com/office/drawing/2014/main" id="{038F3B5B-89D0-4464-8EEA-5040C49732D7}"/>
              </a:ext>
            </a:extLst>
          </p:cNvPr>
          <p:cNvSpPr>
            <a:spLocks noGrp="1"/>
          </p:cNvSpPr>
          <p:nvPr>
            <p:ph type="ftr" sz="quarter" idx="11"/>
          </p:nvPr>
        </p:nvSpPr>
        <p:spPr>
          <a:xfrm>
            <a:off x="628650" y="6222146"/>
            <a:ext cx="3086100" cy="365125"/>
          </a:xfrm>
        </p:spPr>
        <p:txBody>
          <a:bodyPr>
            <a:normAutofit/>
          </a:bodyPr>
          <a:lstStyle/>
          <a:p>
            <a:pPr>
              <a:lnSpc>
                <a:spcPct val="90000"/>
              </a:lnSpc>
              <a:spcAft>
                <a:spcPts val="600"/>
              </a:spcAft>
            </a:pPr>
            <a:r>
              <a:rPr lang="en-US" sz="900"/>
              <a:t>National Association of State Mental Health Program Directors</a:t>
            </a:r>
          </a:p>
        </p:txBody>
      </p:sp>
      <p:graphicFrame>
        <p:nvGraphicFramePr>
          <p:cNvPr id="7" name="Content Placeholder 2">
            <a:extLst>
              <a:ext uri="{FF2B5EF4-FFF2-40B4-BE49-F238E27FC236}">
                <a16:creationId xmlns:a16="http://schemas.microsoft.com/office/drawing/2014/main" id="{C2933035-ACAC-4D81-8950-F1837C9C617F}"/>
              </a:ext>
            </a:extLst>
          </p:cNvPr>
          <p:cNvGraphicFramePr>
            <a:graphicFrameLocks noGrp="1"/>
          </p:cNvGraphicFramePr>
          <p:nvPr>
            <p:ph idx="1"/>
            <p:extLst>
              <p:ext uri="{D42A27DB-BD31-4B8C-83A1-F6EECF244321}">
                <p14:modId xmlns:p14="http://schemas.microsoft.com/office/powerpoint/2010/main" val="3933299367"/>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88137264"/>
      </p:ext>
    </p:extLst>
  </p:cSld>
  <p:clrMapOvr>
    <a:masterClrMapping/>
  </p:clrMapOvr>
  <p:transition spd="slow">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9DDFB-23FB-4B53-BDB6-BFB9A667E6E3}"/>
              </a:ext>
            </a:extLst>
          </p:cNvPr>
          <p:cNvSpPr>
            <a:spLocks noGrp="1"/>
          </p:cNvSpPr>
          <p:nvPr>
            <p:ph type="title"/>
          </p:nvPr>
        </p:nvSpPr>
        <p:spPr/>
        <p:txBody>
          <a:bodyPr/>
          <a:lstStyle/>
          <a:p>
            <a:r>
              <a:rPr lang="en-US" dirty="0"/>
              <a:t>Assessing Level Of Care</a:t>
            </a:r>
          </a:p>
        </p:txBody>
      </p:sp>
      <p:sp>
        <p:nvSpPr>
          <p:cNvPr id="3" name="Content Placeholder 2">
            <a:extLst>
              <a:ext uri="{FF2B5EF4-FFF2-40B4-BE49-F238E27FC236}">
                <a16:creationId xmlns:a16="http://schemas.microsoft.com/office/drawing/2014/main" id="{2A1D3C39-8D96-466E-93E7-77818CD6BA81}"/>
              </a:ext>
            </a:extLst>
          </p:cNvPr>
          <p:cNvSpPr>
            <a:spLocks noGrp="1"/>
          </p:cNvSpPr>
          <p:nvPr>
            <p:ph idx="1"/>
          </p:nvPr>
        </p:nvSpPr>
        <p:spPr/>
        <p:txBody>
          <a:bodyPr/>
          <a:lstStyle/>
          <a:p>
            <a:pPr marL="0" indent="0">
              <a:buNone/>
            </a:pPr>
            <a:r>
              <a:rPr lang="en-US" dirty="0"/>
              <a:t>1.2 million caller episodes of care were evaluated for higher intensity cases in which emergency department, law enforcement or mobile crisis were involved 54% warranted non-secure sub-acute crisis level of care which is often unavailable in communities.</a:t>
            </a:r>
          </a:p>
          <a:p>
            <a:endParaRPr lang="en-US" dirty="0"/>
          </a:p>
          <a:p>
            <a:endParaRPr lang="en-US" dirty="0"/>
          </a:p>
          <a:p>
            <a:endParaRPr lang="en-US" dirty="0"/>
          </a:p>
          <a:p>
            <a:endParaRPr lang="en-US" dirty="0"/>
          </a:p>
          <a:p>
            <a:pPr marL="0" indent="0">
              <a:buNone/>
            </a:pPr>
            <a:endParaRPr lang="en-US" sz="1200" dirty="0">
              <a:solidFill>
                <a:schemeClr val="bg1">
                  <a:lumMod val="65000"/>
                </a:schemeClr>
              </a:solidFill>
            </a:endParaRPr>
          </a:p>
        </p:txBody>
      </p:sp>
      <p:sp>
        <p:nvSpPr>
          <p:cNvPr id="5" name="Footer Placeholder 4">
            <a:extLst>
              <a:ext uri="{FF2B5EF4-FFF2-40B4-BE49-F238E27FC236}">
                <a16:creationId xmlns:a16="http://schemas.microsoft.com/office/drawing/2014/main" id="{574CD591-98A1-4576-B744-8A1F109AA717}"/>
              </a:ext>
            </a:extLst>
          </p:cNvPr>
          <p:cNvSpPr>
            <a:spLocks noGrp="1"/>
          </p:cNvSpPr>
          <p:nvPr>
            <p:ph type="ftr" sz="quarter" idx="11"/>
          </p:nvPr>
        </p:nvSpPr>
        <p:spPr>
          <a:xfrm>
            <a:off x="628649" y="5994400"/>
            <a:ext cx="5873751" cy="498474"/>
          </a:xfrm>
        </p:spPr>
        <p:txBody>
          <a:bodyPr/>
          <a:lstStyle/>
          <a:p>
            <a:endParaRPr lang="en-US" dirty="0">
              <a:solidFill>
                <a:schemeClr val="bg1">
                  <a:lumMod val="50000"/>
                </a:schemeClr>
              </a:solidFill>
            </a:endParaRPr>
          </a:p>
          <a:p>
            <a:pPr algn="l"/>
            <a:r>
              <a:rPr lang="en-US" dirty="0">
                <a:solidFill>
                  <a:schemeClr val="bg1">
                    <a:lumMod val="50000"/>
                  </a:schemeClr>
                </a:solidFill>
              </a:rPr>
              <a:t>“Georgia Crisis &amp; Access Line LOCUS” (2006-2017) Behavioral Health Link</a:t>
            </a:r>
          </a:p>
          <a:p>
            <a:endParaRPr lang="en-US" dirty="0"/>
          </a:p>
        </p:txBody>
      </p:sp>
    </p:spTree>
    <p:extLst>
      <p:ext uri="{BB962C8B-B14F-4D97-AF65-F5344CB8AC3E}">
        <p14:creationId xmlns:p14="http://schemas.microsoft.com/office/powerpoint/2010/main" val="2842114780"/>
      </p:ext>
    </p:extLst>
  </p:cSld>
  <p:clrMapOvr>
    <a:masterClrMapping/>
  </p:clrMapOvr>
  <p:transition spd="slow">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FCC64EC-1802-4327-9B34-0D19CAD59236}"/>
              </a:ext>
            </a:extLst>
          </p:cNvPr>
          <p:cNvSpPr>
            <a:spLocks noGrp="1"/>
          </p:cNvSpPr>
          <p:nvPr>
            <p:ph type="body" idx="1"/>
          </p:nvPr>
        </p:nvSpPr>
        <p:spPr>
          <a:xfrm>
            <a:off x="4629150" y="537881"/>
            <a:ext cx="3887391" cy="5522259"/>
          </a:xfrm>
        </p:spPr>
        <p:txBody>
          <a:bodyPr/>
          <a:lstStyle/>
          <a:p>
            <a:pPr algn="ctr"/>
            <a:r>
              <a:rPr lang="en-US" u="sng" dirty="0"/>
              <a:t>CORE ELEMENTS</a:t>
            </a:r>
          </a:p>
          <a:p>
            <a:endParaRPr lang="en-US" dirty="0"/>
          </a:p>
          <a:p>
            <a:r>
              <a:rPr lang="en-US" dirty="0"/>
              <a:t>High-Tech Crisis Call Centers</a:t>
            </a:r>
          </a:p>
          <a:p>
            <a:endParaRPr lang="en-US" dirty="0"/>
          </a:p>
          <a:p>
            <a:r>
              <a:rPr lang="en-US" dirty="0"/>
              <a:t>24/7 Mobile Crisis</a:t>
            </a:r>
          </a:p>
          <a:p>
            <a:endParaRPr lang="en-US" dirty="0"/>
          </a:p>
          <a:p>
            <a:r>
              <a:rPr lang="en-US" dirty="0"/>
              <a:t>Crisis Stabilization</a:t>
            </a:r>
          </a:p>
          <a:p>
            <a:endParaRPr lang="en-US" dirty="0"/>
          </a:p>
          <a:p>
            <a:r>
              <a:rPr lang="en-US" dirty="0"/>
              <a:t>Essential Principles and Practices</a:t>
            </a:r>
          </a:p>
          <a:p>
            <a:endParaRPr lang="en-US" dirty="0"/>
          </a:p>
          <a:p>
            <a:endParaRPr lang="en-US" dirty="0"/>
          </a:p>
        </p:txBody>
      </p:sp>
      <p:sp>
        <p:nvSpPr>
          <p:cNvPr id="4" name="Content Placeholder 3">
            <a:extLst>
              <a:ext uri="{FF2B5EF4-FFF2-40B4-BE49-F238E27FC236}">
                <a16:creationId xmlns:a16="http://schemas.microsoft.com/office/drawing/2014/main" id="{3F50D7BD-AE2B-4EDD-A2D3-B8D011082DA9}"/>
              </a:ext>
            </a:extLst>
          </p:cNvPr>
          <p:cNvSpPr>
            <a:spLocks noGrp="1"/>
          </p:cNvSpPr>
          <p:nvPr>
            <p:ph sz="half" idx="2"/>
          </p:nvPr>
        </p:nvSpPr>
        <p:spPr/>
        <p:txBody>
          <a:bodyPr/>
          <a:lstStyle/>
          <a:p>
            <a:endParaRPr lang="en-US" dirty="0"/>
          </a:p>
        </p:txBody>
      </p:sp>
      <p:pic>
        <p:nvPicPr>
          <p:cNvPr id="7" name="Content Placeholder 4">
            <a:extLst>
              <a:ext uri="{FF2B5EF4-FFF2-40B4-BE49-F238E27FC236}">
                <a16:creationId xmlns:a16="http://schemas.microsoft.com/office/drawing/2014/main" id="{51AA89DB-707F-4338-9DCB-386BFFC73CA3}"/>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27459" y="537883"/>
            <a:ext cx="3693529" cy="5338308"/>
          </a:xfrm>
        </p:spPr>
      </p:pic>
      <p:sp>
        <p:nvSpPr>
          <p:cNvPr id="2" name="Footer Placeholder 1">
            <a:extLst>
              <a:ext uri="{FF2B5EF4-FFF2-40B4-BE49-F238E27FC236}">
                <a16:creationId xmlns:a16="http://schemas.microsoft.com/office/drawing/2014/main" id="{5BA1D8E8-2EDE-47F0-9C53-9BEC76306809}"/>
              </a:ext>
            </a:extLst>
          </p:cNvPr>
          <p:cNvSpPr>
            <a:spLocks noGrp="1"/>
          </p:cNvSpPr>
          <p:nvPr>
            <p:ph type="ftr" sz="quarter" idx="11"/>
          </p:nvPr>
        </p:nvSpPr>
        <p:spPr>
          <a:xfrm>
            <a:off x="271236" y="6060141"/>
            <a:ext cx="4692650" cy="500316"/>
          </a:xfrm>
        </p:spPr>
        <p:txBody>
          <a:bodyPr/>
          <a:lstStyle/>
          <a:p>
            <a:pPr algn="l"/>
            <a:r>
              <a:rPr lang="en-US" dirty="0">
                <a:solidFill>
                  <a:schemeClr val="bg1">
                    <a:lumMod val="50000"/>
                  </a:schemeClr>
                </a:solidFill>
              </a:rPr>
              <a:t>National Association of State Mental Health Program Directors</a:t>
            </a:r>
          </a:p>
          <a:p>
            <a:pPr algn="l"/>
            <a:r>
              <a:rPr lang="en-US" dirty="0">
                <a:solidFill>
                  <a:schemeClr val="bg1">
                    <a:lumMod val="50000"/>
                  </a:schemeClr>
                </a:solidFill>
              </a:rPr>
              <a:t>National Action Alliance for Suicide Prevention</a:t>
            </a:r>
          </a:p>
          <a:p>
            <a:pPr algn="l"/>
            <a:r>
              <a:rPr lang="en-US" dirty="0">
                <a:solidFill>
                  <a:schemeClr val="bg1">
                    <a:lumMod val="50000"/>
                  </a:schemeClr>
                </a:solidFill>
              </a:rPr>
              <a:t>Crisis Now</a:t>
            </a:r>
          </a:p>
        </p:txBody>
      </p:sp>
    </p:spTree>
    <p:extLst>
      <p:ext uri="{BB962C8B-B14F-4D97-AF65-F5344CB8AC3E}">
        <p14:creationId xmlns:p14="http://schemas.microsoft.com/office/powerpoint/2010/main" val="447662700"/>
      </p:ext>
    </p:extLst>
  </p:cSld>
  <p:clrMapOvr>
    <a:masterClrMapping/>
  </p:clrMapOvr>
  <p:transition spd="slow">
    <p:wipe dir="r"/>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SharedWithUsers xmlns="754687e6-571d-43f0-a90e-b98c7730d8b2">
      <UserInfo>
        <DisplayName>Maria V. Lokke</DisplayName>
        <AccountId>1920</AccountId>
        <AccountType/>
      </UserInfo>
      <UserInfo>
        <DisplayName>Sandra Larson</DisplayName>
        <AccountId>174</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04EB0B37AE65A479585FE22556D608B" ma:contentTypeVersion="7" ma:contentTypeDescription="Create a new document." ma:contentTypeScope="" ma:versionID="1e98a5317e8b90ea66acb76160f0b00d">
  <xsd:schema xmlns:xsd="http://www.w3.org/2001/XMLSchema" xmlns:xs="http://www.w3.org/2001/XMLSchema" xmlns:p="http://schemas.microsoft.com/office/2006/metadata/properties" xmlns:ns1="http://schemas.microsoft.com/sharepoint/v3" xmlns:ns2="754687e6-571d-43f0-a90e-b98c7730d8b2" xmlns:ns3="d06c04a2-2e5b-484a-b8e7-8a6a2d8c9575" targetNamespace="http://schemas.microsoft.com/office/2006/metadata/properties" ma:root="true" ma:fieldsID="1bb4aba8ab039f2a66c68c6501344c2b" ns1:_="" ns2:_="" ns3:_="">
    <xsd:import namespace="http://schemas.microsoft.com/sharepoint/v3"/>
    <xsd:import namespace="754687e6-571d-43f0-a90e-b98c7730d8b2"/>
    <xsd:import namespace="d06c04a2-2e5b-484a-b8e7-8a6a2d8c9575"/>
    <xsd:element name="properties">
      <xsd:complexType>
        <xsd:sequence>
          <xsd:element name="documentManagement">
            <xsd:complexType>
              <xsd:all>
                <xsd:element ref="ns1:PublishingStartDate" minOccurs="0"/>
                <xsd:element ref="ns1:PublishingExpirationDate" minOccurs="0"/>
                <xsd:element ref="ns2:SharedWithUsers" minOccurs="0"/>
                <xsd:element ref="ns2:SharedWithDetails" minOccurs="0"/>
                <xsd:element ref="ns3:MediaServiceMetadata" minOccurs="0"/>
                <xsd:element ref="ns3:MediaServiceFastMetadata"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54687e6-571d-43f0-a90e-b98c7730d8b2"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06c04a2-2e5b-484a-b8e7-8a6a2d8c9575"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7A7D381-6471-4A76-BA4D-276E58A4F5A0}">
  <ds:schemaRefs>
    <ds:schemaRef ds:uri="http://purl.org/dc/terms/"/>
    <ds:schemaRef ds:uri="d06c04a2-2e5b-484a-b8e7-8a6a2d8c9575"/>
    <ds:schemaRef ds:uri="754687e6-571d-43f0-a90e-b98c7730d8b2"/>
    <ds:schemaRef ds:uri="http://purl.org/dc/dcmitype/"/>
    <ds:schemaRef ds:uri="http://schemas.microsoft.com/office/2006/documentManagement/types"/>
    <ds:schemaRef ds:uri="http://purl.org/dc/elements/1.1/"/>
    <ds:schemaRef ds:uri="http://schemas.microsoft.com/office/2006/metadata/properties"/>
    <ds:schemaRef ds:uri="http://schemas.microsoft.com/sharepoint/v3"/>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962D467E-9FF5-4EA1-BF6D-6873AF3F08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54687e6-571d-43f0-a90e-b98c7730d8b2"/>
    <ds:schemaRef ds:uri="d06c04a2-2e5b-484a-b8e7-8a6a2d8c957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6EB9ABC-AC61-4618-8472-59DD9D655FD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14</TotalTime>
  <Words>2601</Words>
  <Application>Microsoft Office PowerPoint</Application>
  <PresentationFormat>On-screen Show (4:3)</PresentationFormat>
  <Paragraphs>477</Paragraphs>
  <Slides>25</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Bell MT</vt:lpstr>
      <vt:lpstr>Calibri</vt:lpstr>
      <vt:lpstr>Calibri Light</vt:lpstr>
      <vt:lpstr>Times New Roman</vt:lpstr>
      <vt:lpstr>Wingdings</vt:lpstr>
      <vt:lpstr>Office Theme</vt:lpstr>
      <vt:lpstr>PowerPoint Presentation</vt:lpstr>
      <vt:lpstr>Crisis Now</vt:lpstr>
      <vt:lpstr>Statistics</vt:lpstr>
      <vt:lpstr>Suicide Rates</vt:lpstr>
      <vt:lpstr>Crisis Intervention Cost</vt:lpstr>
      <vt:lpstr>The Problem   </vt:lpstr>
      <vt:lpstr>Preventable Tragedies</vt:lpstr>
      <vt:lpstr>Assessing Level Of Care</vt:lpstr>
      <vt:lpstr>PowerPoint Presentation</vt:lpstr>
      <vt:lpstr>High-Tech Crisis Call Centers </vt:lpstr>
      <vt:lpstr>Crisis Call Center</vt:lpstr>
      <vt:lpstr>Crisis Call Center </vt:lpstr>
      <vt:lpstr>24/7 Mobile Crisis</vt:lpstr>
      <vt:lpstr>Crisis Stabilization Programs</vt:lpstr>
      <vt:lpstr>Essential Crisis Care Principles and Practices. </vt:lpstr>
      <vt:lpstr>Zero Suicide</vt:lpstr>
      <vt:lpstr>Crisis Now</vt:lpstr>
      <vt:lpstr>Crisis Now</vt:lpstr>
      <vt:lpstr>Making the Business Case</vt:lpstr>
      <vt:lpstr>Making the Business Case</vt:lpstr>
      <vt:lpstr>Making the Business Case</vt:lpstr>
      <vt:lpstr>Conclusion</vt:lpstr>
      <vt:lpstr>Questions</vt:lpstr>
      <vt:lpstr>References</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Dawnmarie Yohey</dc:creator>
  <cp:lastModifiedBy>Stephanie Woodard</cp:lastModifiedBy>
  <cp:revision>4</cp:revision>
  <dcterms:created xsi:type="dcterms:W3CDTF">2018-12-01T17:05:15Z</dcterms:created>
  <dcterms:modified xsi:type="dcterms:W3CDTF">2018-12-03T17:10:28Z</dcterms:modified>
</cp:coreProperties>
</file>