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1.xml" ContentType="application/vnd.openxmlformats-officedocument.presentationml.notesSlide+xml"/>
  <Override PartName="/ppt/charts/chart5.xml" ContentType="application/vnd.openxmlformats-officedocument.drawingml.chart+xml"/>
  <Override PartName="/ppt/drawings/drawing4.xml" ContentType="application/vnd.openxmlformats-officedocument.drawingml.chartshapes+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theme/themeOverride2.xml" ContentType="application/vnd.openxmlformats-officedocument.themeOverride+xml"/>
  <Override PartName="/ppt/theme/themeOverride3.xml" ContentType="application/vnd.openxmlformats-officedocument.themeOverr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notesSlides/notesSlide3.xml" ContentType="application/vnd.openxmlformats-officedocument.presentationml.notesSlide+xml"/>
  <Override PartName="/ppt/theme/themeOverride5.xml" ContentType="application/vnd.openxmlformats-officedocument.themeOverride+xml"/>
  <Override PartName="/ppt/charts/chart10.xml" ContentType="application/vnd.openxmlformats-officedocument.drawingml.chart+xml"/>
  <Override PartName="/ppt/drawings/drawing6.xml" ContentType="application/vnd.openxmlformats-officedocument.drawingml.chartshapes+xml"/>
  <Override PartName="/ppt/theme/themeOverride6.xml" ContentType="application/vnd.openxmlformats-officedocument.themeOverride+xml"/>
  <Override PartName="/ppt/charts/chart11.xml" ContentType="application/vnd.openxmlformats-officedocument.drawingml.chart+xml"/>
  <Override PartName="/ppt/theme/themeOverride7.xml" ContentType="application/vnd.openxmlformats-officedocument.themeOverride+xml"/>
  <Override PartName="/ppt/theme/themeOverride8.xml" ContentType="application/vnd.openxmlformats-officedocument.themeOverride+xml"/>
  <Override PartName="/ppt/charts/chart12.xml" ContentType="application/vnd.openxmlformats-officedocument.drawingml.chart+xml"/>
  <Override PartName="/ppt/charts/style7.xml" ContentType="application/vnd.ms-office.chartstyle+xml"/>
  <Override PartName="/ppt/charts/colors7.xml" ContentType="application/vnd.ms-office.chartcolorstyle+xml"/>
  <Override PartName="/ppt/charts/chart13.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9.xml" ContentType="application/vnd.openxmlformats-officedocument.themeOverride+xml"/>
  <Override PartName="/ppt/theme/themeOverride10.xml" ContentType="application/vnd.openxmlformats-officedocument.themeOverride+xml"/>
  <Override PartName="/ppt/charts/chart14.xml" ContentType="application/vnd.openxmlformats-officedocument.drawingml.chart+xml"/>
  <Override PartName="/ppt/drawings/drawing7.xml" ContentType="application/vnd.openxmlformats-officedocument.drawingml.chartshapes+xml"/>
  <Override PartName="/ppt/theme/themeOverride11.xml" ContentType="application/vnd.openxmlformats-officedocument.themeOverride+xml"/>
  <Override PartName="/ppt/notesSlides/notesSlide4.xml" ContentType="application/vnd.openxmlformats-officedocument.presentationml.notesSlide+xml"/>
  <Override PartName="/ppt/theme/themeOverride12.xml" ContentType="application/vnd.openxmlformats-officedocument.themeOverride+xml"/>
  <Override PartName="/ppt/charts/chart15.xml" ContentType="application/vnd.openxmlformats-officedocument.drawingml.chart+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 id="2147483708" r:id="rId2"/>
    <p:sldMasterId id="2147483720" r:id="rId3"/>
    <p:sldMasterId id="2147483732" r:id="rId4"/>
    <p:sldMasterId id="2147483744" r:id="rId5"/>
    <p:sldMasterId id="2147483756" r:id="rId6"/>
    <p:sldMasterId id="2147483768" r:id="rId7"/>
    <p:sldMasterId id="2147483780" r:id="rId8"/>
    <p:sldMasterId id="2147483792" r:id="rId9"/>
    <p:sldMasterId id="2147483804" r:id="rId10"/>
    <p:sldMasterId id="2147483816" r:id="rId11"/>
    <p:sldMasterId id="2147483828" r:id="rId12"/>
    <p:sldMasterId id="2147483840" r:id="rId13"/>
    <p:sldMasterId id="2147483852" r:id="rId14"/>
    <p:sldMasterId id="2147483864" r:id="rId15"/>
  </p:sldMasterIdLst>
  <p:notesMasterIdLst>
    <p:notesMasterId r:id="rId40"/>
  </p:notesMasterIdLst>
  <p:sldIdLst>
    <p:sldId id="295" r:id="rId16"/>
    <p:sldId id="279" r:id="rId17"/>
    <p:sldId id="287" r:id="rId18"/>
    <p:sldId id="288" r:id="rId19"/>
    <p:sldId id="289" r:id="rId20"/>
    <p:sldId id="290" r:id="rId21"/>
    <p:sldId id="259" r:id="rId22"/>
    <p:sldId id="280" r:id="rId23"/>
    <p:sldId id="291" r:id="rId24"/>
    <p:sldId id="286" r:id="rId25"/>
    <p:sldId id="265" r:id="rId26"/>
    <p:sldId id="267" r:id="rId27"/>
    <p:sldId id="284" r:id="rId28"/>
    <p:sldId id="285" r:id="rId29"/>
    <p:sldId id="292" r:id="rId30"/>
    <p:sldId id="293" r:id="rId31"/>
    <p:sldId id="294" r:id="rId32"/>
    <p:sldId id="271" r:id="rId33"/>
    <p:sldId id="272" r:id="rId34"/>
    <p:sldId id="273" r:id="rId35"/>
    <p:sldId id="274" r:id="rId36"/>
    <p:sldId id="278" r:id="rId37"/>
    <p:sldId id="261" r:id="rId38"/>
    <p:sldId id="296" r:id="rId3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p:cViewPr varScale="1">
        <p:scale>
          <a:sx n="122" d="100"/>
          <a:sy n="122" d="100"/>
        </p:scale>
        <p:origin x="130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theme" Target="theme/theme1.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s>
</file>

<file path=ppt/charts/_rels/chart1.xml.rels><?xml version="1.0" encoding="UTF-8" standalone="yes"?>
<Relationships xmlns="http://schemas.openxmlformats.org/package/2006/relationships"><Relationship Id="rId3" Type="http://schemas.openxmlformats.org/officeDocument/2006/relationships/oleObject" Target="file:///\\dhhs-01.dhr-ad.state.nv.us\users\jstroup\Medicaid%20Extracts\Opiod%20Data\Complied%20Opioid%20Info.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dhhs-01.dhr-ad.state.nv.us\users\jstroup\Medicaid%20Extracts\Opiod%20Data\Complied%20Opioid%20Info.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dhhs-01.dhr-ad.state.nv.us\users\jstroup\Medicaid%20Extracts\Opiod%20Data\Complied%20Opioid%20Info.xlsx" TargetMode="External"/></Relationships>
</file>

<file path=ppt/charts/_rels/chart12.xml.rels><?xml version="1.0" encoding="UTF-8" standalone="yes"?>
<Relationships xmlns="http://schemas.openxmlformats.org/package/2006/relationships"><Relationship Id="rId3" Type="http://schemas.openxmlformats.org/officeDocument/2006/relationships/oleObject" Target="file:///\\dhhs-01\Users\jstroup\Medicaid%20Extracts\Opiod%20Data\Complied%20Opioid%20Info.xlsx" TargetMode="External"/><Relationship Id="rId2" Type="http://schemas.microsoft.com/office/2011/relationships/chartColorStyle" Target="colors7.xml"/><Relationship Id="rId1" Type="http://schemas.microsoft.com/office/2011/relationships/chartStyle" Target="style7.xml"/></Relationships>
</file>

<file path=ppt/charts/_rels/chart13.xml.rels><?xml version="1.0" encoding="UTF-8" standalone="yes"?>
<Relationships xmlns="http://schemas.openxmlformats.org/package/2006/relationships"><Relationship Id="rId3" Type="http://schemas.openxmlformats.org/officeDocument/2006/relationships/oleObject" Target="file:///\\dhhs-01\Users\jstroup\Medicaid%20Extracts\Opiod%20Data\Complied%20Opioid%20Info.xlsx" TargetMode="External"/><Relationship Id="rId2" Type="http://schemas.microsoft.com/office/2011/relationships/chartColorStyle" Target="colors8.xml"/><Relationship Id="rId1" Type="http://schemas.microsoft.com/office/2011/relationships/chartStyle" Target="style8.xm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dhhs-01.dhr-ad.state.nv.us\users\jstroup\Medicaid%20Extracts\Opiod%20Data\Complied%20Opioid%20Info.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dhhs-01.dhr-ad.state.nv.us\users\jstroup\Medicaid%20Extracts\Opiod%20Data\Complied%20Opioid%20Info.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hhs-01.dhr-ad.state.nv.us\users\jstroup\Medicaid%20Extracts\Opiod%20Data\Complied%20Opioid%20Info.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dhhs-01.dhr-ad.state.nv.us\users\jstroup\Medicaid%20Extracts\Opiod%20Data\Complied%20Opioid%20Info.xlsx"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oleObject" Target="file:///\\dhhs-01.dhr-ad.state.nv.us\users\jstroup\Medicaid%20Extracts\Opiod%20Data\Complied%20Opioid%20Info.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_rels/chart9.xml.rels><?xml version="1.0" encoding="UTF-8" standalone="yes"?>
<Relationships xmlns="http://schemas.openxmlformats.org/package/2006/relationships"><Relationship Id="rId3" Type="http://schemas.openxmlformats.org/officeDocument/2006/relationships/oleObject" Target="file:///\\dhhs-01\Users\jstroup\Medicaid%20Extracts\Opiod%20Data\Complied%20Opioid%20Info.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baseline="0">
                <a:solidFill>
                  <a:schemeClr val="tx1"/>
                </a:solidFill>
                <a:latin typeface="+mn-lt"/>
                <a:ea typeface="+mn-ea"/>
                <a:cs typeface="+mn-cs"/>
              </a:defRPr>
            </a:pPr>
            <a:r>
              <a:rPr lang="en-US" dirty="0" smtClean="0"/>
              <a:t>Opioid Receiving</a:t>
            </a:r>
            <a:r>
              <a:rPr lang="en-US" baseline="0" dirty="0" smtClean="0"/>
              <a:t> Patients</a:t>
            </a:r>
            <a:endParaRPr lang="en-US" dirty="0"/>
          </a:p>
        </c:rich>
      </c:tx>
      <c:layout>
        <c:manualLayout>
          <c:xMode val="edge"/>
          <c:yMode val="edge"/>
          <c:x val="0.12408320209973753"/>
          <c:y val="1.3915933470954137E-2"/>
        </c:manualLayout>
      </c:layout>
      <c:overlay val="0"/>
      <c:spPr>
        <a:noFill/>
        <a:ln>
          <a:noFill/>
        </a:ln>
        <a:effectLst/>
      </c:spPr>
      <c:txPr>
        <a:bodyPr rot="0" spcFirstLastPara="1" vertOverflow="ellipsis" vert="horz" wrap="square" anchor="ctr" anchorCtr="1"/>
        <a:lstStyle/>
        <a:p>
          <a:pPr>
            <a:defRPr sz="2160" b="1" i="0" u="none" strike="noStrike" kern="120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c:spPr>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dPt>
          <c:dPt>
            <c:idx val="6"/>
            <c:bubble3D val="0"/>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7"/>
            <c:bubble3D val="0"/>
            <c:spPr>
              <a:gradFill rotWithShape="1">
                <a:gsLst>
                  <a:gs pos="0">
                    <a:schemeClr val="accent2">
                      <a:lumMod val="60000"/>
                      <a:shade val="51000"/>
                      <a:satMod val="130000"/>
                    </a:schemeClr>
                  </a:gs>
                  <a:gs pos="80000">
                    <a:schemeClr val="accent2">
                      <a:lumMod val="60000"/>
                      <a:shade val="93000"/>
                      <a:satMod val="130000"/>
                    </a:schemeClr>
                  </a:gs>
                  <a:gs pos="100000">
                    <a:schemeClr val="accent2">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8"/>
            <c:bubble3D val="0"/>
            <c:spPr>
              <a:gradFill rotWithShape="1">
                <a:gsLst>
                  <a:gs pos="0">
                    <a:schemeClr val="accent3">
                      <a:lumMod val="60000"/>
                      <a:shade val="51000"/>
                      <a:satMod val="130000"/>
                    </a:schemeClr>
                  </a:gs>
                  <a:gs pos="80000">
                    <a:schemeClr val="accent3">
                      <a:lumMod val="60000"/>
                      <a:shade val="93000"/>
                      <a:satMod val="130000"/>
                    </a:schemeClr>
                  </a:gs>
                  <a:gs pos="100000">
                    <a:schemeClr val="accent3">
                      <a:lumMod val="60000"/>
                      <a:shade val="94000"/>
                      <a:satMod val="135000"/>
                    </a:schemeClr>
                  </a:gs>
                </a:gsLst>
                <a:lin ang="16200000" scaled="0"/>
              </a:gradFill>
              <a:ln>
                <a:noFill/>
              </a:ln>
              <a:effectLst>
                <a:outerShdw blurRad="40000" dist="23000" dir="5400000" rotWithShape="0">
                  <a:srgbClr val="000000">
                    <a:alpha val="35000"/>
                  </a:srgbClr>
                </a:outerShdw>
              </a:effectLst>
            </c:spPr>
          </c:dPt>
          <c:dLbls>
            <c:dLbl>
              <c:idx val="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dLbl>
            <c:dLbl>
              <c:idx val="3"/>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dLbl>
            <c:dLbl>
              <c:idx val="6"/>
              <c:layout>
                <c:manualLayout>
                  <c:x val="-9.2213390778982815E-2"/>
                  <c:y val="1.9149648689606936E-2"/>
                </c:manualLayout>
              </c:layout>
              <c:showLegendKey val="0"/>
              <c:showVal val="0"/>
              <c:showCatName val="1"/>
              <c:showSerName val="0"/>
              <c:showPercent val="1"/>
              <c:showBubbleSize val="0"/>
              <c:extLst>
                <c:ext xmlns:c15="http://schemas.microsoft.com/office/drawing/2012/chart" uri="{CE6537A1-D6FC-4f65-9D91-7224C49458BB}"/>
              </c:extLst>
            </c:dLbl>
            <c:dLbl>
              <c:idx val="7"/>
              <c:layout>
                <c:manualLayout>
                  <c:x val="-1.874325261229139E-2"/>
                  <c:y val="-1.9246086836722798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shade val="95000"/>
                      <a:satMod val="105000"/>
                    </a:schemeClr>
                  </a:solidFill>
                  <a:prstDash val="solid"/>
                  <a:round/>
                </a:ln>
                <a:effectLst/>
              </c:spPr>
            </c:leaderLines>
            <c:extLst>
              <c:ext xmlns:c15="http://schemas.microsoft.com/office/drawing/2012/chart" uri="{CE6537A1-D6FC-4f65-9D91-7224C49458BB}"/>
            </c:extLst>
          </c:dLbls>
          <c:cat>
            <c:strRef>
              <c:f>Patients!$A$9:$A$17</c:f>
              <c:strCache>
                <c:ptCount val="9"/>
                <c:pt idx="0">
                  <c:v>0-18</c:v>
                </c:pt>
                <c:pt idx="1">
                  <c:v>19-25</c:v>
                </c:pt>
                <c:pt idx="2">
                  <c:v>26-34</c:v>
                </c:pt>
                <c:pt idx="3">
                  <c:v>35-44</c:v>
                </c:pt>
                <c:pt idx="4">
                  <c:v>45-54</c:v>
                </c:pt>
                <c:pt idx="5">
                  <c:v>55-64</c:v>
                </c:pt>
                <c:pt idx="6">
                  <c:v>65-74</c:v>
                </c:pt>
                <c:pt idx="7">
                  <c:v>75-84</c:v>
                </c:pt>
                <c:pt idx="8">
                  <c:v>85 plus</c:v>
                </c:pt>
              </c:strCache>
            </c:strRef>
          </c:cat>
          <c:val>
            <c:numRef>
              <c:f>Patients!$B$9:$B$17</c:f>
              <c:numCache>
                <c:formatCode>#,##0</c:formatCode>
                <c:ptCount val="9"/>
                <c:pt idx="0">
                  <c:v>17143</c:v>
                </c:pt>
                <c:pt idx="1">
                  <c:v>20045</c:v>
                </c:pt>
                <c:pt idx="2">
                  <c:v>32275</c:v>
                </c:pt>
                <c:pt idx="3">
                  <c:v>27827</c:v>
                </c:pt>
                <c:pt idx="4">
                  <c:v>27960</c:v>
                </c:pt>
                <c:pt idx="5">
                  <c:v>22827</c:v>
                </c:pt>
                <c:pt idx="6">
                  <c:v>4356</c:v>
                </c:pt>
                <c:pt idx="7">
                  <c:v>1664</c:v>
                </c:pt>
                <c:pt idx="8">
                  <c:v>677</c:v>
                </c:pt>
              </c:numCache>
            </c:numRef>
          </c:val>
        </c:ser>
        <c:ser>
          <c:idx val="1"/>
          <c:order val="1"/>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c:spPr>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dPt>
          <c:dPt>
            <c:idx val="6"/>
            <c:bubble3D val="0"/>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7"/>
            <c:bubble3D val="0"/>
            <c:spPr>
              <a:gradFill rotWithShape="1">
                <a:gsLst>
                  <a:gs pos="0">
                    <a:schemeClr val="accent2">
                      <a:lumMod val="60000"/>
                      <a:shade val="51000"/>
                      <a:satMod val="130000"/>
                    </a:schemeClr>
                  </a:gs>
                  <a:gs pos="80000">
                    <a:schemeClr val="accent2">
                      <a:lumMod val="60000"/>
                      <a:shade val="93000"/>
                      <a:satMod val="130000"/>
                    </a:schemeClr>
                  </a:gs>
                  <a:gs pos="100000">
                    <a:schemeClr val="accent2">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8"/>
            <c:bubble3D val="0"/>
            <c:spPr>
              <a:gradFill rotWithShape="1">
                <a:gsLst>
                  <a:gs pos="0">
                    <a:schemeClr val="accent3">
                      <a:lumMod val="60000"/>
                      <a:shade val="51000"/>
                      <a:satMod val="130000"/>
                    </a:schemeClr>
                  </a:gs>
                  <a:gs pos="80000">
                    <a:schemeClr val="accent3">
                      <a:lumMod val="60000"/>
                      <a:shade val="93000"/>
                      <a:satMod val="130000"/>
                    </a:schemeClr>
                  </a:gs>
                  <a:gs pos="100000">
                    <a:schemeClr val="accent3">
                      <a:lumMod val="60000"/>
                      <a:shade val="94000"/>
                      <a:satMod val="135000"/>
                    </a:schemeClr>
                  </a:gs>
                </a:gsLst>
                <a:lin ang="16200000" scaled="0"/>
              </a:gradFill>
              <a:ln>
                <a:noFill/>
              </a:ln>
              <a:effectLst>
                <a:outerShdw blurRad="40000" dist="23000" dir="5400000" rotWithShape="0">
                  <a:srgbClr val="000000">
                    <a:alpha val="35000"/>
                  </a:srgbClr>
                </a:outerShdw>
              </a:effectLst>
            </c:spPr>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shade val="95000"/>
                      <a:satMod val="105000"/>
                    </a:schemeClr>
                  </a:solidFill>
                  <a:prstDash val="solid"/>
                  <a:round/>
                </a:ln>
                <a:effectLst/>
              </c:spPr>
            </c:leaderLines>
            <c:extLst>
              <c:ext xmlns:c15="http://schemas.microsoft.com/office/drawing/2012/chart" uri="{CE6537A1-D6FC-4f65-9D91-7224C49458BB}"/>
            </c:extLst>
          </c:dLbls>
          <c:cat>
            <c:strRef>
              <c:f>Patients!$A$9:$A$17</c:f>
              <c:strCache>
                <c:ptCount val="9"/>
                <c:pt idx="0">
                  <c:v>0-18</c:v>
                </c:pt>
                <c:pt idx="1">
                  <c:v>19-25</c:v>
                </c:pt>
                <c:pt idx="2">
                  <c:v>26-34</c:v>
                </c:pt>
                <c:pt idx="3">
                  <c:v>35-44</c:v>
                </c:pt>
                <c:pt idx="4">
                  <c:v>45-54</c:v>
                </c:pt>
                <c:pt idx="5">
                  <c:v>55-64</c:v>
                </c:pt>
                <c:pt idx="6">
                  <c:v>65-74</c:v>
                </c:pt>
                <c:pt idx="7">
                  <c:v>75-84</c:v>
                </c:pt>
                <c:pt idx="8">
                  <c:v>85 plus</c:v>
                </c:pt>
              </c:strCache>
            </c:strRef>
          </c:cat>
          <c:val>
            <c:numRef>
              <c:f>Patients!$C$9:$C$17</c:f>
              <c:numCache>
                <c:formatCode>0.00%</c:formatCode>
                <c:ptCount val="9"/>
                <c:pt idx="0">
                  <c:v>0.11076149740912557</c:v>
                </c:pt>
                <c:pt idx="1">
                  <c:v>0.12951141664620672</c:v>
                </c:pt>
                <c:pt idx="2">
                  <c:v>0.20852985643583546</c:v>
                </c:pt>
                <c:pt idx="3">
                  <c:v>0.17979117939705636</c:v>
                </c:pt>
                <c:pt idx="4">
                  <c:v>0.18065049685347667</c:v>
                </c:pt>
                <c:pt idx="5">
                  <c:v>0.14748601186245752</c:v>
                </c:pt>
                <c:pt idx="6">
                  <c:v>2.8144261956142506E-2</c:v>
                </c:pt>
                <c:pt idx="7">
                  <c:v>1.0751159755514493E-2</c:v>
                </c:pt>
                <c:pt idx="8">
                  <c:v>4.3741196841846821E-3</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w="9525" cap="flat" cmpd="sng" algn="ctr">
      <a:noFill/>
      <a:prstDash val="solid"/>
    </a:ln>
    <a:effectLst/>
  </c:spPr>
  <c:txPr>
    <a:bodyPr/>
    <a:lstStyle/>
    <a:p>
      <a:pPr>
        <a:defRPr sz="18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8.8824608729464377E-2"/>
          <c:y val="3.8007601918089037E-2"/>
          <c:w val="0.89420008262856032"/>
          <c:h val="0.76966227960767675"/>
        </c:manualLayout>
      </c:layout>
      <c:barChart>
        <c:barDir val="col"/>
        <c:grouping val="clustered"/>
        <c:varyColors val="0"/>
        <c:ser>
          <c:idx val="0"/>
          <c:order val="0"/>
          <c:invertIfNegative val="0"/>
          <c:dLbls>
            <c:dLbl>
              <c:idx val="5"/>
              <c:layout>
                <c:manualLayout>
                  <c:x val="-3.0864197530864196E-3"/>
                  <c:y val="1.683619596536692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1.5432098765432098E-3"/>
                  <c:y val="8.4180979826834635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0"/>
                  <c:y val="5.612065321789028E-3"/>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Patients!$R$22:$R$31</c:f>
              <c:strCache>
                <c:ptCount val="10"/>
                <c:pt idx="0">
                  <c:v>Bottom Decile</c:v>
                </c:pt>
                <c:pt idx="1">
                  <c:v>Second Decile</c:v>
                </c:pt>
                <c:pt idx="2">
                  <c:v>Third Decile</c:v>
                </c:pt>
                <c:pt idx="3">
                  <c:v>Fourth Decile</c:v>
                </c:pt>
                <c:pt idx="4">
                  <c:v>Fifth Decile</c:v>
                </c:pt>
                <c:pt idx="5">
                  <c:v>Sixth Decile</c:v>
                </c:pt>
                <c:pt idx="6">
                  <c:v>Seventh Decile</c:v>
                </c:pt>
                <c:pt idx="7">
                  <c:v>Eighth Decile</c:v>
                </c:pt>
                <c:pt idx="8">
                  <c:v>Ninth Decile</c:v>
                </c:pt>
                <c:pt idx="9">
                  <c:v>Top Decile</c:v>
                </c:pt>
              </c:strCache>
            </c:strRef>
          </c:cat>
          <c:val>
            <c:numRef>
              <c:f>Patients!$S$22:$S$31</c:f>
              <c:numCache>
                <c:formatCode>General</c:formatCode>
                <c:ptCount val="10"/>
                <c:pt idx="0">
                  <c:v>1</c:v>
                </c:pt>
                <c:pt idx="1">
                  <c:v>1</c:v>
                </c:pt>
                <c:pt idx="2">
                  <c:v>1</c:v>
                </c:pt>
                <c:pt idx="3">
                  <c:v>1</c:v>
                </c:pt>
                <c:pt idx="4">
                  <c:v>1</c:v>
                </c:pt>
                <c:pt idx="5">
                  <c:v>1.6821063526976323</c:v>
                </c:pt>
                <c:pt idx="6">
                  <c:v>2</c:v>
                </c:pt>
                <c:pt idx="7">
                  <c:v>2.5994048004140518</c:v>
                </c:pt>
                <c:pt idx="8">
                  <c:v>3.5623989131137996</c:v>
                </c:pt>
                <c:pt idx="9">
                  <c:v>6.960600375234522</c:v>
                </c:pt>
              </c:numCache>
            </c:numRef>
          </c:val>
        </c:ser>
        <c:dLbls>
          <c:dLblPos val="outEnd"/>
          <c:showLegendKey val="0"/>
          <c:showVal val="1"/>
          <c:showCatName val="0"/>
          <c:showSerName val="0"/>
          <c:showPercent val="0"/>
          <c:showBubbleSize val="0"/>
        </c:dLbls>
        <c:gapWidth val="50"/>
        <c:axId val="1566738512"/>
        <c:axId val="1566735792"/>
      </c:barChart>
      <c:catAx>
        <c:axId val="1566738512"/>
        <c:scaling>
          <c:orientation val="minMax"/>
        </c:scaling>
        <c:delete val="0"/>
        <c:axPos val="b"/>
        <c:title>
          <c:tx>
            <c:rich>
              <a:bodyPr/>
              <a:lstStyle/>
              <a:p>
                <a:pPr>
                  <a:defRPr/>
                </a:pPr>
                <a:r>
                  <a:rPr lang="en-US" dirty="0" smtClean="0"/>
                  <a:t>Medicaid Patients</a:t>
                </a:r>
                <a:endParaRPr lang="en-US" dirty="0"/>
              </a:p>
            </c:rich>
          </c:tx>
          <c:overlay val="0"/>
        </c:title>
        <c:numFmt formatCode="General" sourceLinked="1"/>
        <c:majorTickMark val="out"/>
        <c:minorTickMark val="none"/>
        <c:tickLblPos val="nextTo"/>
        <c:txPr>
          <a:bodyPr/>
          <a:lstStyle/>
          <a:p>
            <a:pPr>
              <a:defRPr sz="1400" b="1"/>
            </a:pPr>
            <a:endParaRPr lang="en-US"/>
          </a:p>
        </c:txPr>
        <c:crossAx val="1566735792"/>
        <c:crosses val="autoZero"/>
        <c:auto val="1"/>
        <c:lblAlgn val="ctr"/>
        <c:lblOffset val="100"/>
        <c:noMultiLvlLbl val="0"/>
      </c:catAx>
      <c:valAx>
        <c:axId val="1566735792"/>
        <c:scaling>
          <c:orientation val="minMax"/>
        </c:scaling>
        <c:delete val="0"/>
        <c:axPos val="l"/>
        <c:majorGridlines/>
        <c:title>
          <c:tx>
            <c:rich>
              <a:bodyPr/>
              <a:lstStyle/>
              <a:p>
                <a:pPr>
                  <a:defRPr/>
                </a:pPr>
                <a:r>
                  <a:rPr lang="en-US" dirty="0" smtClean="0"/>
                  <a:t>Prescribing</a:t>
                </a:r>
                <a:r>
                  <a:rPr lang="en-US" baseline="0" dirty="0" smtClean="0"/>
                  <a:t> Providers</a:t>
                </a:r>
                <a:endParaRPr lang="en-US" dirty="0"/>
              </a:p>
            </c:rich>
          </c:tx>
          <c:overlay val="0"/>
        </c:title>
        <c:numFmt formatCode="General" sourceLinked="1"/>
        <c:majorTickMark val="out"/>
        <c:minorTickMark val="none"/>
        <c:tickLblPos val="nextTo"/>
        <c:txPr>
          <a:bodyPr/>
          <a:lstStyle/>
          <a:p>
            <a:pPr>
              <a:defRPr sz="1400" b="1"/>
            </a:pPr>
            <a:endParaRPr lang="en-US"/>
          </a:p>
        </c:txPr>
        <c:crossAx val="156673851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dLbls>
            <c:numFmt formatCode="#,##0" sourceLinked="0"/>
            <c:spPr>
              <a:noFill/>
              <a:ln>
                <a:noFill/>
              </a:ln>
              <a:effectLst/>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Patients!$R$23:$R$32</c:f>
              <c:strCache>
                <c:ptCount val="10"/>
                <c:pt idx="0">
                  <c:v>Bottom Decile</c:v>
                </c:pt>
                <c:pt idx="1">
                  <c:v>Second Decile</c:v>
                </c:pt>
                <c:pt idx="2">
                  <c:v>Third Decile</c:v>
                </c:pt>
                <c:pt idx="3">
                  <c:v>Fourth Decile</c:v>
                </c:pt>
                <c:pt idx="4">
                  <c:v>Fifth Decile</c:v>
                </c:pt>
                <c:pt idx="5">
                  <c:v>Sixth Decile</c:v>
                </c:pt>
                <c:pt idx="6">
                  <c:v>Seventh Decile</c:v>
                </c:pt>
                <c:pt idx="7">
                  <c:v>Eighth Decile</c:v>
                </c:pt>
                <c:pt idx="8">
                  <c:v>Ninth Decile</c:v>
                </c:pt>
                <c:pt idx="9">
                  <c:v>Top Decile</c:v>
                </c:pt>
              </c:strCache>
            </c:strRef>
          </c:cat>
          <c:val>
            <c:numRef>
              <c:f>Patients!$S$23:$S$32</c:f>
              <c:numCache>
                <c:formatCode>General</c:formatCode>
                <c:ptCount val="10"/>
                <c:pt idx="0">
                  <c:v>1</c:v>
                </c:pt>
                <c:pt idx="1">
                  <c:v>1</c:v>
                </c:pt>
                <c:pt idx="2">
                  <c:v>1</c:v>
                </c:pt>
                <c:pt idx="3">
                  <c:v>1</c:v>
                </c:pt>
                <c:pt idx="4">
                  <c:v>1.6937508086427739</c:v>
                </c:pt>
                <c:pt idx="5">
                  <c:v>2.072260318281796</c:v>
                </c:pt>
                <c:pt idx="6">
                  <c:v>3.2321925341269329</c:v>
                </c:pt>
                <c:pt idx="7">
                  <c:v>5.2071553341528114</c:v>
                </c:pt>
                <c:pt idx="8">
                  <c:v>9.7589441676910145</c:v>
                </c:pt>
                <c:pt idx="9">
                  <c:v>21.343857152099371</c:v>
                </c:pt>
              </c:numCache>
            </c:numRef>
          </c:val>
        </c:ser>
        <c:dLbls>
          <c:showLegendKey val="0"/>
          <c:showVal val="0"/>
          <c:showCatName val="0"/>
          <c:showSerName val="0"/>
          <c:showPercent val="0"/>
          <c:showBubbleSize val="0"/>
        </c:dLbls>
        <c:gapWidth val="50"/>
        <c:axId val="1566731440"/>
        <c:axId val="1566737968"/>
      </c:barChart>
      <c:catAx>
        <c:axId val="1566731440"/>
        <c:scaling>
          <c:orientation val="minMax"/>
        </c:scaling>
        <c:delete val="0"/>
        <c:axPos val="b"/>
        <c:title>
          <c:tx>
            <c:rich>
              <a:bodyPr/>
              <a:lstStyle/>
              <a:p>
                <a:pPr>
                  <a:defRPr/>
                </a:pPr>
                <a:r>
                  <a:rPr lang="en-US" dirty="0" smtClean="0"/>
                  <a:t>Medicaid</a:t>
                </a:r>
                <a:r>
                  <a:rPr lang="en-US" baseline="0" dirty="0" smtClean="0"/>
                  <a:t> Patients</a:t>
                </a:r>
                <a:endParaRPr lang="en-US" dirty="0"/>
              </a:p>
            </c:rich>
          </c:tx>
          <c:overlay val="0"/>
        </c:title>
        <c:numFmt formatCode="General" sourceLinked="0"/>
        <c:majorTickMark val="out"/>
        <c:minorTickMark val="none"/>
        <c:tickLblPos val="nextTo"/>
        <c:txPr>
          <a:bodyPr/>
          <a:lstStyle/>
          <a:p>
            <a:pPr>
              <a:defRPr sz="1400" b="1"/>
            </a:pPr>
            <a:endParaRPr lang="en-US"/>
          </a:p>
        </c:txPr>
        <c:crossAx val="1566737968"/>
        <c:crosses val="autoZero"/>
        <c:auto val="1"/>
        <c:lblAlgn val="ctr"/>
        <c:lblOffset val="100"/>
        <c:noMultiLvlLbl val="0"/>
      </c:catAx>
      <c:valAx>
        <c:axId val="1566737968"/>
        <c:scaling>
          <c:orientation val="minMax"/>
        </c:scaling>
        <c:delete val="0"/>
        <c:axPos val="l"/>
        <c:majorGridlines/>
        <c:title>
          <c:tx>
            <c:rich>
              <a:bodyPr/>
              <a:lstStyle/>
              <a:p>
                <a:pPr>
                  <a:defRPr/>
                </a:pPr>
                <a:r>
                  <a:rPr lang="en-US" dirty="0" smtClean="0"/>
                  <a:t>Prescriptions</a:t>
                </a:r>
                <a:endParaRPr lang="en-US" dirty="0"/>
              </a:p>
            </c:rich>
          </c:tx>
          <c:overlay val="0"/>
        </c:title>
        <c:numFmt formatCode="General" sourceLinked="1"/>
        <c:majorTickMark val="out"/>
        <c:minorTickMark val="none"/>
        <c:tickLblPos val="nextTo"/>
        <c:txPr>
          <a:bodyPr/>
          <a:lstStyle/>
          <a:p>
            <a:pPr>
              <a:defRPr sz="1400" b="1"/>
            </a:pPr>
            <a:endParaRPr lang="en-US"/>
          </a:p>
        </c:txPr>
        <c:crossAx val="15667314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Sheet2!$G$6:$G$15</c:f>
              <c:strCache>
                <c:ptCount val="10"/>
                <c:pt idx="0">
                  <c:v>Bottom Decile</c:v>
                </c:pt>
                <c:pt idx="1">
                  <c:v>Second Decile</c:v>
                </c:pt>
                <c:pt idx="2">
                  <c:v>Third Decile</c:v>
                </c:pt>
                <c:pt idx="3">
                  <c:v>Fourth Decile</c:v>
                </c:pt>
                <c:pt idx="4">
                  <c:v>Fifth Decile</c:v>
                </c:pt>
                <c:pt idx="5">
                  <c:v>Sixth Decile</c:v>
                </c:pt>
                <c:pt idx="6">
                  <c:v>Seventh Decile</c:v>
                </c:pt>
                <c:pt idx="7">
                  <c:v>Eighth Decile</c:v>
                </c:pt>
                <c:pt idx="8">
                  <c:v>Ninth Decile</c:v>
                </c:pt>
                <c:pt idx="9">
                  <c:v>Top Decile</c:v>
                </c:pt>
              </c:strCache>
            </c:strRef>
          </c:cat>
          <c:val>
            <c:numRef>
              <c:f>Sheet2!$H$6:$H$15</c:f>
              <c:numCache>
                <c:formatCode>General</c:formatCode>
                <c:ptCount val="10"/>
                <c:pt idx="0">
                  <c:v>1</c:v>
                </c:pt>
                <c:pt idx="1">
                  <c:v>1</c:v>
                </c:pt>
                <c:pt idx="2">
                  <c:v>1</c:v>
                </c:pt>
                <c:pt idx="3">
                  <c:v>1</c:v>
                </c:pt>
                <c:pt idx="4">
                  <c:v>1</c:v>
                </c:pt>
                <c:pt idx="5">
                  <c:v>1</c:v>
                </c:pt>
                <c:pt idx="6">
                  <c:v>1.3083731748287892</c:v>
                </c:pt>
                <c:pt idx="7">
                  <c:v>2</c:v>
                </c:pt>
                <c:pt idx="8">
                  <c:v>2.3123142524874014</c:v>
                </c:pt>
                <c:pt idx="9">
                  <c:v>4.2059184596498032</c:v>
                </c:pt>
              </c:numCache>
            </c:numRef>
          </c:val>
        </c:ser>
        <c:dLbls>
          <c:showLegendKey val="0"/>
          <c:showVal val="0"/>
          <c:showCatName val="0"/>
          <c:showSerName val="0"/>
          <c:showPercent val="0"/>
          <c:showBubbleSize val="0"/>
        </c:dLbls>
        <c:gapWidth val="100"/>
        <c:overlap val="-24"/>
        <c:axId val="1566732528"/>
        <c:axId val="1566733072"/>
      </c:barChart>
      <c:catAx>
        <c:axId val="1566732528"/>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r>
                  <a:rPr lang="en-US" dirty="0" smtClean="0">
                    <a:solidFill>
                      <a:schemeClr val="tx1"/>
                    </a:solidFill>
                  </a:rPr>
                  <a:t>Medicaid Clients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6733072"/>
        <c:crosses val="autoZero"/>
        <c:auto val="1"/>
        <c:lblAlgn val="ctr"/>
        <c:lblOffset val="100"/>
        <c:noMultiLvlLbl val="0"/>
      </c:catAx>
      <c:valAx>
        <c:axId val="1566733072"/>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tx1"/>
                    </a:solidFill>
                    <a:latin typeface="+mn-lt"/>
                    <a:ea typeface="+mn-ea"/>
                    <a:cs typeface="+mn-cs"/>
                  </a:defRPr>
                </a:pPr>
                <a:r>
                  <a:rPr lang="en-US" dirty="0" smtClean="0">
                    <a:solidFill>
                      <a:schemeClr val="tx1"/>
                    </a:solidFill>
                  </a:rPr>
                  <a:t>Pharmacies</a:t>
                </a:r>
                <a:endParaRPr lang="en-US" dirty="0">
                  <a:solidFill>
                    <a:schemeClr val="tx1"/>
                  </a:solidFill>
                </a:endParaRP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6732528"/>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baseline="0">
                <a:solidFill>
                  <a:sysClr val="windowText" lastClr="000000"/>
                </a:solidFill>
                <a:latin typeface="+mn-lt"/>
                <a:ea typeface="+mn-ea"/>
                <a:cs typeface="+mn-cs"/>
              </a:defRPr>
            </a:pPr>
            <a:r>
              <a:rPr lang="en-US" sz="1800" dirty="0"/>
              <a:t>Percentage of Total </a:t>
            </a:r>
            <a:r>
              <a:rPr lang="en-US" sz="1800" dirty="0" smtClean="0"/>
              <a:t>Opioids Prescribed to Medicaid Patients –</a:t>
            </a:r>
            <a:r>
              <a:rPr lang="en-US" sz="1800" baseline="0" dirty="0" smtClean="0"/>
              <a:t> Oct 2014 to Sept 2015</a:t>
            </a:r>
            <a:endParaRPr lang="en-US" sz="1800" dirty="0"/>
          </a:p>
        </c:rich>
      </c:tx>
      <c:overlay val="0"/>
      <c:spPr>
        <a:noFill/>
        <a:ln>
          <a:noFill/>
        </a:ln>
        <a:effectLst/>
      </c:spPr>
      <c:txPr>
        <a:bodyPr rot="0" spcFirstLastPara="1" vertOverflow="ellipsis" vert="horz" wrap="square" anchor="ctr" anchorCtr="1"/>
        <a:lstStyle/>
        <a:p>
          <a:pPr>
            <a:defRPr sz="2000" b="1" i="0" u="none" strike="noStrike" kern="1200" baseline="0">
              <a:solidFill>
                <a:sysClr val="windowText" lastClr="000000"/>
              </a:solidFill>
              <a:latin typeface="+mn-lt"/>
              <a:ea typeface="+mn-ea"/>
              <a:cs typeface="+mn-cs"/>
            </a:defRPr>
          </a:pPr>
          <a:endParaRPr lang="en-US"/>
        </a:p>
      </c:txPr>
    </c:title>
    <c:autoTitleDeleted val="0"/>
    <c:plotArea>
      <c:layout/>
      <c:pieChart>
        <c:varyColors val="1"/>
        <c:ser>
          <c:idx val="0"/>
          <c:order val="0"/>
          <c:tx>
            <c:strRef>
              <c:f>Physicians!$Q$4</c:f>
              <c:strCache>
                <c:ptCount val="1"/>
                <c:pt idx="0">
                  <c:v>Percentage of Total Opioids</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Lbls>
            <c:dLbl>
              <c:idx val="0"/>
              <c:layout>
                <c:manualLayout>
                  <c:x val="9.1877383251621855E-2"/>
                  <c:y val="3.2186708491855724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ysClr val="windowText" lastClr="000000"/>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3685757440697273"/>
                      <c:h val="0.10578734858681021"/>
                    </c:manualLayout>
                  </c15:layout>
                </c:ext>
              </c:extLst>
            </c:dLbl>
            <c:dLbl>
              <c:idx val="1"/>
              <c:layout>
                <c:manualLayout>
                  <c:x val="9.7266627048977372E-2"/>
                  <c:y val="-0.20604359852057524"/>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ysClr val="windowText" lastClr="000000"/>
                  </a:solidFill>
                </a:ln>
                <a:effectLst/>
              </c:spPr>
            </c:leaderLines>
            <c:extLst>
              <c:ext xmlns:c15="http://schemas.microsoft.com/office/drawing/2012/chart" uri="{CE6537A1-D6FC-4f65-9D91-7224C49458BB}"/>
            </c:extLst>
          </c:dLbls>
          <c:cat>
            <c:strRef>
              <c:f>Physicians!$P$5:$P$6</c:f>
              <c:strCache>
                <c:ptCount val="2"/>
                <c:pt idx="0">
                  <c:v>Bottom 90%</c:v>
                </c:pt>
                <c:pt idx="1">
                  <c:v>Top 10%</c:v>
                </c:pt>
              </c:strCache>
            </c:strRef>
          </c:cat>
          <c:val>
            <c:numRef>
              <c:f>Physicians!$Q$5:$Q$6</c:f>
              <c:numCache>
                <c:formatCode>General</c:formatCode>
                <c:ptCount val="2"/>
                <c:pt idx="0">
                  <c:v>7.7249662109837428E-2</c:v>
                </c:pt>
                <c:pt idx="1">
                  <c:v>0.92275033789016259</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dLbls>
            <c:dLbl>
              <c:idx val="9"/>
              <c:layout>
                <c:manualLayout>
                  <c:x val="1.5432098765430968E-3"/>
                  <c:y val="1.7239993438320205E-2"/>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Physicians!$L$6:$L$15</c:f>
              <c:strCache>
                <c:ptCount val="10"/>
                <c:pt idx="0">
                  <c:v>Bottom Decile</c:v>
                </c:pt>
                <c:pt idx="1">
                  <c:v>Second Decile</c:v>
                </c:pt>
                <c:pt idx="2">
                  <c:v>Third Decile</c:v>
                </c:pt>
                <c:pt idx="3">
                  <c:v>Fourth Decile</c:v>
                </c:pt>
                <c:pt idx="4">
                  <c:v>Fifth Decile</c:v>
                </c:pt>
                <c:pt idx="5">
                  <c:v>Sixth Decile </c:v>
                </c:pt>
                <c:pt idx="6">
                  <c:v>Seven Decile</c:v>
                </c:pt>
                <c:pt idx="7">
                  <c:v>Eighth Decile</c:v>
                </c:pt>
                <c:pt idx="8">
                  <c:v>Ninth Decile</c:v>
                </c:pt>
                <c:pt idx="9">
                  <c:v>Top Decile</c:v>
                </c:pt>
              </c:strCache>
            </c:strRef>
          </c:cat>
          <c:val>
            <c:numRef>
              <c:f>Physicians!$M$6:$M$15</c:f>
              <c:numCache>
                <c:formatCode>General</c:formatCode>
                <c:ptCount val="10"/>
                <c:pt idx="0">
                  <c:v>1</c:v>
                </c:pt>
                <c:pt idx="1">
                  <c:v>1</c:v>
                </c:pt>
                <c:pt idx="2">
                  <c:v>1</c:v>
                </c:pt>
                <c:pt idx="3">
                  <c:v>2.1495726495726495</c:v>
                </c:pt>
                <c:pt idx="4">
                  <c:v>4.1901709401709404</c:v>
                </c:pt>
                <c:pt idx="5">
                  <c:v>9.4188034188034191</c:v>
                </c:pt>
                <c:pt idx="6">
                  <c:v>21.380341880341881</c:v>
                </c:pt>
                <c:pt idx="7">
                  <c:v>50.050213675213676</c:v>
                </c:pt>
                <c:pt idx="8">
                  <c:v>117.07158119658119</c:v>
                </c:pt>
                <c:pt idx="9">
                  <c:v>574.22329059829065</c:v>
                </c:pt>
              </c:numCache>
            </c:numRef>
          </c:val>
        </c:ser>
        <c:dLbls>
          <c:dLblPos val="outEnd"/>
          <c:showLegendKey val="0"/>
          <c:showVal val="1"/>
          <c:showCatName val="0"/>
          <c:showSerName val="0"/>
          <c:showPercent val="0"/>
          <c:showBubbleSize val="0"/>
        </c:dLbls>
        <c:gapWidth val="50"/>
        <c:axId val="1568735584"/>
        <c:axId val="1568727424"/>
      </c:barChart>
      <c:catAx>
        <c:axId val="1568735584"/>
        <c:scaling>
          <c:orientation val="minMax"/>
        </c:scaling>
        <c:delete val="0"/>
        <c:axPos val="b"/>
        <c:title>
          <c:tx>
            <c:rich>
              <a:bodyPr/>
              <a:lstStyle/>
              <a:p>
                <a:pPr>
                  <a:defRPr/>
                </a:pPr>
                <a:r>
                  <a:rPr lang="en-US" dirty="0" smtClean="0"/>
                  <a:t>Providers</a:t>
                </a:r>
                <a:endParaRPr lang="en-US" dirty="0"/>
              </a:p>
            </c:rich>
          </c:tx>
          <c:overlay val="0"/>
        </c:title>
        <c:numFmt formatCode="General" sourceLinked="0"/>
        <c:majorTickMark val="out"/>
        <c:minorTickMark val="none"/>
        <c:tickLblPos val="nextTo"/>
        <c:txPr>
          <a:bodyPr/>
          <a:lstStyle/>
          <a:p>
            <a:pPr>
              <a:defRPr sz="1400" b="1"/>
            </a:pPr>
            <a:endParaRPr lang="en-US"/>
          </a:p>
        </c:txPr>
        <c:crossAx val="1568727424"/>
        <c:crosses val="autoZero"/>
        <c:auto val="1"/>
        <c:lblAlgn val="ctr"/>
        <c:lblOffset val="100"/>
        <c:noMultiLvlLbl val="0"/>
      </c:catAx>
      <c:valAx>
        <c:axId val="1568727424"/>
        <c:scaling>
          <c:orientation val="minMax"/>
          <c:max val="600"/>
        </c:scaling>
        <c:delete val="0"/>
        <c:axPos val="l"/>
        <c:majorGridlines/>
        <c:title>
          <c:tx>
            <c:rich>
              <a:bodyPr/>
              <a:lstStyle/>
              <a:p>
                <a:pPr>
                  <a:defRPr/>
                </a:pPr>
                <a:r>
                  <a:rPr lang="en-US" dirty="0" smtClean="0"/>
                  <a:t>Prescriptions</a:t>
                </a:r>
                <a:endParaRPr lang="en-US" dirty="0"/>
              </a:p>
            </c:rich>
          </c:tx>
          <c:overlay val="0"/>
        </c:title>
        <c:numFmt formatCode="General" sourceLinked="1"/>
        <c:majorTickMark val="out"/>
        <c:minorTickMark val="none"/>
        <c:tickLblPos val="nextTo"/>
        <c:txPr>
          <a:bodyPr/>
          <a:lstStyle/>
          <a:p>
            <a:pPr>
              <a:defRPr sz="1400" b="1"/>
            </a:pPr>
            <a:endParaRPr lang="en-US"/>
          </a:p>
        </c:txPr>
        <c:crossAx val="156873558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dLbls>
            <c:dLbl>
              <c:idx val="9"/>
              <c:layout>
                <c:manualLayout>
                  <c:x val="0"/>
                  <c:y val="1.403016330447244E-2"/>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Physicians!$L$6:$L$15</c:f>
              <c:strCache>
                <c:ptCount val="10"/>
                <c:pt idx="0">
                  <c:v>Bottom Decile</c:v>
                </c:pt>
                <c:pt idx="1">
                  <c:v>Second Decile</c:v>
                </c:pt>
                <c:pt idx="2">
                  <c:v>Third Decile</c:v>
                </c:pt>
                <c:pt idx="3">
                  <c:v>Fourth Decile</c:v>
                </c:pt>
                <c:pt idx="4">
                  <c:v>Fifth Decile</c:v>
                </c:pt>
                <c:pt idx="5">
                  <c:v>Sixth Decile </c:v>
                </c:pt>
                <c:pt idx="6">
                  <c:v>Seven Decile</c:v>
                </c:pt>
                <c:pt idx="7">
                  <c:v>Eighth Decile</c:v>
                </c:pt>
                <c:pt idx="8">
                  <c:v>Ninth Decile</c:v>
                </c:pt>
                <c:pt idx="9">
                  <c:v>Top Decile</c:v>
                </c:pt>
              </c:strCache>
            </c:strRef>
          </c:cat>
          <c:val>
            <c:numRef>
              <c:f>Physicians!$M$6:$M$15</c:f>
              <c:numCache>
                <c:formatCode>General</c:formatCode>
                <c:ptCount val="10"/>
                <c:pt idx="0">
                  <c:v>1</c:v>
                </c:pt>
                <c:pt idx="1">
                  <c:v>1</c:v>
                </c:pt>
                <c:pt idx="2">
                  <c:v>1</c:v>
                </c:pt>
                <c:pt idx="3">
                  <c:v>1.420940170940171</c:v>
                </c:pt>
                <c:pt idx="4">
                  <c:v>2.8696581196581197</c:v>
                </c:pt>
                <c:pt idx="5">
                  <c:v>6.1399572649572649</c:v>
                </c:pt>
                <c:pt idx="6">
                  <c:v>13.155982905982906</c:v>
                </c:pt>
                <c:pt idx="7">
                  <c:v>28.384615384615383</c:v>
                </c:pt>
                <c:pt idx="8">
                  <c:v>64.730769230769226</c:v>
                </c:pt>
                <c:pt idx="9">
                  <c:v>240.60042735042734</c:v>
                </c:pt>
              </c:numCache>
            </c:numRef>
          </c:val>
        </c:ser>
        <c:dLbls>
          <c:dLblPos val="outEnd"/>
          <c:showLegendKey val="0"/>
          <c:showVal val="1"/>
          <c:showCatName val="0"/>
          <c:showSerName val="0"/>
          <c:showPercent val="0"/>
          <c:showBubbleSize val="0"/>
        </c:dLbls>
        <c:gapWidth val="50"/>
        <c:axId val="1568729600"/>
        <c:axId val="1568726880"/>
      </c:barChart>
      <c:catAx>
        <c:axId val="1568729600"/>
        <c:scaling>
          <c:orientation val="minMax"/>
        </c:scaling>
        <c:delete val="0"/>
        <c:axPos val="b"/>
        <c:title>
          <c:tx>
            <c:rich>
              <a:bodyPr/>
              <a:lstStyle/>
              <a:p>
                <a:pPr>
                  <a:defRPr/>
                </a:pPr>
                <a:r>
                  <a:rPr lang="en-US" dirty="0" smtClean="0"/>
                  <a:t>Providers</a:t>
                </a:r>
                <a:endParaRPr lang="en-US" dirty="0"/>
              </a:p>
            </c:rich>
          </c:tx>
          <c:overlay val="0"/>
        </c:title>
        <c:numFmt formatCode="General" sourceLinked="0"/>
        <c:majorTickMark val="out"/>
        <c:minorTickMark val="none"/>
        <c:tickLblPos val="nextTo"/>
        <c:txPr>
          <a:bodyPr/>
          <a:lstStyle/>
          <a:p>
            <a:pPr>
              <a:defRPr sz="1400" b="1"/>
            </a:pPr>
            <a:endParaRPr lang="en-US"/>
          </a:p>
        </c:txPr>
        <c:crossAx val="1568726880"/>
        <c:crosses val="autoZero"/>
        <c:auto val="1"/>
        <c:lblAlgn val="ctr"/>
        <c:lblOffset val="100"/>
        <c:noMultiLvlLbl val="0"/>
      </c:catAx>
      <c:valAx>
        <c:axId val="1568726880"/>
        <c:scaling>
          <c:orientation val="minMax"/>
          <c:max val="250"/>
        </c:scaling>
        <c:delete val="0"/>
        <c:axPos val="l"/>
        <c:majorGridlines/>
        <c:title>
          <c:tx>
            <c:rich>
              <a:bodyPr/>
              <a:lstStyle/>
              <a:p>
                <a:pPr>
                  <a:defRPr/>
                </a:pPr>
                <a:r>
                  <a:rPr lang="en-US" dirty="0" smtClean="0"/>
                  <a:t>Unique Medicaid Patients</a:t>
                </a:r>
                <a:endParaRPr lang="en-US" dirty="0"/>
              </a:p>
            </c:rich>
          </c:tx>
          <c:overlay val="0"/>
        </c:title>
        <c:numFmt formatCode="General" sourceLinked="1"/>
        <c:majorTickMark val="out"/>
        <c:minorTickMark val="none"/>
        <c:tickLblPos val="nextTo"/>
        <c:txPr>
          <a:bodyPr/>
          <a:lstStyle/>
          <a:p>
            <a:pPr>
              <a:defRPr sz="1400" b="1"/>
            </a:pPr>
            <a:endParaRPr lang="en-US"/>
          </a:p>
        </c:txPr>
        <c:crossAx val="15687296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dirty="0" smtClean="0">
                <a:solidFill>
                  <a:schemeClr val="tx1"/>
                </a:solidFill>
              </a:rPr>
              <a:t>All Medicaid Patients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c:spPr>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dPt>
          <c:dPt>
            <c:idx val="6"/>
            <c:bubble3D val="0"/>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7"/>
            <c:bubble3D val="0"/>
            <c:spPr>
              <a:gradFill rotWithShape="1">
                <a:gsLst>
                  <a:gs pos="0">
                    <a:schemeClr val="accent2">
                      <a:lumMod val="60000"/>
                      <a:shade val="51000"/>
                      <a:satMod val="130000"/>
                    </a:schemeClr>
                  </a:gs>
                  <a:gs pos="80000">
                    <a:schemeClr val="accent2">
                      <a:lumMod val="60000"/>
                      <a:shade val="93000"/>
                      <a:satMod val="130000"/>
                    </a:schemeClr>
                  </a:gs>
                  <a:gs pos="100000">
                    <a:schemeClr val="accent2">
                      <a:lumMod val="60000"/>
                      <a:shade val="94000"/>
                      <a:satMod val="135000"/>
                    </a:schemeClr>
                  </a:gs>
                </a:gsLst>
                <a:lin ang="16200000" scaled="0"/>
              </a:gradFill>
              <a:ln>
                <a:noFill/>
              </a:ln>
              <a:effectLst>
                <a:outerShdw blurRad="40000" dist="23000" dir="5400000" rotWithShape="0">
                  <a:srgbClr val="000000">
                    <a:alpha val="35000"/>
                  </a:srgbClr>
                </a:outerShdw>
              </a:effectLst>
            </c:spPr>
          </c:dPt>
          <c:dPt>
            <c:idx val="8"/>
            <c:bubble3D val="0"/>
            <c:spPr>
              <a:gradFill rotWithShape="1">
                <a:gsLst>
                  <a:gs pos="0">
                    <a:schemeClr val="accent3">
                      <a:lumMod val="60000"/>
                      <a:shade val="51000"/>
                      <a:satMod val="130000"/>
                    </a:schemeClr>
                  </a:gs>
                  <a:gs pos="80000">
                    <a:schemeClr val="accent3">
                      <a:lumMod val="60000"/>
                      <a:shade val="93000"/>
                      <a:satMod val="130000"/>
                    </a:schemeClr>
                  </a:gs>
                  <a:gs pos="100000">
                    <a:schemeClr val="accent3">
                      <a:lumMod val="60000"/>
                      <a:shade val="94000"/>
                      <a:satMod val="135000"/>
                    </a:schemeClr>
                  </a:gs>
                </a:gsLst>
                <a:lin ang="16200000" scaled="0"/>
              </a:gradFill>
              <a:ln>
                <a:noFill/>
              </a:ln>
              <a:effectLst>
                <a:outerShdw blurRad="40000" dist="23000" dir="5400000" rotWithShape="0">
                  <a:srgbClr val="000000">
                    <a:alpha val="35000"/>
                  </a:srgbClr>
                </a:outerShdw>
              </a:effectLst>
            </c:spPr>
          </c:dPt>
          <c:dLbls>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dLbl>
            <c:dLbl>
              <c:idx val="3"/>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dLbl>
            <c:dLbl>
              <c:idx val="4"/>
              <c:layout>
                <c:manualLayout>
                  <c:x val="0.18443910256410256"/>
                  <c:y val="8.5602776690839058E-2"/>
                </c:manualLayout>
              </c:layout>
              <c:showLegendKey val="0"/>
              <c:showVal val="1"/>
              <c:showCatName val="1"/>
              <c:showSerName val="0"/>
              <c:showPercent val="0"/>
              <c:showBubbleSize val="0"/>
              <c:extLst>
                <c:ext xmlns:c15="http://schemas.microsoft.com/office/drawing/2012/chart" uri="{CE6537A1-D6FC-4f65-9D91-7224C49458BB}"/>
              </c:extLst>
            </c:dLbl>
            <c:dLbl>
              <c:idx val="6"/>
              <c:layout>
                <c:manualLayout>
                  <c:x val="-0.19107636785786392"/>
                  <c:y val="4.6122559994414419E-2"/>
                </c:manualLayout>
              </c:layout>
              <c:showLegendKey val="0"/>
              <c:showVal val="1"/>
              <c:showCatName val="1"/>
              <c:showSerName val="0"/>
              <c:showPercent val="0"/>
              <c:showBubbleSize val="0"/>
              <c:extLst>
                <c:ext xmlns:c15="http://schemas.microsoft.com/office/drawing/2012/chart" uri="{CE6537A1-D6FC-4f65-9D91-7224C49458BB}"/>
              </c:extLst>
            </c:dLbl>
            <c:dLbl>
              <c:idx val="7"/>
              <c:layout>
                <c:manualLayout>
                  <c:x val="-4.7996921057944682E-2"/>
                  <c:y val="3.6253058188942329E-3"/>
                </c:manualLayout>
              </c:layout>
              <c:showLegendKey val="0"/>
              <c:showVal val="1"/>
              <c:showCatName val="1"/>
              <c:showSerName val="0"/>
              <c:showPercent val="0"/>
              <c:showBubbleSize val="0"/>
              <c:extLst>
                <c:ext xmlns:c15="http://schemas.microsoft.com/office/drawing/2012/chart" uri="{CE6537A1-D6FC-4f65-9D91-7224C49458BB}"/>
              </c:extLst>
            </c:dLbl>
            <c:dLbl>
              <c:idx val="8"/>
              <c:layout>
                <c:manualLayout>
                  <c:x val="0.18943153139511407"/>
                  <c:y val="7.7201249767176617E-3"/>
                </c:manualLayout>
              </c:layout>
              <c:showLegendKey val="0"/>
              <c:showVal val="1"/>
              <c:showCatName val="1"/>
              <c:showSerName val="0"/>
              <c:showPercent val="0"/>
              <c:showBubbleSize val="0"/>
              <c:extLst>
                <c:ext xmlns:c15="http://schemas.microsoft.com/office/drawing/2012/chart" uri="{CE6537A1-D6FC-4f65-9D91-7224C49458BB}"/>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a:solidFill>
                    <a:schemeClr val="tx1"/>
                  </a:solidFill>
                </a:ln>
                <a:effectLst/>
              </c:spPr>
            </c:leaderLines>
            <c:extLst>
              <c:ext xmlns:c15="http://schemas.microsoft.com/office/drawing/2012/chart" uri="{CE6537A1-D6FC-4f65-9D91-7224C49458BB}"/>
            </c:extLst>
          </c:dLbls>
          <c:cat>
            <c:strRef>
              <c:f>Sheet1!$E$2:$E$10</c:f>
              <c:strCache>
                <c:ptCount val="9"/>
                <c:pt idx="0">
                  <c:v>0-18</c:v>
                </c:pt>
                <c:pt idx="1">
                  <c:v>19-25</c:v>
                </c:pt>
                <c:pt idx="2">
                  <c:v>26-34</c:v>
                </c:pt>
                <c:pt idx="3">
                  <c:v>35-44</c:v>
                </c:pt>
                <c:pt idx="4">
                  <c:v>45-54</c:v>
                </c:pt>
                <c:pt idx="5">
                  <c:v>55-64</c:v>
                </c:pt>
                <c:pt idx="6">
                  <c:v>65-74</c:v>
                </c:pt>
                <c:pt idx="7">
                  <c:v>75-84</c:v>
                </c:pt>
                <c:pt idx="8">
                  <c:v>85 Plus</c:v>
                </c:pt>
              </c:strCache>
            </c:strRef>
          </c:cat>
          <c:val>
            <c:numRef>
              <c:f>Sheet1!$F$2:$F$10</c:f>
              <c:numCache>
                <c:formatCode>General</c:formatCode>
                <c:ptCount val="9"/>
                <c:pt idx="0">
                  <c:v>0.4585742208919022</c:v>
                </c:pt>
                <c:pt idx="1">
                  <c:v>0.10192172471406362</c:v>
                </c:pt>
                <c:pt idx="2">
                  <c:v>0.12389350845391151</c:v>
                </c:pt>
                <c:pt idx="3">
                  <c:v>9.7535109052555524E-2</c:v>
                </c:pt>
                <c:pt idx="4">
                  <c:v>9.1893147203209971E-2</c:v>
                </c:pt>
                <c:pt idx="5">
                  <c:v>7.4790506847636065E-2</c:v>
                </c:pt>
                <c:pt idx="6">
                  <c:v>2.9827696317178114E-2</c:v>
                </c:pt>
                <c:pt idx="7">
                  <c:v>1.5422824593431687E-2</c:v>
                </c:pt>
                <c:pt idx="8">
                  <c:v>6.1412619261113294E-3</c:v>
                </c:pt>
              </c:numCache>
            </c:numRef>
          </c:val>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Opioid Receiving</a:t>
            </a:r>
            <a:r>
              <a:rPr lang="en-US" baseline="0" dirty="0" smtClean="0"/>
              <a:t> Patients</a:t>
            </a:r>
            <a:endParaRPr lang="en-US" dirty="0"/>
          </a:p>
        </c:rich>
      </c:tx>
      <c:overlay val="0"/>
    </c:title>
    <c:autoTitleDeleted val="0"/>
    <c:plotArea>
      <c:layout/>
      <c:pieChart>
        <c:varyColors val="1"/>
        <c:ser>
          <c:idx val="0"/>
          <c:order val="0"/>
          <c:dLbls>
            <c:dLbl>
              <c:idx val="0"/>
              <c:spPr/>
              <c:txPr>
                <a:bodyPr/>
                <a:lstStyle/>
                <a:p>
                  <a:pPr>
                    <a:defRPr sz="1400" b="1">
                      <a:solidFill>
                        <a:schemeClr val="bg1"/>
                      </a:solidFill>
                    </a:defRPr>
                  </a:pPr>
                  <a:endParaRPr lang="en-US"/>
                </a:p>
              </c:txPr>
              <c:showLegendKey val="0"/>
              <c:showVal val="0"/>
              <c:showCatName val="1"/>
              <c:showSerName val="0"/>
              <c:showPercent val="1"/>
              <c:showBubbleSize val="0"/>
            </c:dLbl>
            <c:dLbl>
              <c:idx val="3"/>
              <c:spPr/>
              <c:txPr>
                <a:bodyPr/>
                <a:lstStyle/>
                <a:p>
                  <a:pPr>
                    <a:defRPr sz="1400" b="1">
                      <a:solidFill>
                        <a:schemeClr val="bg1"/>
                      </a:solidFill>
                    </a:defRPr>
                  </a:pPr>
                  <a:endParaRPr lang="en-US"/>
                </a:p>
              </c:txPr>
              <c:showLegendKey val="0"/>
              <c:showVal val="0"/>
              <c:showCatName val="1"/>
              <c:showSerName val="0"/>
              <c:showPercent val="1"/>
              <c:showBubbleSize val="0"/>
            </c:dLbl>
            <c:spPr>
              <a:noFill/>
              <a:ln>
                <a:noFill/>
              </a:ln>
              <a:effectLst/>
            </c:spPr>
            <c:txPr>
              <a:bodyPr/>
              <a:lstStyle/>
              <a:p>
                <a:pPr>
                  <a:defRPr sz="14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Patients!$A$2:$A$5</c:f>
              <c:strCache>
                <c:ptCount val="4"/>
                <c:pt idx="0">
                  <c:v>White</c:v>
                </c:pt>
                <c:pt idx="1">
                  <c:v>Black</c:v>
                </c:pt>
                <c:pt idx="2">
                  <c:v>Hispanic</c:v>
                </c:pt>
                <c:pt idx="3">
                  <c:v>Other</c:v>
                </c:pt>
              </c:strCache>
            </c:strRef>
          </c:cat>
          <c:val>
            <c:numRef>
              <c:f>Patients!$C$2:$C$5</c:f>
              <c:numCache>
                <c:formatCode>0.00%</c:formatCode>
                <c:ptCount val="4"/>
                <c:pt idx="0">
                  <c:v>0.48332407251864007</c:v>
                </c:pt>
                <c:pt idx="1">
                  <c:v>0.21963637303423056</c:v>
                </c:pt>
                <c:pt idx="2">
                  <c:v>0.20449817152751754</c:v>
                </c:pt>
                <c:pt idx="3">
                  <c:v>9.2541382919611823E-2</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dirty="0" smtClean="0">
                <a:solidFill>
                  <a:schemeClr val="tx1"/>
                </a:solidFill>
              </a:rPr>
              <a:t>All</a:t>
            </a:r>
            <a:r>
              <a:rPr lang="en-US" baseline="0" dirty="0" smtClean="0">
                <a:solidFill>
                  <a:schemeClr val="tx1"/>
                </a:solidFill>
              </a:rPr>
              <a:t> Medicaid Patients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Sheet1!$L$2:$L$5</c:f>
              <c:strCache>
                <c:ptCount val="4"/>
                <c:pt idx="0">
                  <c:v>White</c:v>
                </c:pt>
                <c:pt idx="1">
                  <c:v>Black</c:v>
                </c:pt>
                <c:pt idx="2">
                  <c:v>Hispanic</c:v>
                </c:pt>
                <c:pt idx="3">
                  <c:v>Other</c:v>
                </c:pt>
              </c:strCache>
            </c:strRef>
          </c:cat>
          <c:val>
            <c:numRef>
              <c:f>Sheet1!$M$2:$M$5</c:f>
              <c:numCache>
                <c:formatCode>General</c:formatCode>
                <c:ptCount val="4"/>
                <c:pt idx="0">
                  <c:v>0.38387918744395777</c:v>
                </c:pt>
                <c:pt idx="1">
                  <c:v>0.1781727165407665</c:v>
                </c:pt>
                <c:pt idx="2">
                  <c:v>0.33517485179044881</c:v>
                </c:pt>
                <c:pt idx="3">
                  <c:v>0.10277324422482695</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Opioid Receiving</a:t>
            </a:r>
            <a:r>
              <a:rPr lang="en-US" baseline="0" dirty="0" smtClean="0"/>
              <a:t> Patients</a:t>
            </a:r>
            <a:endParaRPr lang="en-US" dirty="0"/>
          </a:p>
        </c:rich>
      </c:tx>
      <c:overlay val="0"/>
    </c:title>
    <c:autoTitleDeleted val="0"/>
    <c:plotArea>
      <c:layout/>
      <c:pieChart>
        <c:varyColors val="1"/>
        <c:ser>
          <c:idx val="0"/>
          <c:order val="0"/>
          <c:dLbls>
            <c:dLbl>
              <c:idx val="0"/>
              <c:layout>
                <c:manualLayout>
                  <c:x val="-0.19113999900955778"/>
                  <c:y val="6.0154512987357064E-2"/>
                </c:manualLayout>
              </c:layout>
              <c:spPr/>
              <c:txPr>
                <a:bodyPr/>
                <a:lstStyle/>
                <a:p>
                  <a:pPr>
                    <a:defRPr sz="1600" b="1">
                      <a:solidFill>
                        <a:schemeClr val="bg1"/>
                      </a:solidFill>
                    </a:defRPr>
                  </a:pPr>
                  <a:endParaRPr lang="en-US"/>
                </a:p>
              </c:txPr>
              <c:showLegendKey val="0"/>
              <c:showVal val="0"/>
              <c:showCatName val="1"/>
              <c:showSerName val="0"/>
              <c:showPercent val="1"/>
              <c:showBubbleSize val="0"/>
              <c:extLst>
                <c:ext xmlns:c15="http://schemas.microsoft.com/office/drawing/2012/chart" uri="{CE6537A1-D6FC-4f65-9D91-7224C49458BB}"/>
              </c:extLst>
            </c:dLbl>
            <c:dLbl>
              <c:idx val="1"/>
              <c:layout>
                <c:manualLayout>
                  <c:x val="0.16885220125786163"/>
                  <c:y val="-5.4864827630059031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6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Patients!$A$21:$A$22</c:f>
              <c:strCache>
                <c:ptCount val="2"/>
                <c:pt idx="0">
                  <c:v>Male</c:v>
                </c:pt>
                <c:pt idx="1">
                  <c:v>Female</c:v>
                </c:pt>
              </c:strCache>
            </c:strRef>
          </c:cat>
          <c:val>
            <c:numRef>
              <c:f>Patients!$B$21:$B$22</c:f>
              <c:numCache>
                <c:formatCode>#,##0</c:formatCode>
                <c:ptCount val="2"/>
                <c:pt idx="0">
                  <c:v>57828</c:v>
                </c:pt>
                <c:pt idx="1">
                  <c:v>96945</c:v>
                </c:pt>
              </c:numCache>
            </c:numRef>
          </c:val>
        </c:ser>
        <c:ser>
          <c:idx val="1"/>
          <c:order val="1"/>
          <c:dLbls>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Patients!$A$21:$A$22</c:f>
              <c:strCache>
                <c:ptCount val="2"/>
                <c:pt idx="0">
                  <c:v>Male</c:v>
                </c:pt>
                <c:pt idx="1">
                  <c:v>Female</c:v>
                </c:pt>
              </c:strCache>
            </c:strRef>
          </c:cat>
          <c:val>
            <c:numRef>
              <c:f>Patients!$C$21:$C$22</c:f>
              <c:numCache>
                <c:formatCode>0.00%</c:formatCode>
                <c:ptCount val="2"/>
                <c:pt idx="0">
                  <c:v>0.37362864563815629</c:v>
                </c:pt>
                <c:pt idx="1">
                  <c:v>0.62636489332833678</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dirty="0" smtClean="0">
                <a:solidFill>
                  <a:schemeClr val="tx1"/>
                </a:solidFill>
              </a:rPr>
              <a:t>All Medicaid Patients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Lbls>
            <c:dLbl>
              <c:idx val="0"/>
              <c:layout>
                <c:manualLayout>
                  <c:x val="-0.19932692307692307"/>
                  <c:y val="3.9245752175715411E-3"/>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extLst>
            </c:dLbl>
            <c:dLbl>
              <c:idx val="1"/>
              <c:layout>
                <c:manualLayout>
                  <c:x val="0.20983166767615585"/>
                  <c:y val="1.4414974443983976E-3"/>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Sheet1!$S$2:$S$3</c:f>
              <c:strCache>
                <c:ptCount val="2"/>
                <c:pt idx="0">
                  <c:v>Male</c:v>
                </c:pt>
                <c:pt idx="1">
                  <c:v>Female</c:v>
                </c:pt>
              </c:strCache>
            </c:strRef>
          </c:cat>
          <c:val>
            <c:numRef>
              <c:f>Sheet1!$T$2:$T$3</c:f>
              <c:numCache>
                <c:formatCode>General</c:formatCode>
                <c:ptCount val="2"/>
                <c:pt idx="0">
                  <c:v>0.45985408052020099</c:v>
                </c:pt>
                <c:pt idx="1">
                  <c:v>0.54014591947979895</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smtClean="0"/>
              <a:t>Opioid Receiving</a:t>
            </a:r>
            <a:r>
              <a:rPr lang="en-US" baseline="0" dirty="0" smtClean="0"/>
              <a:t> Patients</a:t>
            </a:r>
            <a:endParaRPr lang="en-US" dirty="0"/>
          </a:p>
        </c:rich>
      </c:tx>
      <c:overlay val="0"/>
    </c:title>
    <c:autoTitleDeleted val="0"/>
    <c:plotArea>
      <c:layout/>
      <c:pieChart>
        <c:varyColors val="1"/>
        <c:ser>
          <c:idx val="0"/>
          <c:order val="0"/>
          <c:dLbls>
            <c:dLbl>
              <c:idx val="0"/>
              <c:layout>
                <c:manualLayout>
                  <c:x val="-0.23481156836527509"/>
                  <c:y val="-9.9917550683015235E-2"/>
                </c:manualLayout>
              </c:layout>
              <c:spPr/>
              <c:txPr>
                <a:bodyPr/>
                <a:lstStyle/>
                <a:p>
                  <a:pPr>
                    <a:defRPr sz="1600" b="1">
                      <a:solidFill>
                        <a:schemeClr val="bg1"/>
                      </a:solidFill>
                    </a:defRPr>
                  </a:pPr>
                  <a:endParaRPr lang="en-US"/>
                </a:p>
              </c:txPr>
              <c:showLegendKey val="0"/>
              <c:showVal val="0"/>
              <c:showCatName val="1"/>
              <c:showSerName val="0"/>
              <c:showPercent val="1"/>
              <c:showBubbleSize val="0"/>
              <c:extLst>
                <c:ext xmlns:c15="http://schemas.microsoft.com/office/drawing/2012/chart" uri="{CE6537A1-D6FC-4f65-9D91-7224C49458BB}"/>
              </c:extLst>
            </c:dLbl>
            <c:dLbl>
              <c:idx val="3"/>
              <c:layout>
                <c:manualLayout>
                  <c:x val="0.29685501117915813"/>
                  <c:y val="8.5474406220289456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6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Patients!$A$26:$A$29</c:f>
              <c:strCache>
                <c:ptCount val="4"/>
                <c:pt idx="0">
                  <c:v>Clark</c:v>
                </c:pt>
                <c:pt idx="1">
                  <c:v>Washoe</c:v>
                </c:pt>
                <c:pt idx="2">
                  <c:v>Rural</c:v>
                </c:pt>
                <c:pt idx="3">
                  <c:v>Out of State</c:v>
                </c:pt>
              </c:strCache>
            </c:strRef>
          </c:cat>
          <c:val>
            <c:numRef>
              <c:f>Patients!$B$26:$B$29</c:f>
              <c:numCache>
                <c:formatCode>General</c:formatCode>
                <c:ptCount val="4"/>
                <c:pt idx="0" formatCode="#,##0">
                  <c:v>113078</c:v>
                </c:pt>
                <c:pt idx="1">
                  <c:v>23255</c:v>
                </c:pt>
                <c:pt idx="2" formatCode="#,##0">
                  <c:v>16870</c:v>
                </c:pt>
                <c:pt idx="3">
                  <c:v>1571</c:v>
                </c:pt>
              </c:numCache>
            </c:numRef>
          </c:val>
        </c:ser>
        <c:ser>
          <c:idx val="1"/>
          <c:order val="1"/>
          <c:dLbls>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Patients!$A$26:$A$29</c:f>
              <c:strCache>
                <c:ptCount val="4"/>
                <c:pt idx="0">
                  <c:v>Clark</c:v>
                </c:pt>
                <c:pt idx="1">
                  <c:v>Washoe</c:v>
                </c:pt>
                <c:pt idx="2">
                  <c:v>Rural</c:v>
                </c:pt>
                <c:pt idx="3">
                  <c:v>Out of State</c:v>
                </c:pt>
              </c:strCache>
            </c:strRef>
          </c:cat>
          <c:val>
            <c:numRef>
              <c:f>Patients!$C$26:$C$29</c:f>
              <c:numCache>
                <c:formatCode>0.00%</c:formatCode>
                <c:ptCount val="4"/>
                <c:pt idx="0">
                  <c:v>0.73060074689547339</c:v>
                </c:pt>
                <c:pt idx="1">
                  <c:v>0.15025133420341918</c:v>
                </c:pt>
                <c:pt idx="2">
                  <c:v>0.10899763526173646</c:v>
                </c:pt>
                <c:pt idx="3">
                  <c:v>1.0150283639370953E-2</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dirty="0" smtClean="0">
                <a:solidFill>
                  <a:schemeClr val="tx1"/>
                </a:solidFill>
              </a:rPr>
              <a:t>All Medicaid Patients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dPt>
          <c:dLbls>
            <c:dLbl>
              <c:idx val="0"/>
              <c:layout>
                <c:manualLayout>
                  <c:x val="-0.17752562769276481"/>
                  <c:y val="-0.11947844027889755"/>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extLst>
            </c:dLbl>
            <c:dLbl>
              <c:idx val="3"/>
              <c:layout>
                <c:manualLayout>
                  <c:x val="0.34422052196305652"/>
                  <c:y val="0.1139266936119451"/>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1"/>
                  </a:solidFill>
                </a:ln>
                <a:effectLst/>
              </c:spPr>
            </c:leaderLines>
            <c:extLst>
              <c:ext xmlns:c15="http://schemas.microsoft.com/office/drawing/2012/chart" uri="{CE6537A1-D6FC-4f65-9D91-7224C49458BB}"/>
            </c:extLst>
          </c:dLbls>
          <c:cat>
            <c:strRef>
              <c:f>Sheet1!$Y$2:$Y$5</c:f>
              <c:strCache>
                <c:ptCount val="4"/>
                <c:pt idx="0">
                  <c:v>Clark</c:v>
                </c:pt>
                <c:pt idx="1">
                  <c:v>Washoe</c:v>
                </c:pt>
                <c:pt idx="2">
                  <c:v>Rural</c:v>
                </c:pt>
                <c:pt idx="3">
                  <c:v>Out of State</c:v>
                </c:pt>
              </c:strCache>
            </c:strRef>
          </c:cat>
          <c:val>
            <c:numRef>
              <c:f>Sheet1!$Z$2:$Z$5</c:f>
              <c:numCache>
                <c:formatCode>General</c:formatCode>
                <c:ptCount val="4"/>
                <c:pt idx="0">
                  <c:v>0.74867401639820153</c:v>
                </c:pt>
                <c:pt idx="1">
                  <c:v>0.14084261726133263</c:v>
                </c:pt>
                <c:pt idx="2">
                  <c:v>0.10138371920499042</c:v>
                </c:pt>
                <c:pt idx="3">
                  <c:v>9.0996471354754648E-3</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r>
              <a:rPr lang="en-US" dirty="0"/>
              <a:t>Percentage of </a:t>
            </a:r>
            <a:r>
              <a:rPr lang="en-US" dirty="0" smtClean="0"/>
              <a:t>Total Opioids Received</a:t>
            </a:r>
            <a:r>
              <a:rPr lang="en-US" baseline="0" dirty="0" smtClean="0"/>
              <a:t> by </a:t>
            </a:r>
            <a:r>
              <a:rPr lang="en-US" dirty="0" smtClean="0"/>
              <a:t>Medicaid Patients</a:t>
            </a:r>
          </a:p>
          <a:p>
            <a:pPr>
              <a:defRPr>
                <a:solidFill>
                  <a:sysClr val="windowText" lastClr="000000"/>
                </a:solidFill>
              </a:defRPr>
            </a:pPr>
            <a:r>
              <a:rPr lang="en-US" dirty="0" smtClean="0"/>
              <a:t>Oct</a:t>
            </a:r>
            <a:r>
              <a:rPr lang="en-US" baseline="0" dirty="0" smtClean="0"/>
              <a:t> 2014 – Sep 2015</a:t>
            </a:r>
            <a:endParaRPr lang="en-US"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title>
    <c:autoTitleDeleted val="0"/>
    <c:plotArea>
      <c:layout/>
      <c:pieChart>
        <c:varyColors val="1"/>
        <c:ser>
          <c:idx val="0"/>
          <c:order val="0"/>
          <c:tx>
            <c:strRef>
              <c:f>Patients!$T$4</c:f>
              <c:strCache>
                <c:ptCount val="1"/>
                <c:pt idx="0">
                  <c:v>Percentage of Total Opioids</c:v>
                </c:pt>
              </c:strCache>
            </c:strRef>
          </c:tx>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dPt>
          <c:dLbls>
            <c:dLbl>
              <c:idx val="0"/>
              <c:layout>
                <c:manualLayout>
                  <c:x val="-0.18228420739860343"/>
                  <c:y val="0.1692324926209074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6487421383647797"/>
                      <c:h val="0.11746052718504327"/>
                    </c:manualLayout>
                  </c15:layout>
                </c:ext>
              </c:extLst>
            </c:dLbl>
            <c:dLbl>
              <c:idx val="1"/>
              <c:layout>
                <c:manualLayout>
                  <c:x val="0.2225335512306244"/>
                  <c:y val="-0.20793717743559309"/>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Patients!$S$5:$S$6</c:f>
              <c:strCache>
                <c:ptCount val="2"/>
                <c:pt idx="0">
                  <c:v>Bottom 90%</c:v>
                </c:pt>
                <c:pt idx="1">
                  <c:v>Top 10%</c:v>
                </c:pt>
              </c:strCache>
            </c:strRef>
          </c:cat>
          <c:val>
            <c:numRef>
              <c:f>Patients!$T$5:$T$6</c:f>
              <c:numCache>
                <c:formatCode>General</c:formatCode>
                <c:ptCount val="2"/>
                <c:pt idx="0">
                  <c:v>0.16646715650024738</c:v>
                </c:pt>
                <c:pt idx="1">
                  <c:v>0.83353284349975265</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8.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drawings/drawing1.xml><?xml version="1.0" encoding="utf-8"?>
<c:userShapes xmlns:c="http://schemas.openxmlformats.org/drawingml/2006/chart">
  <cdr:relSizeAnchor xmlns:cdr="http://schemas.openxmlformats.org/drawingml/2006/chartDrawing">
    <cdr:from>
      <cdr:x>0.33773</cdr:x>
      <cdr:y>0.89197</cdr:y>
    </cdr:from>
    <cdr:to>
      <cdr:x>0.66227</cdr:x>
      <cdr:y>0.97357</cdr:y>
    </cdr:to>
    <cdr:sp macro="" textlink="">
      <cdr:nvSpPr>
        <cdr:cNvPr id="2" name="TextBox 7"/>
        <cdr:cNvSpPr txBox="1"/>
      </cdr:nvSpPr>
      <cdr:spPr>
        <a:xfrm xmlns:a="http://schemas.openxmlformats.org/drawingml/2006/main">
          <a:off x="1338215" y="4037014"/>
          <a:ext cx="1285969"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t>N =775,085</a:t>
          </a:r>
        </a:p>
      </cdr:txBody>
    </cdr:sp>
  </cdr:relSizeAnchor>
</c:userShapes>
</file>

<file path=ppt/drawings/drawing2.xml><?xml version="1.0" encoding="utf-8"?>
<c:userShapes xmlns:c="http://schemas.openxmlformats.org/drawingml/2006/chart">
  <cdr:relSizeAnchor xmlns:cdr="http://schemas.openxmlformats.org/drawingml/2006/chartDrawing">
    <cdr:from>
      <cdr:x>0.34196</cdr:x>
      <cdr:y>0.9184</cdr:y>
    </cdr:from>
    <cdr:to>
      <cdr:x>0.66038</cdr:x>
      <cdr:y>1</cdr:y>
    </cdr:to>
    <cdr:sp macro="" textlink="">
      <cdr:nvSpPr>
        <cdr:cNvPr id="2" name="TextBox 7"/>
        <cdr:cNvSpPr txBox="1"/>
      </cdr:nvSpPr>
      <cdr:spPr>
        <a:xfrm xmlns:a="http://schemas.openxmlformats.org/drawingml/2006/main">
          <a:off x="1381031" y="4156630"/>
          <a:ext cx="1285969"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t>N =154,572</a:t>
          </a:r>
        </a:p>
      </cdr:txBody>
    </cdr:sp>
  </cdr:relSizeAnchor>
</c:userShapes>
</file>

<file path=ppt/drawings/drawing3.xml><?xml version="1.0" encoding="utf-8"?>
<c:userShapes xmlns:c="http://schemas.openxmlformats.org/drawingml/2006/chart">
  <cdr:relSizeAnchor xmlns:cdr="http://schemas.openxmlformats.org/drawingml/2006/chartDrawing">
    <cdr:from>
      <cdr:x>0.34374</cdr:x>
      <cdr:y>0.9184</cdr:y>
    </cdr:from>
    <cdr:to>
      <cdr:x>0.65626</cdr:x>
      <cdr:y>1</cdr:y>
    </cdr:to>
    <cdr:sp macro="" textlink="">
      <cdr:nvSpPr>
        <cdr:cNvPr id="2" name="TextBox 7"/>
        <cdr:cNvSpPr txBox="1"/>
      </cdr:nvSpPr>
      <cdr:spPr>
        <a:xfrm xmlns:a="http://schemas.openxmlformats.org/drawingml/2006/main">
          <a:off x="1414415" y="4156631"/>
          <a:ext cx="1285969"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dirty="0" smtClean="0"/>
            <a:t>N =775,085</a:t>
          </a:r>
        </a:p>
      </cdr:txBody>
    </cdr:sp>
  </cdr:relSizeAnchor>
</c:userShapes>
</file>

<file path=ppt/drawings/drawing4.xml><?xml version="1.0" encoding="utf-8"?>
<c:userShapes xmlns:c="http://schemas.openxmlformats.org/drawingml/2006/chart">
  <cdr:relSizeAnchor xmlns:cdr="http://schemas.openxmlformats.org/drawingml/2006/chartDrawing">
    <cdr:from>
      <cdr:x>0.33124</cdr:x>
      <cdr:y>0.9184</cdr:y>
    </cdr:from>
    <cdr:to>
      <cdr:x>0.66876</cdr:x>
      <cdr:y>1</cdr:y>
    </cdr:to>
    <cdr:sp macro="" textlink="">
      <cdr:nvSpPr>
        <cdr:cNvPr id="2" name="TextBox 7"/>
        <cdr:cNvSpPr txBox="1"/>
      </cdr:nvSpPr>
      <cdr:spPr>
        <a:xfrm xmlns:a="http://schemas.openxmlformats.org/drawingml/2006/main">
          <a:off x="1262015" y="4156631"/>
          <a:ext cx="1285969"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t>N =154,572</a:t>
          </a:r>
        </a:p>
      </cdr:txBody>
    </cdr:sp>
  </cdr:relSizeAnchor>
</c:userShapes>
</file>

<file path=ppt/drawings/drawing5.xml><?xml version="1.0" encoding="utf-8"?>
<c:userShapes xmlns:c="http://schemas.openxmlformats.org/drawingml/2006/chart">
  <cdr:relSizeAnchor xmlns:cdr="http://schemas.openxmlformats.org/drawingml/2006/chartDrawing">
    <cdr:from>
      <cdr:x>0.34079</cdr:x>
      <cdr:y>0.9184</cdr:y>
    </cdr:from>
    <cdr:to>
      <cdr:x>0.65921</cdr:x>
      <cdr:y>1</cdr:y>
    </cdr:to>
    <cdr:sp macro="" textlink="">
      <cdr:nvSpPr>
        <cdr:cNvPr id="2" name="TextBox 7"/>
        <cdr:cNvSpPr txBox="1"/>
      </cdr:nvSpPr>
      <cdr:spPr>
        <a:xfrm xmlns:a="http://schemas.openxmlformats.org/drawingml/2006/main">
          <a:off x="1376315" y="4156631"/>
          <a:ext cx="1285969"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800" dirty="0" smtClean="0"/>
            <a:t>N =775,085</a:t>
          </a:r>
        </a:p>
      </cdr:txBody>
    </cdr:sp>
  </cdr:relSizeAnchor>
</c:userShapes>
</file>

<file path=ppt/drawings/drawing6.xml><?xml version="1.0" encoding="utf-8"?>
<c:userShapes xmlns:c="http://schemas.openxmlformats.org/drawingml/2006/chart">
  <cdr:relSizeAnchor xmlns:cdr="http://schemas.openxmlformats.org/drawingml/2006/chartDrawing">
    <cdr:from>
      <cdr:x>0.08333</cdr:x>
      <cdr:y>0.70712</cdr:y>
    </cdr:from>
    <cdr:to>
      <cdr:x>0.98148</cdr:x>
      <cdr:y>0.70712</cdr:y>
    </cdr:to>
    <cdr:cxnSp macro="">
      <cdr:nvCxnSpPr>
        <cdr:cNvPr id="9" name="Straight Connector 8"/>
        <cdr:cNvCxnSpPr/>
      </cdr:nvCxnSpPr>
      <cdr:spPr>
        <a:xfrm xmlns:a="http://schemas.openxmlformats.org/drawingml/2006/main">
          <a:off x="685800" y="3200400"/>
          <a:ext cx="7391400" cy="0"/>
        </a:xfrm>
        <a:prstGeom xmlns:a="http://schemas.openxmlformats.org/drawingml/2006/main" prst="line">
          <a:avLst/>
        </a:prstGeom>
        <a:ln xmlns:a="http://schemas.openxmlformats.org/drawingml/2006/main" w="25400">
          <a:solidFill>
            <a:schemeClr val="accent2"/>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7.xml><?xml version="1.0" encoding="utf-8"?>
<c:userShapes xmlns:c="http://schemas.openxmlformats.org/drawingml/2006/chart">
  <cdr:relSizeAnchor xmlns:cdr="http://schemas.openxmlformats.org/drawingml/2006/chartDrawing">
    <cdr:from>
      <cdr:x>0.11111</cdr:x>
      <cdr:y>0.77049</cdr:y>
    </cdr:from>
    <cdr:to>
      <cdr:x>0.98148</cdr:x>
      <cdr:y>0.77049</cdr:y>
    </cdr:to>
    <cdr:cxnSp macro="">
      <cdr:nvCxnSpPr>
        <cdr:cNvPr id="3" name="Straight Connector 2"/>
        <cdr:cNvCxnSpPr/>
      </cdr:nvCxnSpPr>
      <cdr:spPr>
        <a:xfrm xmlns:a="http://schemas.openxmlformats.org/drawingml/2006/main">
          <a:off x="914400" y="3581400"/>
          <a:ext cx="7162800" cy="0"/>
        </a:xfrm>
        <a:prstGeom xmlns:a="http://schemas.openxmlformats.org/drawingml/2006/main" prst="line">
          <a:avLst/>
        </a:prstGeom>
        <a:ln xmlns:a="http://schemas.openxmlformats.org/drawingml/2006/main" w="25400">
          <a:solidFill>
            <a:schemeClr val="accent2"/>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5" tIns="46662" rIns="93325" bIns="46662" rtlCol="0"/>
          <a:lstStyle>
            <a:lvl1pPr algn="l">
              <a:defRPr sz="1200"/>
            </a:lvl1pPr>
          </a:lstStyle>
          <a:p>
            <a:endParaRPr lang="en-US"/>
          </a:p>
        </p:txBody>
      </p:sp>
      <p:sp>
        <p:nvSpPr>
          <p:cNvPr id="3" name="Date Placeholder 2"/>
          <p:cNvSpPr>
            <a:spLocks noGrp="1"/>
          </p:cNvSpPr>
          <p:nvPr>
            <p:ph type="dt" idx="1"/>
          </p:nvPr>
        </p:nvSpPr>
        <p:spPr>
          <a:xfrm>
            <a:off x="3978131" y="0"/>
            <a:ext cx="3043343" cy="465455"/>
          </a:xfrm>
          <a:prstGeom prst="rect">
            <a:avLst/>
          </a:prstGeom>
        </p:spPr>
        <p:txBody>
          <a:bodyPr vert="horz" lIns="93325" tIns="46662" rIns="93325" bIns="46662" rtlCol="0"/>
          <a:lstStyle>
            <a:lvl1pPr algn="r">
              <a:defRPr sz="1200"/>
            </a:lvl1pPr>
          </a:lstStyle>
          <a:p>
            <a:fld id="{77D107A4-1BB7-4837-961E-494AC7BFF17E}" type="datetimeFigureOut">
              <a:rPr lang="en-US" smtClean="0"/>
              <a:t>8/26/2016</a:t>
            </a:fld>
            <a:endParaRPr lang="en-US"/>
          </a:p>
        </p:txBody>
      </p:sp>
      <p:sp>
        <p:nvSpPr>
          <p:cNvPr id="4" name="Slide Image Placeholder 3"/>
          <p:cNvSpPr>
            <a:spLocks noGrp="1" noRot="1" noChangeAspect="1"/>
          </p:cNvSpPr>
          <p:nvPr>
            <p:ph type="sldImg" idx="2"/>
          </p:nvPr>
        </p:nvSpPr>
        <p:spPr>
          <a:xfrm>
            <a:off x="1184275" y="696913"/>
            <a:ext cx="4656138" cy="3492500"/>
          </a:xfrm>
          <a:prstGeom prst="rect">
            <a:avLst/>
          </a:prstGeom>
          <a:noFill/>
          <a:ln w="12700">
            <a:solidFill>
              <a:prstClr val="black"/>
            </a:solidFill>
          </a:ln>
        </p:spPr>
        <p:txBody>
          <a:bodyPr vert="horz" lIns="93325" tIns="46662" rIns="93325" bIns="46662" rtlCol="0" anchor="ctr"/>
          <a:lstStyle/>
          <a:p>
            <a:endParaRPr lang="en-US"/>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25" tIns="46662" rIns="93325"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5" tIns="46662" rIns="93325"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1" y="8842029"/>
            <a:ext cx="3043343" cy="465455"/>
          </a:xfrm>
          <a:prstGeom prst="rect">
            <a:avLst/>
          </a:prstGeom>
        </p:spPr>
        <p:txBody>
          <a:bodyPr vert="horz" lIns="93325" tIns="46662" rIns="93325" bIns="46662" rtlCol="0" anchor="b"/>
          <a:lstStyle>
            <a:lvl1pPr algn="r">
              <a:defRPr sz="1200"/>
            </a:lvl1pPr>
          </a:lstStyle>
          <a:p>
            <a:fld id="{BD2C6535-706D-4314-8752-70FC5F20F833}" type="slidenum">
              <a:rPr lang="en-US" smtClean="0"/>
              <a:t>‹#›</a:t>
            </a:fld>
            <a:endParaRPr lang="en-US"/>
          </a:p>
        </p:txBody>
      </p:sp>
    </p:spTree>
    <p:extLst>
      <p:ext uri="{BB962C8B-B14F-4D97-AF65-F5344CB8AC3E}">
        <p14:creationId xmlns:p14="http://schemas.microsoft.com/office/powerpoint/2010/main" val="165995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C6535-706D-4314-8752-70FC5F20F833}" type="slidenum">
              <a:rPr lang="en-US" smtClean="0"/>
              <a:t>5</a:t>
            </a:fld>
            <a:endParaRPr lang="en-US"/>
          </a:p>
        </p:txBody>
      </p:sp>
    </p:spTree>
    <p:extLst>
      <p:ext uri="{BB962C8B-B14F-4D97-AF65-F5344CB8AC3E}">
        <p14:creationId xmlns:p14="http://schemas.microsoft.com/office/powerpoint/2010/main" val="3725584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C6535-706D-4314-8752-70FC5F20F833}" type="slidenum">
              <a:rPr lang="en-US" smtClean="0"/>
              <a:t>6</a:t>
            </a:fld>
            <a:endParaRPr lang="en-US"/>
          </a:p>
        </p:txBody>
      </p:sp>
    </p:spTree>
    <p:extLst>
      <p:ext uri="{BB962C8B-B14F-4D97-AF65-F5344CB8AC3E}">
        <p14:creationId xmlns:p14="http://schemas.microsoft.com/office/powerpoint/2010/main" val="1077828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C6535-706D-4314-8752-70FC5F20F833}" type="slidenum">
              <a:rPr lang="en-US" smtClean="0"/>
              <a:t>10</a:t>
            </a:fld>
            <a:endParaRPr lang="en-US"/>
          </a:p>
        </p:txBody>
      </p:sp>
    </p:spTree>
    <p:extLst>
      <p:ext uri="{BB962C8B-B14F-4D97-AF65-F5344CB8AC3E}">
        <p14:creationId xmlns:p14="http://schemas.microsoft.com/office/powerpoint/2010/main" val="3805881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An example is a provider may see 50 patients in a month and prescribe opioids to each of them with instructions for a follow up visit the next month. During the next month the provider sees the same 50 patients again and may or may not choose to prescribe opioids.  The provider has seen 100 patients over the two months. However she has only seen 50 unique patients.</a:t>
            </a:r>
          </a:p>
        </p:txBody>
      </p:sp>
      <p:sp>
        <p:nvSpPr>
          <p:cNvPr id="4" name="Slide Number Placeholder 3"/>
          <p:cNvSpPr>
            <a:spLocks noGrp="1"/>
          </p:cNvSpPr>
          <p:nvPr>
            <p:ph type="sldNum" sz="quarter" idx="10"/>
          </p:nvPr>
        </p:nvSpPr>
        <p:spPr/>
        <p:txBody>
          <a:bodyPr/>
          <a:lstStyle/>
          <a:p>
            <a:fld id="{BD2C6535-706D-4314-8752-70FC5F20F833}" type="slidenum">
              <a:rPr lang="en-US" smtClean="0"/>
              <a:t>20</a:t>
            </a:fld>
            <a:endParaRPr lang="en-US"/>
          </a:p>
        </p:txBody>
      </p:sp>
    </p:spTree>
    <p:extLst>
      <p:ext uri="{BB962C8B-B14F-4D97-AF65-F5344CB8AC3E}">
        <p14:creationId xmlns:p14="http://schemas.microsoft.com/office/powerpoint/2010/main" val="7616865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5470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93368889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555776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9435309"/>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2961560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14231369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12213519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528388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2425204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07237662"/>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139455353"/>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28416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86647322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254664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653411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323587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505606309"/>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12792946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12855115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89274499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57058360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87025662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451912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014186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93496926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04927033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094261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54518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48194956"/>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9145512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554408208"/>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351959073"/>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63471068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987612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0420425"/>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78415528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32753491"/>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71085577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8859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1619929"/>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3391615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40181607"/>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805295784"/>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59862017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08920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7010269"/>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51255046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80504878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930714856"/>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533620712"/>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78451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90339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909096138"/>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7702453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9709144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202437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712371616"/>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2903329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069278054"/>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96628503"/>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57894092"/>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44769326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1819548"/>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882294"/>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83247742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234504122"/>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49070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099015806"/>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90297026"/>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9081317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262169581"/>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01454625"/>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02393997"/>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10960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505819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960547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678950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21667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680269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78674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2812636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6918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1684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466600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6671944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123021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5900789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63816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2314332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6295738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5299556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9598159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8742624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2417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8477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7716695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3623552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2850840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14177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8334002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727849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452071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9329387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863266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18961412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03379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71731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8051931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6600212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9716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9869328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17242105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9933164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728800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659740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41129211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7693773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72624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79551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74449427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25286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41078348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6736802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70206061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598712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06343755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5057578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0280698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1564058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24239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052510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5031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9771832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5680515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3135662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9656602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0457253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3947481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8544484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4970066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61212316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926788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210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85535805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51002229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10576620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32541921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3836713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15284553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9832115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44692139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3889833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07485683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42064" y="12357"/>
            <a:ext cx="2126822" cy="212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2269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04211525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2810"/>
            <a:ext cx="8229600" cy="824828"/>
          </a:xfrm>
        </p:spPr>
        <p:txBody>
          <a:bodyPr/>
          <a:lstStyle>
            <a:lvl1pPr>
              <a:defRPr>
                <a:solidFill>
                  <a:schemeClr val="bg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
        <p:nvSpPr>
          <p:cNvPr id="7" name="Rectangle 6"/>
          <p:cNvSpPr/>
          <p:nvPr/>
        </p:nvSpPr>
        <p:spPr>
          <a:xfrm>
            <a:off x="0" y="0"/>
            <a:ext cx="9144000" cy="457200"/>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83" y="478510"/>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83" y="6324600"/>
            <a:ext cx="9144000" cy="540504"/>
          </a:xfrm>
          <a:prstGeom prst="rect">
            <a:avLst/>
          </a:prstGeom>
          <a:solidFill>
            <a:srgbClr val="2829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83" y="6196416"/>
            <a:ext cx="9154332" cy="1143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6" descr="http://quickmoneyanswers.com/wp-content/uploads/2012/03/nevada-state-sales-tax.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76201"/>
            <a:ext cx="1293782"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027179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78886914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08501275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8/31/2016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09913593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8/31/2016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27530737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8/31/2016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21323833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115919071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8/31/2016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408868643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28931755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8/31/2016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4C95D-8FE0-4675-96A4-D828E80A466B}" type="slidenum">
              <a:rPr lang="en-US" smtClean="0"/>
              <a:t>‹#›</a:t>
            </a:fld>
            <a:endParaRPr lang="en-US"/>
          </a:p>
        </p:txBody>
      </p:sp>
    </p:spTree>
    <p:extLst>
      <p:ext uri="{BB962C8B-B14F-4D97-AF65-F5344CB8AC3E}">
        <p14:creationId xmlns:p14="http://schemas.microsoft.com/office/powerpoint/2010/main" val="3109940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276181640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2868349569"/>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315449887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3080944979"/>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73681770"/>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154905409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296004614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71135561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424938676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193663526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132063173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361596686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337323025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269818832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8/31/2016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4C95D-8FE0-4675-96A4-D828E80A466B}" type="slidenum">
              <a:rPr lang="en-US" smtClean="0"/>
              <a:t>‹#›</a:t>
            </a:fld>
            <a:endParaRPr lang="en-US"/>
          </a:p>
        </p:txBody>
      </p:sp>
    </p:spTree>
    <p:extLst>
      <p:ext uri="{BB962C8B-B14F-4D97-AF65-F5344CB8AC3E}">
        <p14:creationId xmlns:p14="http://schemas.microsoft.com/office/powerpoint/2010/main" val="115797806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7.xml"/><Relationship Id="rId1" Type="http://schemas.openxmlformats.org/officeDocument/2006/relationships/themeOverride" Target="../theme/themeOverride4.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slideLayout" Target="../slideLayouts/slideLayout68.xml"/><Relationship Id="rId1" Type="http://schemas.openxmlformats.org/officeDocument/2006/relationships/themeOverride" Target="../theme/themeOverride5.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slideLayout" Target="../slideLayouts/slideLayout79.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90.xml"/><Relationship Id="rId1" Type="http://schemas.openxmlformats.org/officeDocument/2006/relationships/themeOverride" Target="../theme/themeOverride7.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slideLayout" Target="../slideLayouts/slideLayout101.xml"/><Relationship Id="rId1" Type="http://schemas.openxmlformats.org/officeDocument/2006/relationships/themeOverride" Target="../theme/themeOverr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12.xml"/><Relationship Id="rId1" Type="http://schemas.openxmlformats.org/officeDocument/2006/relationships/themeOverride" Target="../theme/themeOverride9.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slideLayout" Target="../slideLayouts/slideLayout123.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4.xml"/><Relationship Id="rId1" Type="http://schemas.openxmlformats.org/officeDocument/2006/relationships/themeOverride" Target="../theme/themeOverride11.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slideLayout" Target="../slideLayouts/slideLayout145.xml"/><Relationship Id="rId1" Type="http://schemas.openxmlformats.org/officeDocument/2006/relationships/themeOverride" Target="../theme/themeOverride1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56.xml"/><Relationship Id="rId1" Type="http://schemas.openxmlformats.org/officeDocument/2006/relationships/themeOverride" Target="../theme/themeOverride1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chart" Target="../charts/chart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057400"/>
            <a:ext cx="8534400" cy="3048000"/>
          </a:xfrm>
        </p:spPr>
        <p:txBody>
          <a:bodyPr>
            <a:normAutofit/>
          </a:bodyPr>
          <a:lstStyle/>
          <a:p>
            <a:r>
              <a:rPr lang="en-US" dirty="0"/>
              <a:t>Opioid Prescription Patterns</a:t>
            </a:r>
            <a:r>
              <a:rPr lang="en-US" dirty="0" smtClean="0"/>
              <a:t/>
            </a:r>
            <a:br>
              <a:rPr lang="en-US" dirty="0" smtClean="0"/>
            </a:br>
            <a:r>
              <a:rPr lang="en-US" sz="2200" dirty="0" smtClean="0">
                <a:solidFill>
                  <a:schemeClr val="bg1">
                    <a:lumMod val="65000"/>
                  </a:schemeClr>
                </a:solidFill>
              </a:rPr>
              <a:t>Department </a:t>
            </a:r>
            <a:r>
              <a:rPr lang="en-US" sz="2200" dirty="0">
                <a:solidFill>
                  <a:schemeClr val="bg1">
                    <a:lumMod val="65000"/>
                  </a:schemeClr>
                </a:solidFill>
              </a:rPr>
              <a:t>of Health and Human Services </a:t>
            </a:r>
            <a:r>
              <a:rPr lang="en-US" sz="2200" dirty="0" smtClean="0">
                <a:solidFill>
                  <a:schemeClr val="bg1">
                    <a:lumMod val="65000"/>
                  </a:schemeClr>
                </a:solidFill>
              </a:rPr>
              <a:t/>
            </a:r>
            <a:br>
              <a:rPr lang="en-US" sz="2200" dirty="0" smtClean="0">
                <a:solidFill>
                  <a:schemeClr val="bg1">
                    <a:lumMod val="65000"/>
                  </a:schemeClr>
                </a:solidFill>
              </a:rPr>
            </a:br>
            <a:r>
              <a:rPr lang="en-US" sz="2200" dirty="0" smtClean="0">
                <a:solidFill>
                  <a:schemeClr val="bg1">
                    <a:lumMod val="65000"/>
                  </a:schemeClr>
                </a:solidFill>
              </a:rPr>
              <a:t>Director’s Office</a:t>
            </a:r>
            <a:br>
              <a:rPr lang="en-US" sz="2200" dirty="0" smtClean="0">
                <a:solidFill>
                  <a:schemeClr val="bg1">
                    <a:lumMod val="65000"/>
                  </a:schemeClr>
                </a:solidFill>
              </a:rPr>
            </a:br>
            <a:endParaRPr lang="en-US" sz="2000" dirty="0">
              <a:solidFill>
                <a:schemeClr val="bg1">
                  <a:lumMod val="65000"/>
                </a:schemeClr>
              </a:solidFill>
            </a:endParaRPr>
          </a:p>
        </p:txBody>
      </p:sp>
      <p:sp>
        <p:nvSpPr>
          <p:cNvPr id="6" name="Subtitle 2"/>
          <p:cNvSpPr txBox="1">
            <a:spLocks/>
          </p:cNvSpPr>
          <p:nvPr/>
        </p:nvSpPr>
        <p:spPr>
          <a:xfrm>
            <a:off x="6096000" y="5867400"/>
            <a:ext cx="3048000" cy="609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800" dirty="0"/>
              <a:t>Jeffery Stroup, </a:t>
            </a:r>
            <a:r>
              <a:rPr lang="en-US" sz="1800" dirty="0" smtClean="0"/>
              <a:t>Econometrician</a:t>
            </a:r>
            <a:endParaRPr lang="en-US" sz="1800" dirty="0"/>
          </a:p>
        </p:txBody>
      </p:sp>
      <p:sp>
        <p:nvSpPr>
          <p:cNvPr id="3" name="TextBox 2"/>
          <p:cNvSpPr txBox="1"/>
          <p:nvPr/>
        </p:nvSpPr>
        <p:spPr>
          <a:xfrm>
            <a:off x="1326444" y="1100667"/>
            <a:ext cx="184666" cy="369332"/>
          </a:xfrm>
          <a:prstGeom prst="rect">
            <a:avLst/>
          </a:prstGeom>
          <a:noFill/>
        </p:spPr>
        <p:txBody>
          <a:bodyPr wrap="none" rtlCol="0">
            <a:spAutoFit/>
          </a:bodyPr>
          <a:lstStyle/>
          <a:p>
            <a:endParaRPr lang="en-US" dirty="0"/>
          </a:p>
        </p:txBody>
      </p:sp>
      <p:sp>
        <p:nvSpPr>
          <p:cNvPr id="9" name="Subtitle 2"/>
          <p:cNvSpPr txBox="1">
            <a:spLocks/>
          </p:cNvSpPr>
          <p:nvPr/>
        </p:nvSpPr>
        <p:spPr>
          <a:xfrm>
            <a:off x="5867400" y="685800"/>
            <a:ext cx="3124200" cy="1143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1600" dirty="0"/>
          </a:p>
          <a:p>
            <a:r>
              <a:rPr lang="en-US" sz="1600" dirty="0"/>
              <a:t>Richard Whitley, MS</a:t>
            </a:r>
            <a:br>
              <a:rPr lang="en-US" sz="1600" dirty="0"/>
            </a:br>
            <a:r>
              <a:rPr lang="en-US" sz="1600" dirty="0"/>
              <a:t>Director</a:t>
            </a:r>
          </a:p>
          <a:p>
            <a:endParaRPr lang="en-US" dirty="0" smtClean="0"/>
          </a:p>
        </p:txBody>
      </p:sp>
      <p:sp>
        <p:nvSpPr>
          <p:cNvPr id="7" name="Subtitle 2"/>
          <p:cNvSpPr txBox="1">
            <a:spLocks/>
          </p:cNvSpPr>
          <p:nvPr/>
        </p:nvSpPr>
        <p:spPr>
          <a:xfrm>
            <a:off x="152400" y="685800"/>
            <a:ext cx="3124200" cy="1143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1600" dirty="0" smtClean="0"/>
          </a:p>
          <a:p>
            <a:r>
              <a:rPr lang="en-US" sz="1600" dirty="0" smtClean="0"/>
              <a:t>Brian </a:t>
            </a:r>
            <a:r>
              <a:rPr lang="en-US" sz="1600" dirty="0"/>
              <a:t>Sandoval</a:t>
            </a:r>
            <a:br>
              <a:rPr lang="en-US" sz="1600" dirty="0"/>
            </a:br>
            <a:r>
              <a:rPr lang="en-US" sz="1600" dirty="0"/>
              <a:t>Governor</a:t>
            </a:r>
          </a:p>
          <a:p>
            <a:endParaRPr lang="en-US" dirty="0" smtClean="0"/>
          </a:p>
        </p:txBody>
      </p:sp>
    </p:spTree>
    <p:extLst>
      <p:ext uri="{BB962C8B-B14F-4D97-AF65-F5344CB8AC3E}">
        <p14:creationId xmlns:p14="http://schemas.microsoft.com/office/powerpoint/2010/main" val="120457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545185"/>
            <a:ext cx="8229600" cy="824828"/>
          </a:xfrm>
        </p:spPr>
        <p:txBody>
          <a:bodyPr>
            <a:noAutofit/>
          </a:bodyPr>
          <a:lstStyle/>
          <a:p>
            <a:r>
              <a:rPr lang="en-US" sz="3200" dirty="0" smtClean="0"/>
              <a:t>Number </a:t>
            </a:r>
            <a:r>
              <a:rPr lang="en-US" sz="3200" dirty="0"/>
              <a:t>of Providers Who Provided Care to a Medicaid Patient who Received </a:t>
            </a:r>
            <a:r>
              <a:rPr lang="en-US" sz="3200" dirty="0" smtClean="0"/>
              <a:t>Opioids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A provider can be a Physician (MD), a Doctor of Osteopathy (DO), a Dentist (DDS), a Nurse Practitioner (APN), or a Physician Assistant (PA).</a:t>
            </a:r>
          </a:p>
          <a:p>
            <a:r>
              <a:rPr lang="en-US" dirty="0" smtClean="0"/>
              <a:t>The average Medicaid patient will receive care from two providers.</a:t>
            </a:r>
          </a:p>
          <a:p>
            <a:r>
              <a:rPr lang="en-US" dirty="0" smtClean="0"/>
              <a:t>Half of Medicaid patients only see one provider for opioids.</a:t>
            </a:r>
          </a:p>
          <a:p>
            <a:r>
              <a:rPr lang="en-US" dirty="0" smtClean="0"/>
              <a:t>The greatest number of opioid prescribing providers a Medicaid patient received services from was 94.</a:t>
            </a:r>
            <a:endParaRPr lang="en-US" dirty="0"/>
          </a:p>
        </p:txBody>
      </p:sp>
      <p:sp>
        <p:nvSpPr>
          <p:cNvPr id="4" name="Slide Number Placeholder 3"/>
          <p:cNvSpPr>
            <a:spLocks noGrp="1"/>
          </p:cNvSpPr>
          <p:nvPr>
            <p:ph type="sldNum" sz="quarter" idx="12"/>
          </p:nvPr>
        </p:nvSpPr>
        <p:spPr/>
        <p:txBody>
          <a:bodyPr/>
          <a:lstStyle/>
          <a:p>
            <a:fld id="{1A24C95D-8FE0-4675-96A4-D828E80A466B}" type="slidenum">
              <a:rPr lang="en-US" smtClean="0"/>
              <a:t>10</a:t>
            </a:fld>
            <a:endParaRPr lang="en-US"/>
          </a:p>
        </p:txBody>
      </p:sp>
    </p:spTree>
    <p:extLst>
      <p:ext uri="{BB962C8B-B14F-4D97-AF65-F5344CB8AC3E}">
        <p14:creationId xmlns:p14="http://schemas.microsoft.com/office/powerpoint/2010/main" val="7552709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545185"/>
            <a:ext cx="8229600" cy="824828"/>
          </a:xfrm>
        </p:spPr>
        <p:txBody>
          <a:bodyPr>
            <a:noAutofit/>
          </a:bodyPr>
          <a:lstStyle/>
          <a:p>
            <a:r>
              <a:rPr lang="en-US" sz="2800" dirty="0"/>
              <a:t>Average </a:t>
            </a:r>
            <a:r>
              <a:rPr lang="en-US" sz="2800" dirty="0" smtClean="0"/>
              <a:t>Number of Providers </a:t>
            </a:r>
            <a:r>
              <a:rPr lang="en-US" sz="2800" dirty="0"/>
              <a:t>W</a:t>
            </a:r>
            <a:r>
              <a:rPr lang="en-US" sz="2800" dirty="0" smtClean="0"/>
              <a:t>ho Provided Care to a Medicaid Patient who Received Opioids </a:t>
            </a:r>
            <a:r>
              <a:rPr lang="en-US" sz="2800" dirty="0"/>
              <a:t>by Decile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210454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A24C95D-8FE0-4675-96A4-D828E80A466B}" type="slidenum">
              <a:rPr lang="en-US" smtClean="0"/>
              <a:t>11</a:t>
            </a:fld>
            <a:endParaRPr lang="en-US"/>
          </a:p>
        </p:txBody>
      </p:sp>
      <p:sp>
        <p:nvSpPr>
          <p:cNvPr id="3" name="TextBox 2"/>
          <p:cNvSpPr txBox="1"/>
          <p:nvPr/>
        </p:nvSpPr>
        <p:spPr>
          <a:xfrm>
            <a:off x="8458201" y="4648200"/>
            <a:ext cx="685800" cy="261610"/>
          </a:xfrm>
          <a:prstGeom prst="rect">
            <a:avLst/>
          </a:prstGeom>
          <a:noFill/>
        </p:spPr>
        <p:txBody>
          <a:bodyPr wrap="square" rtlCol="0">
            <a:spAutoFit/>
          </a:bodyPr>
          <a:lstStyle/>
          <a:p>
            <a:r>
              <a:rPr lang="en-US" sz="1100" dirty="0" smtClean="0">
                <a:solidFill>
                  <a:schemeClr val="accent2"/>
                </a:solidFill>
              </a:rPr>
              <a:t>Median</a:t>
            </a:r>
            <a:endParaRPr lang="en-US" sz="1100" dirty="0">
              <a:solidFill>
                <a:schemeClr val="accent2"/>
              </a:solidFill>
            </a:endParaRPr>
          </a:p>
        </p:txBody>
      </p:sp>
    </p:spTree>
    <p:extLst>
      <p:ext uri="{BB962C8B-B14F-4D97-AF65-F5344CB8AC3E}">
        <p14:creationId xmlns:p14="http://schemas.microsoft.com/office/powerpoint/2010/main" val="37887420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7696200" cy="1055015"/>
          </a:xfrm>
        </p:spPr>
        <p:txBody>
          <a:bodyPr>
            <a:noAutofit/>
          </a:bodyPr>
          <a:lstStyle/>
          <a:p>
            <a:r>
              <a:rPr lang="en-US" sz="2800" dirty="0" smtClean="0"/>
              <a:t>Average Number </a:t>
            </a:r>
            <a:r>
              <a:rPr lang="en-US" sz="2800" dirty="0"/>
              <a:t>of Prescriptions </a:t>
            </a:r>
            <a:r>
              <a:rPr lang="en-US" sz="2800" dirty="0" smtClean="0"/>
              <a:t>Each Medicaid Patient who Received Opioids </a:t>
            </a:r>
            <a:r>
              <a:rPr lang="en-US" sz="2800" dirty="0"/>
              <a:t>Received for </a:t>
            </a:r>
            <a:r>
              <a:rPr lang="en-US" sz="2800" dirty="0" smtClean="0"/>
              <a:t>Opioids by Decile</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3875656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A24C95D-8FE0-4675-96A4-D828E80A466B}" type="slidenum">
              <a:rPr lang="en-US" smtClean="0"/>
              <a:t>12</a:t>
            </a:fld>
            <a:endParaRPr lang="en-US"/>
          </a:p>
        </p:txBody>
      </p:sp>
      <p:cxnSp>
        <p:nvCxnSpPr>
          <p:cNvPr id="4" name="Straight Connector 3"/>
          <p:cNvCxnSpPr/>
          <p:nvPr/>
        </p:nvCxnSpPr>
        <p:spPr>
          <a:xfrm>
            <a:off x="1295400" y="4876800"/>
            <a:ext cx="7239000"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526855" y="4745995"/>
            <a:ext cx="685800" cy="261610"/>
          </a:xfrm>
          <a:prstGeom prst="rect">
            <a:avLst/>
          </a:prstGeom>
          <a:noFill/>
        </p:spPr>
        <p:txBody>
          <a:bodyPr wrap="square" rtlCol="0">
            <a:spAutoFit/>
          </a:bodyPr>
          <a:lstStyle/>
          <a:p>
            <a:r>
              <a:rPr lang="en-US" sz="1100" dirty="0" smtClean="0">
                <a:solidFill>
                  <a:schemeClr val="accent2"/>
                </a:solidFill>
              </a:rPr>
              <a:t>Median</a:t>
            </a:r>
            <a:endParaRPr lang="en-US" sz="1100" dirty="0">
              <a:solidFill>
                <a:schemeClr val="accent2"/>
              </a:solidFill>
            </a:endParaRPr>
          </a:p>
        </p:txBody>
      </p:sp>
    </p:spTree>
    <p:extLst>
      <p:ext uri="{BB962C8B-B14F-4D97-AF65-F5344CB8AC3E}">
        <p14:creationId xmlns:p14="http://schemas.microsoft.com/office/powerpoint/2010/main" val="15539397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545184"/>
            <a:ext cx="7696200" cy="1055015"/>
          </a:xfrm>
        </p:spPr>
        <p:txBody>
          <a:bodyPr>
            <a:noAutofit/>
          </a:bodyPr>
          <a:lstStyle/>
          <a:p>
            <a:r>
              <a:rPr lang="en-US" sz="3200" dirty="0" smtClean="0"/>
              <a:t>Number of Pharmacies Frequented by Medicaid Patients </a:t>
            </a:r>
            <a:r>
              <a:rPr lang="en-US" sz="3200" dirty="0"/>
              <a:t>to </a:t>
            </a:r>
            <a:r>
              <a:rPr lang="en-US" sz="3200" dirty="0" smtClean="0"/>
              <a:t>Fill Opioid </a:t>
            </a:r>
            <a:r>
              <a:rPr lang="en-US" sz="3200" dirty="0"/>
              <a:t>Prescriptions</a:t>
            </a:r>
          </a:p>
        </p:txBody>
      </p:sp>
      <p:sp>
        <p:nvSpPr>
          <p:cNvPr id="3" name="Content Placeholder 2"/>
          <p:cNvSpPr>
            <a:spLocks noGrp="1"/>
          </p:cNvSpPr>
          <p:nvPr>
            <p:ph idx="1"/>
          </p:nvPr>
        </p:nvSpPr>
        <p:spPr/>
        <p:txBody>
          <a:bodyPr>
            <a:normAutofit lnSpcReduction="10000"/>
          </a:bodyPr>
          <a:lstStyle/>
          <a:p>
            <a:r>
              <a:rPr lang="en-US" dirty="0" smtClean="0"/>
              <a:t>Medicaid patients who were prescribed opioids filled prescriptions at two pharmacies on average.</a:t>
            </a:r>
          </a:p>
          <a:p>
            <a:r>
              <a:rPr lang="en-US" dirty="0" smtClean="0"/>
              <a:t>About two-thirds of Medicaid patients who were prescribed opioids only used one pharmacy.</a:t>
            </a:r>
          </a:p>
          <a:p>
            <a:r>
              <a:rPr lang="en-US" dirty="0" smtClean="0"/>
              <a:t>The most pharmacies that a Medicaid patient, who was prescribed an opioid medication, use was 32 pharmacies.</a:t>
            </a:r>
          </a:p>
        </p:txBody>
      </p:sp>
      <p:sp>
        <p:nvSpPr>
          <p:cNvPr id="6" name="Slide Number Placeholder 5"/>
          <p:cNvSpPr>
            <a:spLocks noGrp="1"/>
          </p:cNvSpPr>
          <p:nvPr>
            <p:ph type="sldNum" sz="quarter" idx="12"/>
          </p:nvPr>
        </p:nvSpPr>
        <p:spPr/>
        <p:txBody>
          <a:bodyPr/>
          <a:lstStyle/>
          <a:p>
            <a:fld id="{1A24C95D-8FE0-4675-96A4-D828E80A466B}" type="slidenum">
              <a:rPr lang="en-US" smtClean="0"/>
              <a:t>13</a:t>
            </a:fld>
            <a:endParaRPr lang="en-US"/>
          </a:p>
        </p:txBody>
      </p:sp>
    </p:spTree>
    <p:extLst>
      <p:ext uri="{BB962C8B-B14F-4D97-AF65-F5344CB8AC3E}">
        <p14:creationId xmlns:p14="http://schemas.microsoft.com/office/powerpoint/2010/main" val="6840720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71535" y="685800"/>
            <a:ext cx="8229600" cy="990600"/>
          </a:xfrm>
        </p:spPr>
        <p:txBody>
          <a:bodyPr>
            <a:noAutofit/>
          </a:bodyPr>
          <a:lstStyle/>
          <a:p>
            <a:r>
              <a:rPr lang="en-US" sz="2800" dirty="0" smtClean="0"/>
              <a:t>Average </a:t>
            </a:r>
            <a:r>
              <a:rPr lang="en-US" sz="2800" dirty="0"/>
              <a:t>Number of Pharmacies Frequented by Medicaid Patients to Fill Opioid </a:t>
            </a:r>
            <a:r>
              <a:rPr lang="en-US" sz="2800" dirty="0" smtClean="0"/>
              <a:t>Prescriptions by Decile	</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599248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A24C95D-8FE0-4675-96A4-D828E80A466B}" type="slidenum">
              <a:rPr lang="en-US" smtClean="0"/>
              <a:t>14</a:t>
            </a:fld>
            <a:endParaRPr lang="en-US"/>
          </a:p>
        </p:txBody>
      </p:sp>
      <p:cxnSp>
        <p:nvCxnSpPr>
          <p:cNvPr id="5" name="Straight Connector 4"/>
          <p:cNvCxnSpPr/>
          <p:nvPr/>
        </p:nvCxnSpPr>
        <p:spPr>
          <a:xfrm>
            <a:off x="1066800" y="4572000"/>
            <a:ext cx="7474390"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541190" y="4441195"/>
            <a:ext cx="685800" cy="261610"/>
          </a:xfrm>
          <a:prstGeom prst="rect">
            <a:avLst/>
          </a:prstGeom>
          <a:noFill/>
        </p:spPr>
        <p:txBody>
          <a:bodyPr wrap="square" rtlCol="0">
            <a:spAutoFit/>
          </a:bodyPr>
          <a:lstStyle/>
          <a:p>
            <a:r>
              <a:rPr lang="en-US" sz="1100" dirty="0" smtClean="0">
                <a:solidFill>
                  <a:schemeClr val="accent2"/>
                </a:solidFill>
              </a:rPr>
              <a:t>Median</a:t>
            </a:r>
            <a:endParaRPr lang="en-US" sz="1100" dirty="0">
              <a:solidFill>
                <a:schemeClr val="accent2"/>
              </a:solidFill>
            </a:endParaRPr>
          </a:p>
        </p:txBody>
      </p:sp>
    </p:spTree>
    <p:extLst>
      <p:ext uri="{BB962C8B-B14F-4D97-AF65-F5344CB8AC3E}">
        <p14:creationId xmlns:p14="http://schemas.microsoft.com/office/powerpoint/2010/main" val="36233498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a:t>
            </a:r>
            <a:r>
              <a:rPr lang="en-US" dirty="0" smtClean="0"/>
              <a:t>Examples - Location</a:t>
            </a:r>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15</a:t>
            </a:fld>
            <a:endParaRPr lang="en-US"/>
          </a:p>
        </p:txBody>
      </p:sp>
      <p:sp>
        <p:nvSpPr>
          <p:cNvPr id="7" name="Content Placeholder 3"/>
          <p:cNvSpPr>
            <a:spLocks noGrp="1"/>
          </p:cNvSpPr>
          <p:nvPr>
            <p:ph sz="half" idx="1"/>
          </p:nvPr>
        </p:nvSpPr>
        <p:spPr>
          <a:xfrm>
            <a:off x="457200" y="1673352"/>
            <a:ext cx="4038600" cy="4718304"/>
          </a:xfrm>
        </p:spPr>
        <p:txBody>
          <a:bodyPr/>
          <a:lstStyle/>
          <a:p>
            <a:pPr marL="0" indent="0" algn="ctr">
              <a:buNone/>
            </a:pPr>
            <a:r>
              <a:rPr lang="en-US" dirty="0" smtClean="0"/>
              <a:t>Clark County</a:t>
            </a:r>
          </a:p>
          <a:p>
            <a:r>
              <a:rPr lang="en-US" dirty="0" smtClean="0"/>
              <a:t>White, Female, 0-18</a:t>
            </a:r>
          </a:p>
          <a:p>
            <a:r>
              <a:rPr lang="en-US" dirty="0" smtClean="0"/>
              <a:t>Would receive 3,006 mg of morphine equivalents on average over the course of the year</a:t>
            </a:r>
            <a:endParaRPr lang="en-US" dirty="0"/>
          </a:p>
        </p:txBody>
      </p:sp>
      <p:sp>
        <p:nvSpPr>
          <p:cNvPr id="8" name="Content Placeholder 4"/>
          <p:cNvSpPr txBox="1">
            <a:spLocks/>
          </p:cNvSpPr>
          <p:nvPr/>
        </p:nvSpPr>
        <p:spPr>
          <a:xfrm>
            <a:off x="4648200" y="1673352"/>
            <a:ext cx="4038600" cy="4718304"/>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dirty="0" smtClean="0"/>
              <a:t>Washoe County</a:t>
            </a:r>
          </a:p>
          <a:p>
            <a:r>
              <a:rPr lang="en-US" dirty="0" smtClean="0"/>
              <a:t>White, Female, 0-18</a:t>
            </a:r>
          </a:p>
          <a:p>
            <a:r>
              <a:rPr lang="en-US" dirty="0" smtClean="0"/>
              <a:t>Would receive 1,140 mg of morphine equivalent on average over the course of the year </a:t>
            </a:r>
            <a:endParaRPr lang="en-US" dirty="0"/>
          </a:p>
        </p:txBody>
      </p:sp>
    </p:spTree>
    <p:extLst>
      <p:ext uri="{BB962C8B-B14F-4D97-AF65-F5344CB8AC3E}">
        <p14:creationId xmlns:p14="http://schemas.microsoft.com/office/powerpoint/2010/main" val="250069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Examples - Race</a:t>
            </a:r>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16</a:t>
            </a:fld>
            <a:endParaRPr lang="en-US"/>
          </a:p>
        </p:txBody>
      </p:sp>
      <p:sp>
        <p:nvSpPr>
          <p:cNvPr id="6" name="Content Placeholder 5"/>
          <p:cNvSpPr txBox="1">
            <a:spLocks noGrp="1"/>
          </p:cNvSpPr>
          <p:nvPr>
            <p:ph idx="1"/>
          </p:nvPr>
        </p:nvSpPr>
        <p:spPr>
          <a:xfrm>
            <a:off x="457200" y="1600200"/>
            <a:ext cx="8229600" cy="584775"/>
          </a:xfrm>
          <a:prstGeom prst="rect">
            <a:avLst/>
          </a:prstGeom>
          <a:noFill/>
        </p:spPr>
        <p:txBody>
          <a:bodyPr wrap="square" rtlCol="0">
            <a:spAutoFit/>
          </a:bodyPr>
          <a:lstStyle/>
          <a:p>
            <a:pPr marL="0" indent="0" algn="ctr">
              <a:buNone/>
            </a:pPr>
            <a:r>
              <a:rPr lang="en-US" sz="3200" dirty="0" smtClean="0"/>
              <a:t>Rural Counties</a:t>
            </a:r>
            <a:endParaRPr lang="en-US" dirty="0"/>
          </a:p>
        </p:txBody>
      </p:sp>
      <p:sp>
        <p:nvSpPr>
          <p:cNvPr id="7" name="Content Placeholder 2"/>
          <p:cNvSpPr txBox="1">
            <a:spLocks/>
          </p:cNvSpPr>
          <p:nvPr/>
        </p:nvSpPr>
        <p:spPr>
          <a:xfrm>
            <a:off x="457200" y="2057400"/>
            <a:ext cx="4038600" cy="43342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mtClean="0"/>
              <a:t>Hispanic, Male, 55-64</a:t>
            </a:r>
          </a:p>
          <a:p>
            <a:r>
              <a:rPr lang="en-US" smtClean="0"/>
              <a:t>Would receive 8,046 mg of morphine equivalents on average over the course of the year </a:t>
            </a:r>
            <a:endParaRPr lang="en-US" dirty="0"/>
          </a:p>
        </p:txBody>
      </p:sp>
      <p:sp>
        <p:nvSpPr>
          <p:cNvPr id="8" name="Content Placeholder 3"/>
          <p:cNvSpPr txBox="1">
            <a:spLocks/>
          </p:cNvSpPr>
          <p:nvPr/>
        </p:nvSpPr>
        <p:spPr>
          <a:xfrm>
            <a:off x="4648200" y="2057400"/>
            <a:ext cx="4038600" cy="4334256"/>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mtClean="0"/>
              <a:t>White, Male, 55-64</a:t>
            </a:r>
          </a:p>
          <a:p>
            <a:r>
              <a:rPr lang="en-US" smtClean="0"/>
              <a:t>Would receive 12,111 mg of morphine equivalents on average over the course of the year.</a:t>
            </a:r>
            <a:endParaRPr lang="en-US" dirty="0"/>
          </a:p>
        </p:txBody>
      </p:sp>
    </p:spTree>
    <p:extLst>
      <p:ext uri="{BB962C8B-B14F-4D97-AF65-F5344CB8AC3E}">
        <p14:creationId xmlns:p14="http://schemas.microsoft.com/office/powerpoint/2010/main" val="3597363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60279"/>
            <a:ext cx="7620000" cy="824828"/>
          </a:xfrm>
        </p:spPr>
        <p:txBody>
          <a:bodyPr>
            <a:noAutofit/>
          </a:bodyPr>
          <a:lstStyle/>
          <a:p>
            <a:r>
              <a:rPr lang="en-US" sz="3600" dirty="0"/>
              <a:t>Total Amount of Morphine Equivalent by Provider</a:t>
            </a:r>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17</a:t>
            </a:fld>
            <a:endParaRPr lang="en-US"/>
          </a:p>
        </p:txBody>
      </p:sp>
      <p:sp>
        <p:nvSpPr>
          <p:cNvPr id="6" name="Content Placeholder 2"/>
          <p:cNvSpPr>
            <a:spLocks noGrp="1"/>
          </p:cNvSpPr>
          <p:nvPr>
            <p:ph sz="half" idx="1"/>
          </p:nvPr>
        </p:nvSpPr>
        <p:spPr>
          <a:xfrm>
            <a:off x="457200" y="1673352"/>
            <a:ext cx="4038600" cy="4718304"/>
          </a:xfrm>
        </p:spPr>
        <p:txBody>
          <a:bodyPr>
            <a:normAutofit fontScale="62500" lnSpcReduction="20000"/>
          </a:bodyPr>
          <a:lstStyle/>
          <a:p>
            <a:r>
              <a:rPr lang="en-US" dirty="0" smtClean="0"/>
              <a:t>There were 9,359 providers who wrote prescriptions for opioids to Medicaid patients between October 2014 and September 2015.</a:t>
            </a:r>
          </a:p>
          <a:p>
            <a:r>
              <a:rPr lang="en-US" dirty="0" smtClean="0"/>
              <a:t>The average provider prescribed a total of 110,401 mg of morphine equivalent over the course of the year.</a:t>
            </a:r>
          </a:p>
          <a:p>
            <a:r>
              <a:rPr lang="en-US" dirty="0" smtClean="0"/>
              <a:t>Half of providers prescribed 1,688 mg or less over the course of the year.</a:t>
            </a:r>
          </a:p>
          <a:p>
            <a:r>
              <a:rPr lang="en-US" dirty="0" smtClean="0"/>
              <a:t>The provider with the largest amount of opioids prescribed wrote prescriptions for a total amount of 24.5 million mg of morphine equivalents.</a:t>
            </a:r>
          </a:p>
          <a:p>
            <a:endParaRPr lang="en-US" dirty="0"/>
          </a:p>
        </p:txBody>
      </p:sp>
      <p:graphicFrame>
        <p:nvGraphicFramePr>
          <p:cNvPr id="7" name="Content Placeholder 4"/>
          <p:cNvGraphicFramePr>
            <a:graphicFrameLocks/>
          </p:cNvGraphicFramePr>
          <p:nvPr>
            <p:extLst>
              <p:ext uri="{D42A27DB-BD31-4B8C-83A1-F6EECF244321}">
                <p14:modId xmlns:p14="http://schemas.microsoft.com/office/powerpoint/2010/main" val="1288469911"/>
              </p:ext>
            </p:extLst>
          </p:nvPr>
        </p:nvGraphicFramePr>
        <p:xfrm>
          <a:off x="4648200" y="1673225"/>
          <a:ext cx="4038600" cy="4718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876381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660279"/>
            <a:ext cx="7543800" cy="824828"/>
          </a:xfrm>
        </p:spPr>
        <p:txBody>
          <a:bodyPr>
            <a:noAutofit/>
          </a:bodyPr>
          <a:lstStyle/>
          <a:p>
            <a:r>
              <a:rPr lang="en-US" sz="3200" dirty="0" smtClean="0"/>
              <a:t>Number of Opioid Prescriptions Written by Each Provider to Medicaid Clients</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The average provider wrote </a:t>
            </a:r>
            <a:r>
              <a:rPr lang="en-US" dirty="0"/>
              <a:t>78 opioid prescriptions </a:t>
            </a:r>
            <a:r>
              <a:rPr lang="en-US" dirty="0" smtClean="0"/>
              <a:t>to Medicaid patients over the course of the year.</a:t>
            </a:r>
          </a:p>
          <a:p>
            <a:r>
              <a:rPr lang="en-US" dirty="0" smtClean="0"/>
              <a:t>Half of providers who wrote prescriptions for opioids wrote six or less prescriptions to Medicaid patients over the year.</a:t>
            </a:r>
          </a:p>
          <a:p>
            <a:r>
              <a:rPr lang="en-US" dirty="0"/>
              <a:t>T</a:t>
            </a:r>
            <a:r>
              <a:rPr lang="en-US" dirty="0" smtClean="0"/>
              <a:t>he top prescribing provider wrote 6,539 prescriptions for opioids over the course of the year.</a:t>
            </a:r>
          </a:p>
          <a:p>
            <a:pPr lvl="1"/>
            <a:r>
              <a:rPr lang="en-US" dirty="0" smtClean="0"/>
              <a:t>This equates to about 25 prescriptions a day assuming a five day work week and 52 weeks in a year.</a:t>
            </a:r>
            <a:endParaRPr lang="en-US" dirty="0"/>
          </a:p>
        </p:txBody>
      </p:sp>
      <p:sp>
        <p:nvSpPr>
          <p:cNvPr id="6" name="Slide Number Placeholder 5"/>
          <p:cNvSpPr>
            <a:spLocks noGrp="1"/>
          </p:cNvSpPr>
          <p:nvPr>
            <p:ph type="sldNum" sz="quarter" idx="12"/>
          </p:nvPr>
        </p:nvSpPr>
        <p:spPr/>
        <p:txBody>
          <a:bodyPr/>
          <a:lstStyle/>
          <a:p>
            <a:fld id="{1A24C95D-8FE0-4675-96A4-D828E80A466B}" type="slidenum">
              <a:rPr lang="en-US" smtClean="0"/>
              <a:t>18</a:t>
            </a:fld>
            <a:endParaRPr lang="en-US"/>
          </a:p>
        </p:txBody>
      </p:sp>
    </p:spTree>
    <p:extLst>
      <p:ext uri="{BB962C8B-B14F-4D97-AF65-F5344CB8AC3E}">
        <p14:creationId xmlns:p14="http://schemas.microsoft.com/office/powerpoint/2010/main" val="20185766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545185"/>
            <a:ext cx="7543800" cy="824828"/>
          </a:xfrm>
        </p:spPr>
        <p:txBody>
          <a:bodyPr>
            <a:noAutofit/>
          </a:bodyPr>
          <a:lstStyle/>
          <a:p>
            <a:r>
              <a:rPr lang="en-US" sz="2800" dirty="0" smtClean="0"/>
              <a:t>Average </a:t>
            </a:r>
            <a:r>
              <a:rPr lang="en-US" sz="2800" dirty="0"/>
              <a:t>Number of </a:t>
            </a:r>
            <a:r>
              <a:rPr lang="en-US" sz="2800" dirty="0" smtClean="0"/>
              <a:t>Opioid Prescriptions </a:t>
            </a:r>
            <a:r>
              <a:rPr lang="en-US" sz="2800" dirty="0"/>
              <a:t>Written by Each Provider to Medicaid </a:t>
            </a:r>
            <a:r>
              <a:rPr lang="en-US" sz="2800" dirty="0" smtClean="0"/>
              <a:t>Clients by Decile</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1759612"/>
              </p:ext>
            </p:extLst>
          </p:nvPr>
        </p:nvGraphicFramePr>
        <p:xfrm>
          <a:off x="457200" y="1600200"/>
          <a:ext cx="8229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A24C95D-8FE0-4675-96A4-D828E80A466B}" type="slidenum">
              <a:rPr lang="en-US" smtClean="0"/>
              <a:t>19</a:t>
            </a:fld>
            <a:endParaRPr lang="en-US"/>
          </a:p>
        </p:txBody>
      </p:sp>
      <p:sp>
        <p:nvSpPr>
          <p:cNvPr id="10" name="TextBox 9"/>
          <p:cNvSpPr txBox="1"/>
          <p:nvPr/>
        </p:nvSpPr>
        <p:spPr>
          <a:xfrm>
            <a:off x="8472535" y="5029200"/>
            <a:ext cx="685800" cy="261610"/>
          </a:xfrm>
          <a:prstGeom prst="rect">
            <a:avLst/>
          </a:prstGeom>
          <a:noFill/>
        </p:spPr>
        <p:txBody>
          <a:bodyPr wrap="square" rtlCol="0">
            <a:spAutoFit/>
          </a:bodyPr>
          <a:lstStyle/>
          <a:p>
            <a:r>
              <a:rPr lang="en-US" sz="1100" dirty="0" smtClean="0">
                <a:solidFill>
                  <a:schemeClr val="accent2"/>
                </a:solidFill>
              </a:rPr>
              <a:t>Median</a:t>
            </a:r>
            <a:endParaRPr lang="en-US" sz="1100" dirty="0">
              <a:solidFill>
                <a:schemeClr val="accent2"/>
              </a:solidFill>
            </a:endParaRPr>
          </a:p>
        </p:txBody>
      </p:sp>
    </p:spTree>
    <p:extLst>
      <p:ext uri="{BB962C8B-B14F-4D97-AF65-F5344CB8AC3E}">
        <p14:creationId xmlns:p14="http://schemas.microsoft.com/office/powerpoint/2010/main" val="3937725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endParaRPr lang="en-US" dirty="0"/>
          </a:p>
        </p:txBody>
      </p:sp>
      <p:sp>
        <p:nvSpPr>
          <p:cNvPr id="3" name="Content Placeholder 2"/>
          <p:cNvSpPr>
            <a:spLocks noGrp="1"/>
          </p:cNvSpPr>
          <p:nvPr>
            <p:ph idx="1"/>
          </p:nvPr>
        </p:nvSpPr>
        <p:spPr/>
        <p:txBody>
          <a:bodyPr/>
          <a:lstStyle/>
          <a:p>
            <a:r>
              <a:rPr lang="en-US" dirty="0"/>
              <a:t>D</a:t>
            </a:r>
            <a:r>
              <a:rPr lang="en-US" dirty="0" smtClean="0"/>
              <a:t>ata was gathered from the Medicaid data warehouse.</a:t>
            </a:r>
          </a:p>
          <a:p>
            <a:r>
              <a:rPr lang="en-US" dirty="0" smtClean="0"/>
              <a:t>Data covers the period from October 2014 to September 2015.</a:t>
            </a:r>
          </a:p>
          <a:p>
            <a:r>
              <a:rPr lang="en-US" dirty="0" smtClean="0"/>
              <a:t>Data contains demographics, diagnoses, amount of opioids received, type of opioid received, provider information, and which pharmacy used for each Medicaid patient.</a:t>
            </a:r>
          </a:p>
          <a:p>
            <a:pPr marL="0" indent="0">
              <a:buNone/>
            </a:pPr>
            <a:endParaRPr lang="en-US" dirty="0" smtClean="0"/>
          </a:p>
        </p:txBody>
      </p:sp>
      <p:sp>
        <p:nvSpPr>
          <p:cNvPr id="6" name="Slide Number Placeholder 5"/>
          <p:cNvSpPr>
            <a:spLocks noGrp="1"/>
          </p:cNvSpPr>
          <p:nvPr>
            <p:ph type="sldNum" sz="quarter" idx="12"/>
          </p:nvPr>
        </p:nvSpPr>
        <p:spPr/>
        <p:txBody>
          <a:bodyPr/>
          <a:lstStyle/>
          <a:p>
            <a:fld id="{1A24C95D-8FE0-4675-96A4-D828E80A466B}" type="slidenum">
              <a:rPr lang="en-US" smtClean="0"/>
              <a:t>2</a:t>
            </a:fld>
            <a:endParaRPr lang="en-US"/>
          </a:p>
        </p:txBody>
      </p:sp>
    </p:spTree>
    <p:extLst>
      <p:ext uri="{BB962C8B-B14F-4D97-AF65-F5344CB8AC3E}">
        <p14:creationId xmlns:p14="http://schemas.microsoft.com/office/powerpoint/2010/main" val="33055413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660279"/>
            <a:ext cx="7696200" cy="824828"/>
          </a:xfrm>
        </p:spPr>
        <p:txBody>
          <a:bodyPr>
            <a:normAutofit fontScale="90000"/>
          </a:bodyPr>
          <a:lstStyle/>
          <a:p>
            <a:r>
              <a:rPr lang="en-US" dirty="0" smtClean="0"/>
              <a:t>Number of Unique Medicaid Patients per Provider</a:t>
            </a:r>
            <a:endParaRPr lang="en-US" dirty="0"/>
          </a:p>
        </p:txBody>
      </p:sp>
      <p:sp>
        <p:nvSpPr>
          <p:cNvPr id="3" name="Content Placeholder 2"/>
          <p:cNvSpPr>
            <a:spLocks noGrp="1"/>
          </p:cNvSpPr>
          <p:nvPr>
            <p:ph idx="1"/>
          </p:nvPr>
        </p:nvSpPr>
        <p:spPr>
          <a:xfrm>
            <a:off x="457200" y="1676400"/>
            <a:ext cx="8229600" cy="4449763"/>
          </a:xfrm>
        </p:spPr>
        <p:txBody>
          <a:bodyPr>
            <a:normAutofit fontScale="77500" lnSpcReduction="20000"/>
          </a:bodyPr>
          <a:lstStyle/>
          <a:p>
            <a:r>
              <a:rPr lang="en-US" dirty="0"/>
              <a:t>A </a:t>
            </a:r>
            <a:r>
              <a:rPr lang="en-US" dirty="0" smtClean="0"/>
              <a:t>unique Medicaid </a:t>
            </a:r>
            <a:r>
              <a:rPr lang="en-US" dirty="0"/>
              <a:t>patient is any patient who sees a provider and receives a prescription for an opioid one or more times. </a:t>
            </a:r>
            <a:endParaRPr lang="en-US" dirty="0" smtClean="0"/>
          </a:p>
          <a:p>
            <a:r>
              <a:rPr lang="en-US" dirty="0" smtClean="0"/>
              <a:t>Unique Medicaid </a:t>
            </a:r>
            <a:r>
              <a:rPr lang="en-US" dirty="0"/>
              <a:t>patients may see one or more providers. </a:t>
            </a:r>
          </a:p>
          <a:p>
            <a:r>
              <a:rPr lang="en-US" dirty="0" smtClean="0"/>
              <a:t>The average provider will provide care to 36 unique Medicaid patients who received opioids.</a:t>
            </a:r>
          </a:p>
          <a:p>
            <a:r>
              <a:rPr lang="en-US" dirty="0" smtClean="0"/>
              <a:t>Half of providers will provide care to fewer than five unique Medicaid patients who will receive opioids.</a:t>
            </a:r>
          </a:p>
          <a:p>
            <a:r>
              <a:rPr lang="en-US" dirty="0" smtClean="0"/>
              <a:t>The top provider saw 2,191 unique Medicaid patients. This was a hospital.</a:t>
            </a:r>
          </a:p>
          <a:p>
            <a:r>
              <a:rPr lang="en-US" dirty="0" smtClean="0"/>
              <a:t>The top non-hospital provider saw 1,773 unique Medicaid patients. </a:t>
            </a:r>
          </a:p>
        </p:txBody>
      </p:sp>
      <p:sp>
        <p:nvSpPr>
          <p:cNvPr id="6" name="Slide Number Placeholder 5"/>
          <p:cNvSpPr>
            <a:spLocks noGrp="1"/>
          </p:cNvSpPr>
          <p:nvPr>
            <p:ph type="sldNum" sz="quarter" idx="12"/>
          </p:nvPr>
        </p:nvSpPr>
        <p:spPr/>
        <p:txBody>
          <a:bodyPr/>
          <a:lstStyle/>
          <a:p>
            <a:fld id="{1A24C95D-8FE0-4675-96A4-D828E80A466B}" type="slidenum">
              <a:rPr lang="en-US" smtClean="0"/>
              <a:t>20</a:t>
            </a:fld>
            <a:endParaRPr lang="en-US"/>
          </a:p>
        </p:txBody>
      </p:sp>
    </p:spTree>
    <p:extLst>
      <p:ext uri="{BB962C8B-B14F-4D97-AF65-F5344CB8AC3E}">
        <p14:creationId xmlns:p14="http://schemas.microsoft.com/office/powerpoint/2010/main" val="42332036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660279"/>
            <a:ext cx="7467600" cy="824828"/>
          </a:xfrm>
        </p:spPr>
        <p:txBody>
          <a:bodyPr>
            <a:normAutofit fontScale="90000"/>
          </a:bodyPr>
          <a:lstStyle/>
          <a:p>
            <a:r>
              <a:rPr lang="en-US" dirty="0" smtClean="0"/>
              <a:t>Average Number </a:t>
            </a:r>
            <a:r>
              <a:rPr lang="en-US" dirty="0"/>
              <a:t>of Unique Patients per Provider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10682951"/>
              </p:ext>
            </p:extLst>
          </p:nvPr>
        </p:nvGraphicFramePr>
        <p:xfrm>
          <a:off x="457200" y="1600200"/>
          <a:ext cx="8229600" cy="4756150"/>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A24C95D-8FE0-4675-96A4-D828E80A466B}" type="slidenum">
              <a:rPr lang="en-US" smtClean="0"/>
              <a:t>21</a:t>
            </a:fld>
            <a:endParaRPr lang="en-US"/>
          </a:p>
        </p:txBody>
      </p:sp>
      <p:cxnSp>
        <p:nvCxnSpPr>
          <p:cNvPr id="5" name="Straight Connector 4"/>
          <p:cNvCxnSpPr/>
          <p:nvPr/>
        </p:nvCxnSpPr>
        <p:spPr>
          <a:xfrm>
            <a:off x="1371600" y="5257800"/>
            <a:ext cx="7162800" cy="0"/>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8534400" y="5126995"/>
            <a:ext cx="685800" cy="261610"/>
          </a:xfrm>
          <a:prstGeom prst="rect">
            <a:avLst/>
          </a:prstGeom>
          <a:noFill/>
        </p:spPr>
        <p:txBody>
          <a:bodyPr wrap="square" rtlCol="0">
            <a:spAutoFit/>
          </a:bodyPr>
          <a:lstStyle/>
          <a:p>
            <a:r>
              <a:rPr lang="en-US" sz="1100" dirty="0" smtClean="0">
                <a:solidFill>
                  <a:schemeClr val="accent2"/>
                </a:solidFill>
              </a:rPr>
              <a:t>Median</a:t>
            </a:r>
            <a:endParaRPr lang="en-US" sz="1100" dirty="0">
              <a:solidFill>
                <a:schemeClr val="accent2"/>
              </a:solidFill>
            </a:endParaRPr>
          </a:p>
        </p:txBody>
      </p:sp>
    </p:spTree>
    <p:extLst>
      <p:ext uri="{BB962C8B-B14F-4D97-AF65-F5344CB8AC3E}">
        <p14:creationId xmlns:p14="http://schemas.microsoft.com/office/powerpoint/2010/main" val="32412117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sz="2800" dirty="0" smtClean="0"/>
              <a:t>Expand analysis to include diagnosis codes when examining difference between total patient milligrams </a:t>
            </a:r>
          </a:p>
          <a:p>
            <a:r>
              <a:rPr lang="en-US" sz="2800" dirty="0" smtClean="0"/>
              <a:t>Analyze the difference in prescribing patterns of providers based on diagnoses, location, specialty, and credential.</a:t>
            </a:r>
          </a:p>
          <a:p>
            <a:r>
              <a:rPr lang="en-US" sz="2800" dirty="0" smtClean="0"/>
              <a:t>Individual provider prescribing pattern analysis</a:t>
            </a:r>
            <a:r>
              <a:rPr lang="en-US" dirty="0" smtClean="0"/>
              <a:t>.</a:t>
            </a:r>
            <a:endParaRPr lang="en-US" dirty="0"/>
          </a:p>
        </p:txBody>
      </p:sp>
      <p:sp>
        <p:nvSpPr>
          <p:cNvPr id="6" name="Slide Number Placeholder 5"/>
          <p:cNvSpPr>
            <a:spLocks noGrp="1"/>
          </p:cNvSpPr>
          <p:nvPr>
            <p:ph type="sldNum" sz="quarter" idx="12"/>
          </p:nvPr>
        </p:nvSpPr>
        <p:spPr/>
        <p:txBody>
          <a:bodyPr/>
          <a:lstStyle/>
          <a:p>
            <a:fld id="{1A24C95D-8FE0-4675-96A4-D828E80A466B}" type="slidenum">
              <a:rPr lang="en-US" smtClean="0"/>
              <a:t>22</a:t>
            </a:fld>
            <a:endParaRPr lang="en-US"/>
          </a:p>
        </p:txBody>
      </p:sp>
      <p:sp>
        <p:nvSpPr>
          <p:cNvPr id="4" name="TextBox 3"/>
          <p:cNvSpPr txBox="1"/>
          <p:nvPr/>
        </p:nvSpPr>
        <p:spPr>
          <a:xfrm>
            <a:off x="450410" y="4971355"/>
            <a:ext cx="8382000" cy="1384995"/>
          </a:xfrm>
          <a:prstGeom prst="rect">
            <a:avLst/>
          </a:prstGeom>
          <a:noFill/>
        </p:spPr>
        <p:txBody>
          <a:bodyPr wrap="square" rtlCol="0">
            <a:spAutoFit/>
          </a:bodyPr>
          <a:lstStyle/>
          <a:p>
            <a:r>
              <a:rPr lang="en-US" sz="1200" dirty="0"/>
              <a:t>The DHCFP data warehouse is comprised of claims data submitted by over 15,000 Medicaid providers from within Nevada and across the country. While DHCFP staff conscientiously make their best efforts to validate this data through continuous provider education and the use of a highly experienced audit staff, the Division heavily relies on its providers to submit accurate and complete information on our Medicaid patients. </a:t>
            </a:r>
          </a:p>
          <a:p>
            <a:r>
              <a:rPr lang="en-US" sz="1200" dirty="0"/>
              <a:t>It should therefore be understood by the users of DHCFP reports on disease morbidity and patient health that the data source for these reports is based solely on patient claims data and may not be a complete and comprehensive health record.</a:t>
            </a:r>
          </a:p>
        </p:txBody>
      </p:sp>
    </p:spTree>
    <p:extLst>
      <p:ext uri="{BB962C8B-B14F-4D97-AF65-F5344CB8AC3E}">
        <p14:creationId xmlns:p14="http://schemas.microsoft.com/office/powerpoint/2010/main" val="90218524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660279"/>
            <a:ext cx="8229600" cy="824828"/>
          </a:xfrm>
        </p:spPr>
        <p:txBody>
          <a:bodyPr>
            <a:normAutofit fontScale="90000"/>
          </a:bodyPr>
          <a:lstStyle/>
          <a:p>
            <a:r>
              <a:rPr lang="en-US" dirty="0" smtClean="0"/>
              <a:t>Opioid Equivalent Conversion Factor Sources</a:t>
            </a:r>
            <a:endParaRPr lang="en-US" dirty="0"/>
          </a:p>
        </p:txBody>
      </p:sp>
      <p:sp>
        <p:nvSpPr>
          <p:cNvPr id="3" name="Content Placeholder 2"/>
          <p:cNvSpPr>
            <a:spLocks noGrp="1"/>
          </p:cNvSpPr>
          <p:nvPr>
            <p:ph idx="1"/>
          </p:nvPr>
        </p:nvSpPr>
        <p:spPr>
          <a:xfrm>
            <a:off x="457200" y="1752600"/>
            <a:ext cx="8229600" cy="4373563"/>
          </a:xfrm>
        </p:spPr>
        <p:txBody>
          <a:bodyPr>
            <a:normAutofit/>
          </a:bodyPr>
          <a:lstStyle/>
          <a:p>
            <a:r>
              <a:rPr lang="en-US" sz="2600" dirty="0" smtClean="0"/>
              <a:t>Centers for Medicare &amp; Medicaid Services</a:t>
            </a:r>
          </a:p>
          <a:p>
            <a:pPr lvl="1"/>
            <a:r>
              <a:rPr lang="en-US" sz="2200" dirty="0" smtClean="0"/>
              <a:t>https://www.cms.gov/Medicare/Prescription-Drug-Coverage/PrescriptionDrugCovContra/Downloads/Opioid-Morphine-EQ-Conversion-Factors-March-2015.pdf</a:t>
            </a:r>
          </a:p>
          <a:p>
            <a:r>
              <a:rPr lang="en-US" sz="2600" dirty="0" smtClean="0"/>
              <a:t> Medscape</a:t>
            </a:r>
          </a:p>
          <a:p>
            <a:pPr lvl="1"/>
            <a:r>
              <a:rPr lang="en-US" sz="2200" dirty="0" smtClean="0"/>
              <a:t>http://emedicine.medscape.com/article/2138678-overview</a:t>
            </a:r>
          </a:p>
          <a:p>
            <a:r>
              <a:rPr lang="en-US" sz="2600" dirty="0" smtClean="0"/>
              <a:t>Washington State Agency Medical Directors’ Group</a:t>
            </a:r>
          </a:p>
          <a:p>
            <a:pPr lvl="1"/>
            <a:r>
              <a:rPr lang="en-US" sz="2200" dirty="0" smtClean="0"/>
              <a:t>http://www.agencymeddirectors.wa.gov/Calculator/DoseCalculator.htm</a:t>
            </a:r>
          </a:p>
          <a:p>
            <a:endParaRPr lang="en-US" dirty="0"/>
          </a:p>
        </p:txBody>
      </p:sp>
      <p:sp>
        <p:nvSpPr>
          <p:cNvPr id="6" name="Slide Number Placeholder 5"/>
          <p:cNvSpPr>
            <a:spLocks noGrp="1"/>
          </p:cNvSpPr>
          <p:nvPr>
            <p:ph type="sldNum" sz="quarter" idx="12"/>
          </p:nvPr>
        </p:nvSpPr>
        <p:spPr/>
        <p:txBody>
          <a:bodyPr/>
          <a:lstStyle/>
          <a:p>
            <a:fld id="{1A24C95D-8FE0-4675-96A4-D828E80A466B}" type="slidenum">
              <a:rPr lang="en-US" smtClean="0"/>
              <a:t>23</a:t>
            </a:fld>
            <a:endParaRPr lang="en-US"/>
          </a:p>
        </p:txBody>
      </p:sp>
    </p:spTree>
    <p:extLst>
      <p:ext uri="{BB962C8B-B14F-4D97-AF65-F5344CB8AC3E}">
        <p14:creationId xmlns:p14="http://schemas.microsoft.com/office/powerpoint/2010/main" val="255203967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478913" cy="824828"/>
          </a:xfrm>
        </p:spPr>
        <p:txBody>
          <a:bodyPr>
            <a:normAutofit fontScale="90000"/>
          </a:bodyPr>
          <a:lstStyle/>
          <a:p>
            <a:r>
              <a:rPr lang="en-US" sz="3600" dirty="0" smtClean="0"/>
              <a:t>Total Milligrams by Patient Characteristics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0260963"/>
              </p:ext>
            </p:extLst>
          </p:nvPr>
        </p:nvGraphicFramePr>
        <p:xfrm>
          <a:off x="457200" y="1447800"/>
          <a:ext cx="3897513" cy="4602480"/>
        </p:xfrm>
        <a:graphic>
          <a:graphicData uri="http://schemas.openxmlformats.org/drawingml/2006/table">
            <a:tbl>
              <a:tblPr firstRow="1" bandRow="1">
                <a:tableStyleId>{5C22544A-7EE6-4342-B048-85BDC9FD1C3A}</a:tableStyleId>
              </a:tblPr>
              <a:tblGrid>
                <a:gridCol w="1524000"/>
                <a:gridCol w="1143000"/>
                <a:gridCol w="1230513"/>
              </a:tblGrid>
              <a:tr h="506150">
                <a:tc>
                  <a:txBody>
                    <a:bodyPr/>
                    <a:lstStyle/>
                    <a:p>
                      <a:endParaRPr lang="en-US" dirty="0"/>
                    </a:p>
                  </a:txBody>
                  <a:tcPr/>
                </a:tc>
                <a:tc>
                  <a:txBody>
                    <a:bodyPr/>
                    <a:lstStyle/>
                    <a:p>
                      <a:pPr algn="ctr"/>
                      <a:r>
                        <a:rPr lang="en-US" sz="1400" dirty="0" smtClean="0"/>
                        <a:t>Coefficient</a:t>
                      </a:r>
                      <a:r>
                        <a:rPr lang="en-US" baseline="0" dirty="0" smtClean="0"/>
                        <a:t> </a:t>
                      </a:r>
                      <a:endParaRPr lang="en-US" dirty="0"/>
                    </a:p>
                  </a:txBody>
                  <a:tcPr anchor="ctr"/>
                </a:tc>
                <a:tc>
                  <a:txBody>
                    <a:bodyPr/>
                    <a:lstStyle/>
                    <a:p>
                      <a:pPr algn="ctr"/>
                      <a:r>
                        <a:rPr lang="en-US" sz="1400" dirty="0" smtClean="0"/>
                        <a:t>Standard</a:t>
                      </a:r>
                      <a:r>
                        <a:rPr lang="en-US" sz="1400" baseline="0" dirty="0" smtClean="0"/>
                        <a:t> Error</a:t>
                      </a:r>
                      <a:endParaRPr lang="en-US" sz="1400" dirty="0"/>
                    </a:p>
                  </a:txBody>
                  <a:tcPr anchor="ctr"/>
                </a:tc>
              </a:tr>
              <a:tr h="357282">
                <a:tc>
                  <a:txBody>
                    <a:bodyPr/>
                    <a:lstStyle/>
                    <a:p>
                      <a:r>
                        <a:rPr lang="en-US" sz="1600" dirty="0" smtClean="0"/>
                        <a:t>Race</a:t>
                      </a:r>
                      <a:endParaRPr lang="en-US" sz="1600" dirty="0"/>
                    </a:p>
                  </a:txBody>
                  <a:tcPr/>
                </a:tc>
                <a:tc>
                  <a:txBody>
                    <a:bodyPr/>
                    <a:lstStyle/>
                    <a:p>
                      <a:endParaRPr lang="en-US" dirty="0"/>
                    </a:p>
                  </a:txBody>
                  <a:tcPr/>
                </a:tc>
                <a:tc>
                  <a:txBody>
                    <a:bodyPr/>
                    <a:lstStyle/>
                    <a:p>
                      <a:endParaRPr lang="en-US"/>
                    </a:p>
                  </a:txBody>
                  <a:tcPr/>
                </a:tc>
              </a:tr>
              <a:tr h="297735">
                <a:tc>
                  <a:txBody>
                    <a:bodyPr/>
                    <a:lstStyle/>
                    <a:p>
                      <a:r>
                        <a:rPr lang="en-US" sz="1400" dirty="0" smtClean="0"/>
                        <a:t>     Black</a:t>
                      </a:r>
                      <a:endParaRPr lang="en-US" sz="1400" dirty="0"/>
                    </a:p>
                  </a:txBody>
                  <a:tcPr/>
                </a:tc>
                <a:tc>
                  <a:txBody>
                    <a:bodyPr/>
                    <a:lstStyle/>
                    <a:p>
                      <a:r>
                        <a:rPr lang="en-US" sz="1400" dirty="0" smtClean="0"/>
                        <a:t>-1,391.2</a:t>
                      </a:r>
                      <a:endParaRPr lang="en-US" sz="1400" dirty="0"/>
                    </a:p>
                  </a:txBody>
                  <a:tcPr/>
                </a:tc>
                <a:tc>
                  <a:txBody>
                    <a:bodyPr/>
                    <a:lstStyle/>
                    <a:p>
                      <a:r>
                        <a:rPr lang="en-US" sz="1400" dirty="0" smtClean="0"/>
                        <a:t>200.6 ***</a:t>
                      </a:r>
                      <a:endParaRPr lang="en-US" sz="1400" dirty="0"/>
                    </a:p>
                  </a:txBody>
                  <a:tcPr/>
                </a:tc>
              </a:tr>
              <a:tr h="297735">
                <a:tc>
                  <a:txBody>
                    <a:bodyPr/>
                    <a:lstStyle/>
                    <a:p>
                      <a:r>
                        <a:rPr lang="en-US" sz="1400" dirty="0" smtClean="0"/>
                        <a:t>     Hispanic</a:t>
                      </a:r>
                      <a:endParaRPr lang="en-US" sz="1400" dirty="0"/>
                    </a:p>
                  </a:txBody>
                  <a:tcPr/>
                </a:tc>
                <a:tc>
                  <a:txBody>
                    <a:bodyPr/>
                    <a:lstStyle/>
                    <a:p>
                      <a:r>
                        <a:rPr lang="en-US" sz="1400" dirty="0" smtClean="0"/>
                        <a:t>-4,088.6</a:t>
                      </a:r>
                      <a:endParaRPr lang="en-US" sz="1400" dirty="0"/>
                    </a:p>
                  </a:txBody>
                  <a:tcPr/>
                </a:tc>
                <a:tc>
                  <a:txBody>
                    <a:bodyPr/>
                    <a:lstStyle/>
                    <a:p>
                      <a:r>
                        <a:rPr lang="en-US" sz="1400" dirty="0" smtClean="0"/>
                        <a:t>172.2 ***</a:t>
                      </a:r>
                      <a:endParaRPr lang="en-US" sz="1400" dirty="0"/>
                    </a:p>
                  </a:txBody>
                  <a:tcPr/>
                </a:tc>
              </a:tr>
              <a:tr h="297735">
                <a:tc>
                  <a:txBody>
                    <a:bodyPr/>
                    <a:lstStyle/>
                    <a:p>
                      <a:r>
                        <a:rPr lang="en-US" sz="1400" dirty="0" smtClean="0"/>
                        <a:t>     Other</a:t>
                      </a:r>
                      <a:endParaRPr lang="en-US" sz="1400" dirty="0"/>
                    </a:p>
                  </a:txBody>
                  <a:tcPr/>
                </a:tc>
                <a:tc>
                  <a:txBody>
                    <a:bodyPr/>
                    <a:lstStyle/>
                    <a:p>
                      <a:r>
                        <a:rPr lang="en-US" sz="1400" dirty="0" smtClean="0"/>
                        <a:t>-4,350.0</a:t>
                      </a:r>
                      <a:endParaRPr lang="en-US" sz="1400" dirty="0"/>
                    </a:p>
                  </a:txBody>
                  <a:tcPr/>
                </a:tc>
                <a:tc>
                  <a:txBody>
                    <a:bodyPr/>
                    <a:lstStyle/>
                    <a:p>
                      <a:r>
                        <a:rPr lang="en-US" sz="1400" dirty="0" smtClean="0"/>
                        <a:t>218.4 ***</a:t>
                      </a:r>
                      <a:endParaRPr lang="en-US" sz="1400" dirty="0"/>
                    </a:p>
                  </a:txBody>
                  <a:tcPr/>
                </a:tc>
              </a:tr>
              <a:tr h="357282">
                <a:tc>
                  <a:txBody>
                    <a:bodyPr/>
                    <a:lstStyle/>
                    <a:p>
                      <a:r>
                        <a:rPr lang="en-US" sz="1600" dirty="0" smtClean="0"/>
                        <a:t>Age</a:t>
                      </a:r>
                      <a:endParaRPr lang="en-US" sz="1600" dirty="0"/>
                    </a:p>
                  </a:txBody>
                  <a:tcPr/>
                </a:tc>
                <a:tc>
                  <a:txBody>
                    <a:bodyPr/>
                    <a:lstStyle/>
                    <a:p>
                      <a:endParaRPr lang="en-US" dirty="0"/>
                    </a:p>
                  </a:txBody>
                  <a:tcPr/>
                </a:tc>
                <a:tc>
                  <a:txBody>
                    <a:bodyPr/>
                    <a:lstStyle/>
                    <a:p>
                      <a:endParaRPr lang="en-US" dirty="0"/>
                    </a:p>
                  </a:txBody>
                  <a:tcPr/>
                </a:tc>
              </a:tr>
              <a:tr h="297735">
                <a:tc>
                  <a:txBody>
                    <a:bodyPr/>
                    <a:lstStyle/>
                    <a:p>
                      <a:r>
                        <a:rPr lang="en-US" sz="1400" dirty="0" smtClean="0"/>
                        <a:t>     19 to 25</a:t>
                      </a:r>
                      <a:endParaRPr lang="en-US" sz="1400" dirty="0"/>
                    </a:p>
                  </a:txBody>
                  <a:tcPr/>
                </a:tc>
                <a:tc>
                  <a:txBody>
                    <a:bodyPr/>
                    <a:lstStyle/>
                    <a:p>
                      <a:r>
                        <a:rPr lang="en-US" sz="1400" dirty="0" smtClean="0"/>
                        <a:t>318.7</a:t>
                      </a:r>
                      <a:endParaRPr lang="en-US" sz="1400" dirty="0"/>
                    </a:p>
                  </a:txBody>
                  <a:tcPr/>
                </a:tc>
                <a:tc>
                  <a:txBody>
                    <a:bodyPr/>
                    <a:lstStyle/>
                    <a:p>
                      <a:r>
                        <a:rPr lang="en-US" sz="1400" dirty="0" smtClean="0"/>
                        <a:t>71.2 ***</a:t>
                      </a:r>
                      <a:endParaRPr lang="en-US" sz="1400" dirty="0"/>
                    </a:p>
                  </a:txBody>
                  <a:tcPr/>
                </a:tc>
              </a:tr>
              <a:tr h="297735">
                <a:tc>
                  <a:txBody>
                    <a:bodyPr/>
                    <a:lstStyle/>
                    <a:p>
                      <a:r>
                        <a:rPr lang="en-US" sz="1400" dirty="0" smtClean="0"/>
                        <a:t>     26 to</a:t>
                      </a:r>
                      <a:r>
                        <a:rPr lang="en-US" sz="1400" baseline="0" dirty="0" smtClean="0"/>
                        <a:t> 34</a:t>
                      </a:r>
                      <a:endParaRPr lang="en-US" sz="1400" dirty="0"/>
                    </a:p>
                  </a:txBody>
                  <a:tcPr/>
                </a:tc>
                <a:tc>
                  <a:txBody>
                    <a:bodyPr/>
                    <a:lstStyle/>
                    <a:p>
                      <a:r>
                        <a:rPr lang="en-US" sz="1400" dirty="0" smtClean="0"/>
                        <a:t>3,181.1</a:t>
                      </a:r>
                      <a:endParaRPr lang="en-US" sz="1400" dirty="0"/>
                    </a:p>
                  </a:txBody>
                  <a:tcPr/>
                </a:tc>
                <a:tc>
                  <a:txBody>
                    <a:bodyPr/>
                    <a:lstStyle/>
                    <a:p>
                      <a:r>
                        <a:rPr lang="en-US" sz="1400" dirty="0" smtClean="0"/>
                        <a:t>23.6 ***</a:t>
                      </a:r>
                      <a:endParaRPr lang="en-US" sz="1400" dirty="0"/>
                    </a:p>
                  </a:txBody>
                  <a:tcPr/>
                </a:tc>
              </a:tr>
              <a:tr h="297735">
                <a:tc>
                  <a:txBody>
                    <a:bodyPr/>
                    <a:lstStyle/>
                    <a:p>
                      <a:r>
                        <a:rPr lang="en-US" sz="1400" dirty="0" smtClean="0"/>
                        <a:t>     35 to</a:t>
                      </a:r>
                      <a:r>
                        <a:rPr lang="en-US" sz="1400" baseline="0" dirty="0" smtClean="0"/>
                        <a:t> 44</a:t>
                      </a:r>
                      <a:endParaRPr lang="en-US" sz="1400" dirty="0"/>
                    </a:p>
                  </a:txBody>
                  <a:tcPr/>
                </a:tc>
                <a:tc>
                  <a:txBody>
                    <a:bodyPr/>
                    <a:lstStyle/>
                    <a:p>
                      <a:r>
                        <a:rPr lang="en-US" sz="1400" dirty="0" smtClean="0"/>
                        <a:t>6,780.4</a:t>
                      </a:r>
                      <a:endParaRPr lang="en-US" sz="1400" dirty="0"/>
                    </a:p>
                  </a:txBody>
                  <a:tcPr/>
                </a:tc>
                <a:tc>
                  <a:txBody>
                    <a:bodyPr/>
                    <a:lstStyle/>
                    <a:p>
                      <a:r>
                        <a:rPr lang="en-US" sz="1400" dirty="0" smtClean="0"/>
                        <a:t>201.5***</a:t>
                      </a:r>
                      <a:endParaRPr lang="en-US" sz="1400" dirty="0"/>
                    </a:p>
                  </a:txBody>
                  <a:tcPr/>
                </a:tc>
              </a:tr>
              <a:tr h="297735">
                <a:tc>
                  <a:txBody>
                    <a:bodyPr/>
                    <a:lstStyle/>
                    <a:p>
                      <a:r>
                        <a:rPr lang="en-US" sz="1400" dirty="0" smtClean="0"/>
                        <a:t>     45 to 54</a:t>
                      </a:r>
                      <a:endParaRPr lang="en-US" sz="1400" dirty="0"/>
                    </a:p>
                  </a:txBody>
                  <a:tcPr/>
                </a:tc>
                <a:tc>
                  <a:txBody>
                    <a:bodyPr/>
                    <a:lstStyle/>
                    <a:p>
                      <a:r>
                        <a:rPr lang="en-US" sz="1400" dirty="0" smtClean="0"/>
                        <a:t>9,884.6</a:t>
                      </a:r>
                      <a:endParaRPr lang="en-US" sz="1400" dirty="0"/>
                    </a:p>
                  </a:txBody>
                  <a:tcPr/>
                </a:tc>
                <a:tc>
                  <a:txBody>
                    <a:bodyPr/>
                    <a:lstStyle/>
                    <a:p>
                      <a:r>
                        <a:rPr lang="en-US" sz="1400" dirty="0" smtClean="0"/>
                        <a:t>232.4***</a:t>
                      </a:r>
                      <a:endParaRPr lang="en-US" sz="1400" dirty="0"/>
                    </a:p>
                  </a:txBody>
                  <a:tcPr/>
                </a:tc>
              </a:tr>
              <a:tr h="297735">
                <a:tc>
                  <a:txBody>
                    <a:bodyPr/>
                    <a:lstStyle/>
                    <a:p>
                      <a:r>
                        <a:rPr lang="en-US" sz="1400" dirty="0" smtClean="0"/>
                        <a:t>     55 to 64</a:t>
                      </a:r>
                      <a:endParaRPr lang="en-US" sz="1400" dirty="0"/>
                    </a:p>
                  </a:txBody>
                  <a:tcPr/>
                </a:tc>
                <a:tc>
                  <a:txBody>
                    <a:bodyPr/>
                    <a:lstStyle/>
                    <a:p>
                      <a:r>
                        <a:rPr lang="en-US" sz="1400" dirty="0" smtClean="0"/>
                        <a:t>10,736.5</a:t>
                      </a:r>
                      <a:endParaRPr lang="en-US" sz="1400" dirty="0"/>
                    </a:p>
                  </a:txBody>
                  <a:tcPr/>
                </a:tc>
                <a:tc>
                  <a:txBody>
                    <a:bodyPr/>
                    <a:lstStyle/>
                    <a:p>
                      <a:r>
                        <a:rPr lang="en-US" sz="1400" dirty="0" smtClean="0"/>
                        <a:t>258.1***</a:t>
                      </a:r>
                      <a:endParaRPr lang="en-US" sz="1400" dirty="0"/>
                    </a:p>
                  </a:txBody>
                  <a:tcPr/>
                </a:tc>
              </a:tr>
              <a:tr h="297735">
                <a:tc>
                  <a:txBody>
                    <a:bodyPr/>
                    <a:lstStyle/>
                    <a:p>
                      <a:r>
                        <a:rPr lang="en-US" sz="1400" baseline="0" dirty="0" smtClean="0"/>
                        <a:t>     65 to 74</a:t>
                      </a:r>
                      <a:endParaRPr lang="en-US" sz="1400" dirty="0"/>
                    </a:p>
                  </a:txBody>
                  <a:tcPr/>
                </a:tc>
                <a:tc>
                  <a:txBody>
                    <a:bodyPr/>
                    <a:lstStyle/>
                    <a:p>
                      <a:r>
                        <a:rPr lang="en-US" sz="1400" dirty="0" smtClean="0"/>
                        <a:t>9,555.8</a:t>
                      </a:r>
                      <a:endParaRPr lang="en-US" sz="1400" dirty="0"/>
                    </a:p>
                  </a:txBody>
                  <a:tcPr/>
                </a:tc>
                <a:tc>
                  <a:txBody>
                    <a:bodyPr/>
                    <a:lstStyle/>
                    <a:p>
                      <a:r>
                        <a:rPr lang="en-US" sz="1400" dirty="0" smtClean="0"/>
                        <a:t>499.8***</a:t>
                      </a:r>
                      <a:endParaRPr lang="en-US" sz="1400" dirty="0"/>
                    </a:p>
                  </a:txBody>
                  <a:tcPr/>
                </a:tc>
              </a:tr>
              <a:tr h="297735">
                <a:tc>
                  <a:txBody>
                    <a:bodyPr/>
                    <a:lstStyle/>
                    <a:p>
                      <a:r>
                        <a:rPr lang="en-US" sz="1400" dirty="0" smtClean="0"/>
                        <a:t>     75 to 84</a:t>
                      </a:r>
                      <a:endParaRPr lang="en-US" sz="1400" dirty="0"/>
                    </a:p>
                  </a:txBody>
                  <a:tcPr/>
                </a:tc>
                <a:tc>
                  <a:txBody>
                    <a:bodyPr/>
                    <a:lstStyle/>
                    <a:p>
                      <a:r>
                        <a:rPr lang="en-US" sz="1400" dirty="0" smtClean="0"/>
                        <a:t>4,558.5</a:t>
                      </a:r>
                      <a:endParaRPr lang="en-US" sz="1400" dirty="0"/>
                    </a:p>
                  </a:txBody>
                  <a:tcPr/>
                </a:tc>
                <a:tc>
                  <a:txBody>
                    <a:bodyPr/>
                    <a:lstStyle/>
                    <a:p>
                      <a:r>
                        <a:rPr lang="en-US" sz="1400" dirty="0" smtClean="0"/>
                        <a:t>421.0***</a:t>
                      </a:r>
                      <a:endParaRPr lang="en-US" sz="1400" dirty="0"/>
                    </a:p>
                  </a:txBody>
                  <a:tcPr/>
                </a:tc>
              </a:tr>
              <a:tr h="297735">
                <a:tc>
                  <a:txBody>
                    <a:bodyPr/>
                    <a:lstStyle/>
                    <a:p>
                      <a:r>
                        <a:rPr lang="en-US" sz="1400" dirty="0" smtClean="0"/>
                        <a:t>     85</a:t>
                      </a:r>
                      <a:r>
                        <a:rPr lang="en-US" sz="1400" baseline="0" dirty="0" smtClean="0"/>
                        <a:t> and Older</a:t>
                      </a:r>
                      <a:endParaRPr lang="en-US" sz="1400" dirty="0"/>
                    </a:p>
                  </a:txBody>
                  <a:tcPr/>
                </a:tc>
                <a:tc>
                  <a:txBody>
                    <a:bodyPr/>
                    <a:lstStyle/>
                    <a:p>
                      <a:r>
                        <a:rPr lang="en-US" sz="1400" dirty="0" smtClean="0"/>
                        <a:t>2,396.9</a:t>
                      </a:r>
                      <a:endParaRPr lang="en-US" sz="1400" dirty="0"/>
                    </a:p>
                  </a:txBody>
                  <a:tcPr/>
                </a:tc>
                <a:tc>
                  <a:txBody>
                    <a:bodyPr/>
                    <a:lstStyle/>
                    <a:p>
                      <a:r>
                        <a:rPr lang="en-US" sz="1400" dirty="0" smtClean="0"/>
                        <a:t>352.9***</a:t>
                      </a:r>
                      <a:endParaRPr lang="en-US" sz="1400" dirty="0"/>
                    </a:p>
                  </a:txBody>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304793387"/>
              </p:ext>
            </p:extLst>
          </p:nvPr>
        </p:nvGraphicFramePr>
        <p:xfrm>
          <a:off x="4648200" y="1447800"/>
          <a:ext cx="3897513" cy="3078480"/>
        </p:xfrm>
        <a:graphic>
          <a:graphicData uri="http://schemas.openxmlformats.org/drawingml/2006/table">
            <a:tbl>
              <a:tblPr firstRow="1" bandRow="1">
                <a:tableStyleId>{5C22544A-7EE6-4342-B048-85BDC9FD1C3A}</a:tableStyleId>
              </a:tblPr>
              <a:tblGrid>
                <a:gridCol w="1447800"/>
                <a:gridCol w="1219200"/>
                <a:gridCol w="1230513"/>
              </a:tblGrid>
              <a:tr h="370840">
                <a:tc>
                  <a:txBody>
                    <a:bodyPr/>
                    <a:lstStyle/>
                    <a:p>
                      <a:endParaRPr lang="en-US" dirty="0"/>
                    </a:p>
                  </a:txBody>
                  <a:tcPr/>
                </a:tc>
                <a:tc>
                  <a:txBody>
                    <a:bodyPr/>
                    <a:lstStyle/>
                    <a:p>
                      <a:pPr algn="ctr"/>
                      <a:r>
                        <a:rPr lang="en-US" sz="1400" dirty="0" smtClean="0"/>
                        <a:t>Coefficient</a:t>
                      </a:r>
                      <a:r>
                        <a:rPr lang="en-US" sz="1400" baseline="0" dirty="0" smtClean="0"/>
                        <a:t> </a:t>
                      </a:r>
                      <a:endParaRPr lang="en-US" sz="1400" dirty="0"/>
                    </a:p>
                  </a:txBody>
                  <a:tcPr anchor="ctr"/>
                </a:tc>
                <a:tc>
                  <a:txBody>
                    <a:bodyPr/>
                    <a:lstStyle/>
                    <a:p>
                      <a:pPr algn="ctr"/>
                      <a:r>
                        <a:rPr lang="en-US" sz="1400" dirty="0" smtClean="0"/>
                        <a:t>Standard</a:t>
                      </a:r>
                      <a:r>
                        <a:rPr lang="en-US" sz="1400" baseline="0" dirty="0" smtClean="0"/>
                        <a:t> Error</a:t>
                      </a:r>
                      <a:endParaRPr lang="en-US" sz="1400" dirty="0"/>
                    </a:p>
                  </a:txBody>
                  <a:tcPr anchor="ctr"/>
                </a:tc>
              </a:tr>
              <a:tr h="314960">
                <a:tc>
                  <a:txBody>
                    <a:bodyPr/>
                    <a:lstStyle/>
                    <a:p>
                      <a:r>
                        <a:rPr lang="en-US" sz="1600" dirty="0" smtClean="0"/>
                        <a:t>Location</a:t>
                      </a:r>
                      <a:endParaRPr lang="en-US" sz="1600" dirty="0"/>
                    </a:p>
                  </a:txBody>
                  <a:tcPr/>
                </a:tc>
                <a:tc>
                  <a:txBody>
                    <a:bodyPr/>
                    <a:lstStyle/>
                    <a:p>
                      <a:endParaRPr lang="en-US" dirty="0"/>
                    </a:p>
                  </a:txBody>
                  <a:tcPr/>
                </a:tc>
                <a:tc>
                  <a:txBody>
                    <a:bodyPr/>
                    <a:lstStyle/>
                    <a:p>
                      <a:endParaRPr lang="en-US" dirty="0"/>
                    </a:p>
                  </a:txBody>
                  <a:tcPr/>
                </a:tc>
              </a:tr>
              <a:tr h="0">
                <a:tc>
                  <a:txBody>
                    <a:bodyPr/>
                    <a:lstStyle/>
                    <a:p>
                      <a:r>
                        <a:rPr lang="en-US" sz="1400" dirty="0" smtClean="0"/>
                        <a:t>     Washoe</a:t>
                      </a:r>
                      <a:endParaRPr lang="en-US" sz="1400" dirty="0"/>
                    </a:p>
                  </a:txBody>
                  <a:tcPr/>
                </a:tc>
                <a:tc>
                  <a:txBody>
                    <a:bodyPr/>
                    <a:lstStyle/>
                    <a:p>
                      <a:r>
                        <a:rPr lang="en-US" sz="1400" dirty="0" smtClean="0"/>
                        <a:t>-1,865.4</a:t>
                      </a:r>
                      <a:endParaRPr lang="en-US" sz="1400" dirty="0"/>
                    </a:p>
                  </a:txBody>
                  <a:tcPr/>
                </a:tc>
                <a:tc>
                  <a:txBody>
                    <a:bodyPr/>
                    <a:lstStyle/>
                    <a:p>
                      <a:r>
                        <a:rPr lang="en-US" sz="1400" dirty="0" smtClean="0"/>
                        <a:t>204.8*** </a:t>
                      </a:r>
                      <a:endParaRPr lang="en-US" sz="1400" dirty="0"/>
                    </a:p>
                  </a:txBody>
                  <a:tcPr/>
                </a:tc>
              </a:tr>
              <a:tr h="187960">
                <a:tc>
                  <a:txBody>
                    <a:bodyPr/>
                    <a:lstStyle/>
                    <a:p>
                      <a:r>
                        <a:rPr lang="en-US" sz="1400" dirty="0" smtClean="0"/>
                        <a:t>     Rural</a:t>
                      </a:r>
                      <a:endParaRPr lang="en-US" sz="1400" dirty="0"/>
                    </a:p>
                  </a:txBody>
                  <a:tcPr/>
                </a:tc>
                <a:tc>
                  <a:txBody>
                    <a:bodyPr/>
                    <a:lstStyle/>
                    <a:p>
                      <a:r>
                        <a:rPr lang="en-US" sz="1400" dirty="0" smtClean="0"/>
                        <a:t>-1,888.8</a:t>
                      </a:r>
                      <a:endParaRPr lang="en-US" sz="1400" dirty="0"/>
                    </a:p>
                  </a:txBody>
                  <a:tcPr/>
                </a:tc>
                <a:tc>
                  <a:txBody>
                    <a:bodyPr/>
                    <a:lstStyle/>
                    <a:p>
                      <a:r>
                        <a:rPr lang="en-US" sz="1400" dirty="0" smtClean="0"/>
                        <a:t>235.9***</a:t>
                      </a:r>
                      <a:endParaRPr lang="en-US" sz="1400" dirty="0"/>
                    </a:p>
                  </a:txBody>
                  <a:tcPr/>
                </a:tc>
              </a:tr>
              <a:tr h="121920">
                <a:tc>
                  <a:txBody>
                    <a:bodyPr/>
                    <a:lstStyle/>
                    <a:p>
                      <a:r>
                        <a:rPr lang="en-US" sz="1400" dirty="0" smtClean="0"/>
                        <a:t>     Out of State</a:t>
                      </a:r>
                      <a:endParaRPr lang="en-US" sz="1400" dirty="0"/>
                    </a:p>
                  </a:txBody>
                  <a:tcPr/>
                </a:tc>
                <a:tc>
                  <a:txBody>
                    <a:bodyPr/>
                    <a:lstStyle/>
                    <a:p>
                      <a:r>
                        <a:rPr lang="en-US" sz="1400" dirty="0" smtClean="0"/>
                        <a:t>-3,877.9</a:t>
                      </a:r>
                      <a:endParaRPr lang="en-US" sz="1400" dirty="0"/>
                    </a:p>
                  </a:txBody>
                  <a:tcPr/>
                </a:tc>
                <a:tc>
                  <a:txBody>
                    <a:bodyPr/>
                    <a:lstStyle/>
                    <a:p>
                      <a:r>
                        <a:rPr lang="en-US" sz="1400" dirty="0" smtClean="0"/>
                        <a:t>395.6***</a:t>
                      </a:r>
                      <a:endParaRPr lang="en-US" sz="1400" dirty="0"/>
                    </a:p>
                  </a:txBody>
                  <a:tcPr/>
                </a:tc>
              </a:tr>
              <a:tr h="0">
                <a:tc>
                  <a:txBody>
                    <a:bodyPr/>
                    <a:lstStyle/>
                    <a:p>
                      <a:r>
                        <a:rPr lang="en-US" sz="1600" dirty="0" smtClean="0"/>
                        <a:t>Gender</a:t>
                      </a:r>
                      <a:endParaRPr lang="en-US" sz="1600" dirty="0"/>
                    </a:p>
                  </a:txBody>
                  <a:tcPr/>
                </a:tc>
                <a:tc>
                  <a:txBody>
                    <a:bodyPr/>
                    <a:lstStyle/>
                    <a:p>
                      <a:endParaRPr lang="en-US" dirty="0"/>
                    </a:p>
                  </a:txBody>
                  <a:tcPr/>
                </a:tc>
                <a:tc>
                  <a:txBody>
                    <a:bodyPr/>
                    <a:lstStyle/>
                    <a:p>
                      <a:endParaRPr lang="en-US" dirty="0"/>
                    </a:p>
                  </a:txBody>
                  <a:tcPr/>
                </a:tc>
              </a:tr>
              <a:tr h="0">
                <a:tc>
                  <a:txBody>
                    <a:bodyPr/>
                    <a:lstStyle/>
                    <a:p>
                      <a:r>
                        <a:rPr lang="en-US" sz="1400" dirty="0" smtClean="0"/>
                        <a:t>     Male</a:t>
                      </a:r>
                      <a:endParaRPr lang="en-US" sz="1400" dirty="0"/>
                    </a:p>
                  </a:txBody>
                  <a:tcPr/>
                </a:tc>
                <a:tc>
                  <a:txBody>
                    <a:bodyPr/>
                    <a:lstStyle/>
                    <a:p>
                      <a:r>
                        <a:rPr lang="en-US" sz="1400" dirty="0" smtClean="0"/>
                        <a:t>257.5</a:t>
                      </a:r>
                      <a:endParaRPr lang="en-US" sz="1400" dirty="0"/>
                    </a:p>
                  </a:txBody>
                  <a:tcPr/>
                </a:tc>
                <a:tc>
                  <a:txBody>
                    <a:bodyPr/>
                    <a:lstStyle/>
                    <a:p>
                      <a:r>
                        <a:rPr lang="en-US" sz="1400" dirty="0" smtClean="0"/>
                        <a:t>160.8</a:t>
                      </a:r>
                      <a:endParaRPr lang="en-US" sz="1400" dirty="0"/>
                    </a:p>
                  </a:txBody>
                  <a:tcPr/>
                </a:tc>
              </a:tr>
              <a:tr h="203200">
                <a:tc>
                  <a:txBody>
                    <a:bodyPr/>
                    <a:lstStyle/>
                    <a:p>
                      <a:endParaRPr lang="en-US" sz="1400" dirty="0"/>
                    </a:p>
                  </a:txBody>
                  <a:tcPr/>
                </a:tc>
                <a:tc>
                  <a:txBody>
                    <a:bodyPr/>
                    <a:lstStyle/>
                    <a:p>
                      <a:endParaRPr lang="en-US" sz="1400" dirty="0"/>
                    </a:p>
                  </a:txBody>
                  <a:tcPr/>
                </a:tc>
                <a:tc>
                  <a:txBody>
                    <a:bodyPr/>
                    <a:lstStyle/>
                    <a:p>
                      <a:endParaRPr lang="en-US" sz="1400" dirty="0"/>
                    </a:p>
                  </a:txBody>
                  <a:tcPr/>
                </a:tc>
              </a:tr>
              <a:tr h="213360">
                <a:tc>
                  <a:txBody>
                    <a:bodyPr/>
                    <a:lstStyle/>
                    <a:p>
                      <a:r>
                        <a:rPr lang="en-US" sz="1400" dirty="0" smtClean="0"/>
                        <a:t>Constant</a:t>
                      </a:r>
                      <a:endParaRPr lang="en-US" sz="1400" dirty="0"/>
                    </a:p>
                  </a:txBody>
                  <a:tcPr/>
                </a:tc>
                <a:tc>
                  <a:txBody>
                    <a:bodyPr/>
                    <a:lstStyle/>
                    <a:p>
                      <a:r>
                        <a:rPr lang="en-US" sz="1400" dirty="0" smtClean="0"/>
                        <a:t>3,005.5</a:t>
                      </a:r>
                      <a:endParaRPr lang="en-US" sz="1400" dirty="0"/>
                    </a:p>
                  </a:txBody>
                  <a:tcPr/>
                </a:tc>
                <a:tc>
                  <a:txBody>
                    <a:bodyPr/>
                    <a:lstStyle/>
                    <a:p>
                      <a:r>
                        <a:rPr lang="en-US" sz="1400" dirty="0" smtClean="0"/>
                        <a:t>167.5***</a:t>
                      </a:r>
                      <a:endParaRPr lang="en-US" sz="1400" dirty="0"/>
                    </a:p>
                  </a:txBody>
                  <a:tcPr/>
                </a:tc>
              </a:tr>
            </a:tbl>
          </a:graphicData>
        </a:graphic>
      </p:graphicFrame>
      <p:sp>
        <p:nvSpPr>
          <p:cNvPr id="6" name="TextBox 5"/>
          <p:cNvSpPr txBox="1"/>
          <p:nvPr/>
        </p:nvSpPr>
        <p:spPr>
          <a:xfrm>
            <a:off x="4684450" y="4491253"/>
            <a:ext cx="3733800" cy="276999"/>
          </a:xfrm>
          <a:prstGeom prst="rect">
            <a:avLst/>
          </a:prstGeom>
          <a:noFill/>
        </p:spPr>
        <p:txBody>
          <a:bodyPr wrap="square" rtlCol="0">
            <a:spAutoFit/>
          </a:bodyPr>
          <a:lstStyle/>
          <a:p>
            <a:r>
              <a:rPr lang="en-US" sz="1200" dirty="0" smtClean="0"/>
              <a:t>*** Significant at the 1% level</a:t>
            </a:r>
            <a:endParaRPr lang="en-US" sz="1200" dirty="0"/>
          </a:p>
        </p:txBody>
      </p:sp>
      <p:sp>
        <p:nvSpPr>
          <p:cNvPr id="7" name="TextBox 6"/>
          <p:cNvSpPr txBox="1"/>
          <p:nvPr/>
        </p:nvSpPr>
        <p:spPr>
          <a:xfrm>
            <a:off x="4608250" y="4876800"/>
            <a:ext cx="3886200" cy="1323439"/>
          </a:xfrm>
          <a:prstGeom prst="rect">
            <a:avLst/>
          </a:prstGeom>
          <a:noFill/>
        </p:spPr>
        <p:txBody>
          <a:bodyPr wrap="square" rtlCol="0">
            <a:spAutoFit/>
          </a:bodyPr>
          <a:lstStyle/>
          <a:p>
            <a:r>
              <a:rPr lang="en-US" sz="1600" dirty="0" smtClean="0"/>
              <a:t>Constant represents the average milligrams of morphine equivalent prescribed to a White, Female, Clark County Resident who is 0 to 18 years old over the course of a year.</a:t>
            </a:r>
            <a:endParaRPr lang="en-US" sz="1600" dirty="0"/>
          </a:p>
        </p:txBody>
      </p:sp>
    </p:spTree>
    <p:extLst>
      <p:ext uri="{BB962C8B-B14F-4D97-AF65-F5344CB8AC3E}">
        <p14:creationId xmlns:p14="http://schemas.microsoft.com/office/powerpoint/2010/main" val="3547851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749" y="685800"/>
            <a:ext cx="8229600" cy="824828"/>
          </a:xfrm>
        </p:spPr>
        <p:txBody>
          <a:bodyPr>
            <a:normAutofit fontScale="90000"/>
          </a:bodyPr>
          <a:lstStyle/>
          <a:p>
            <a:r>
              <a:rPr lang="en-US" dirty="0"/>
              <a:t>Demographics of Medicaid Patients Who Received </a:t>
            </a:r>
            <a:r>
              <a:rPr lang="en-US" dirty="0" smtClean="0"/>
              <a:t>Opioids – Age Group</a:t>
            </a:r>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3</a:t>
            </a:fld>
            <a:endParaRPr lang="en-US"/>
          </a:p>
        </p:txBody>
      </p:sp>
      <p:graphicFrame>
        <p:nvGraphicFramePr>
          <p:cNvPr id="6" name="Content Placeholder 7"/>
          <p:cNvGraphicFramePr>
            <a:graphicFrameLocks noGrp="1"/>
          </p:cNvGraphicFramePr>
          <p:nvPr>
            <p:ph idx="1"/>
            <p:extLst>
              <p:ext uri="{D42A27DB-BD31-4B8C-83A1-F6EECF244321}">
                <p14:modId xmlns:p14="http://schemas.microsoft.com/office/powerpoint/2010/main" val="1101219328"/>
              </p:ext>
            </p:extLst>
          </p:nvPr>
        </p:nvGraphicFramePr>
        <p:xfrm>
          <a:off x="457200" y="1676401"/>
          <a:ext cx="4038600" cy="46799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1004689166"/>
              </p:ext>
            </p:extLst>
          </p:nvPr>
        </p:nvGraphicFramePr>
        <p:xfrm>
          <a:off x="4724400" y="1830386"/>
          <a:ext cx="39624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1823142" y="5867400"/>
            <a:ext cx="1285969" cy="369332"/>
          </a:xfrm>
          <a:prstGeom prst="rect">
            <a:avLst/>
          </a:prstGeom>
          <a:noFill/>
        </p:spPr>
        <p:txBody>
          <a:bodyPr wrap="square" rtlCol="0">
            <a:spAutoFit/>
          </a:bodyPr>
          <a:lstStyle/>
          <a:p>
            <a:r>
              <a:rPr lang="en-US" dirty="0" smtClean="0"/>
              <a:t>N =154,572</a:t>
            </a:r>
          </a:p>
        </p:txBody>
      </p:sp>
    </p:spTree>
    <p:extLst>
      <p:ext uri="{BB962C8B-B14F-4D97-AF65-F5344CB8AC3E}">
        <p14:creationId xmlns:p14="http://schemas.microsoft.com/office/powerpoint/2010/main" val="632057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0277"/>
            <a:ext cx="8229600" cy="824828"/>
          </a:xfrm>
        </p:spPr>
        <p:txBody>
          <a:bodyPr>
            <a:normAutofit fontScale="90000"/>
          </a:bodyPr>
          <a:lstStyle/>
          <a:p>
            <a:r>
              <a:rPr lang="en-US" dirty="0"/>
              <a:t>Demographics of Medicaid Patients Who Received Opioids – </a:t>
            </a:r>
            <a:r>
              <a:rPr lang="en-US" dirty="0" smtClean="0"/>
              <a:t>Race</a:t>
            </a:r>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4</a:t>
            </a:fld>
            <a:endParaRPr lang="en-US"/>
          </a:p>
        </p:txBody>
      </p:sp>
      <p:graphicFrame>
        <p:nvGraphicFramePr>
          <p:cNvPr id="6" name="Content Placeholder 6"/>
          <p:cNvGraphicFramePr>
            <a:graphicFrameLocks noGrp="1"/>
          </p:cNvGraphicFramePr>
          <p:nvPr>
            <p:ph idx="1"/>
            <p:extLst>
              <p:ext uri="{D42A27DB-BD31-4B8C-83A1-F6EECF244321}">
                <p14:modId xmlns:p14="http://schemas.microsoft.com/office/powerpoint/2010/main" val="3186723760"/>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1054701542"/>
              </p:ext>
            </p:extLst>
          </p:nvPr>
        </p:nvGraphicFramePr>
        <p:xfrm>
          <a:off x="4800600" y="1600199"/>
          <a:ext cx="41148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5231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0279"/>
            <a:ext cx="8229600" cy="824828"/>
          </a:xfrm>
        </p:spPr>
        <p:txBody>
          <a:bodyPr>
            <a:normAutofit fontScale="90000"/>
          </a:bodyPr>
          <a:lstStyle/>
          <a:p>
            <a:r>
              <a:rPr lang="en-US" dirty="0"/>
              <a:t>Demographics of Medicaid Patients Who Received Opioids – </a:t>
            </a:r>
            <a:r>
              <a:rPr lang="en-US" dirty="0" smtClean="0"/>
              <a:t>Gender</a:t>
            </a:r>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5</a:t>
            </a:fld>
            <a:endParaRPr lang="en-US"/>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3396350570"/>
              </p:ext>
            </p:extLst>
          </p:nvPr>
        </p:nvGraphicFramePr>
        <p:xfrm>
          <a:off x="457200" y="1600200"/>
          <a:ext cx="38100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83761621"/>
              </p:ext>
            </p:extLst>
          </p:nvPr>
        </p:nvGraphicFramePr>
        <p:xfrm>
          <a:off x="4648200" y="1715294"/>
          <a:ext cx="4114800" cy="4228306"/>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6062615" y="5756831"/>
            <a:ext cx="1285969" cy="3693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smtClean="0"/>
              <a:t>N =775,085</a:t>
            </a:r>
          </a:p>
        </p:txBody>
      </p:sp>
    </p:spTree>
    <p:extLst>
      <p:ext uri="{BB962C8B-B14F-4D97-AF65-F5344CB8AC3E}">
        <p14:creationId xmlns:p14="http://schemas.microsoft.com/office/powerpoint/2010/main" val="715020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8229600" cy="824828"/>
          </a:xfrm>
        </p:spPr>
        <p:txBody>
          <a:bodyPr>
            <a:normAutofit fontScale="90000"/>
          </a:bodyPr>
          <a:lstStyle/>
          <a:p>
            <a:r>
              <a:rPr lang="en-US" dirty="0"/>
              <a:t>Demographics of Medicaid Patients Who Received Opioids – </a:t>
            </a:r>
            <a:r>
              <a:rPr lang="en-US" dirty="0" smtClean="0"/>
              <a:t>Region</a:t>
            </a:r>
            <a:endParaRPr lang="en-US" dirty="0"/>
          </a:p>
        </p:txBody>
      </p:sp>
      <p:sp>
        <p:nvSpPr>
          <p:cNvPr id="4" name="Slide Number Placeholder 3"/>
          <p:cNvSpPr>
            <a:spLocks noGrp="1"/>
          </p:cNvSpPr>
          <p:nvPr>
            <p:ph type="sldNum" sz="quarter" idx="12"/>
          </p:nvPr>
        </p:nvSpPr>
        <p:spPr/>
        <p:txBody>
          <a:bodyPr/>
          <a:lstStyle/>
          <a:p>
            <a:fld id="{1A24C95D-8FE0-4675-96A4-D828E80A466B}" type="slidenum">
              <a:rPr lang="en-US" smtClean="0"/>
              <a:t>6</a:t>
            </a:fld>
            <a:endParaRPr 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2708011602"/>
              </p:ext>
            </p:extLst>
          </p:nvPr>
        </p:nvGraphicFramePr>
        <p:xfrm>
          <a:off x="457200" y="1600200"/>
          <a:ext cx="41148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1874104492"/>
              </p:ext>
            </p:extLst>
          </p:nvPr>
        </p:nvGraphicFramePr>
        <p:xfrm>
          <a:off x="5029200" y="1600199"/>
          <a:ext cx="403860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1871615" y="5756830"/>
            <a:ext cx="1285969" cy="369332"/>
          </a:xfrm>
          <a:prstGeom prst="rect">
            <a:avLst/>
          </a:prstGeom>
          <a:noFill/>
        </p:spPr>
        <p:txBody>
          <a:bodyPr wrap="square" rtlCol="0">
            <a:spAutoFit/>
          </a:bodyPr>
          <a:lstStyle/>
          <a:p>
            <a:r>
              <a:rPr lang="en-US" dirty="0" smtClean="0"/>
              <a:t>N =154,572</a:t>
            </a:r>
          </a:p>
        </p:txBody>
      </p:sp>
    </p:spTree>
    <p:extLst>
      <p:ext uri="{BB962C8B-B14F-4D97-AF65-F5344CB8AC3E}">
        <p14:creationId xmlns:p14="http://schemas.microsoft.com/office/powerpoint/2010/main" val="196973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Opioid Conversion</a:t>
            </a:r>
            <a:endParaRPr lang="en-US" dirty="0"/>
          </a:p>
        </p:txBody>
      </p:sp>
      <p:sp>
        <p:nvSpPr>
          <p:cNvPr id="3" name="Content Placeholder 2"/>
          <p:cNvSpPr>
            <a:spLocks noGrp="1"/>
          </p:cNvSpPr>
          <p:nvPr>
            <p:ph idx="1"/>
          </p:nvPr>
        </p:nvSpPr>
        <p:spPr/>
        <p:txBody>
          <a:bodyPr>
            <a:normAutofit/>
          </a:bodyPr>
          <a:lstStyle/>
          <a:p>
            <a:r>
              <a:rPr lang="en-US" dirty="0"/>
              <a:t>Due to the varying types and strengths of opioids prescribed, it is necessary to convert dosages into milligrams of morphine equivalents to make comparisons across </a:t>
            </a:r>
            <a:r>
              <a:rPr lang="en-US" dirty="0" smtClean="0"/>
              <a:t>providers and Medicaid patients.</a:t>
            </a:r>
          </a:p>
          <a:p>
            <a:r>
              <a:rPr lang="en-US" dirty="0" smtClean="0"/>
              <a:t>One milligram (mg) of morphine taken orally is equal to one milligram of morphine equivalent.</a:t>
            </a:r>
          </a:p>
        </p:txBody>
      </p:sp>
      <p:sp>
        <p:nvSpPr>
          <p:cNvPr id="6" name="Slide Number Placeholder 5"/>
          <p:cNvSpPr>
            <a:spLocks noGrp="1"/>
          </p:cNvSpPr>
          <p:nvPr>
            <p:ph type="sldNum" sz="quarter" idx="12"/>
          </p:nvPr>
        </p:nvSpPr>
        <p:spPr/>
        <p:txBody>
          <a:bodyPr/>
          <a:lstStyle/>
          <a:p>
            <a:fld id="{1A24C95D-8FE0-4675-96A4-D828E80A466B}" type="slidenum">
              <a:rPr lang="en-US" smtClean="0"/>
              <a:t>7</a:t>
            </a:fld>
            <a:endParaRPr lang="en-US"/>
          </a:p>
        </p:txBody>
      </p:sp>
    </p:spTree>
    <p:extLst>
      <p:ext uri="{BB962C8B-B14F-4D97-AF65-F5344CB8AC3E}">
        <p14:creationId xmlns:p14="http://schemas.microsoft.com/office/powerpoint/2010/main" val="15548594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Opioid Conversion Example</a:t>
            </a:r>
            <a:endParaRPr lang="en-US" dirty="0"/>
          </a:p>
        </p:txBody>
      </p:sp>
      <p:sp>
        <p:nvSpPr>
          <p:cNvPr id="3" name="Content Placeholder 2"/>
          <p:cNvSpPr>
            <a:spLocks noGrp="1"/>
          </p:cNvSpPr>
          <p:nvPr>
            <p:ph idx="1"/>
          </p:nvPr>
        </p:nvSpPr>
        <p:spPr/>
        <p:txBody>
          <a:bodyPr>
            <a:normAutofit/>
          </a:bodyPr>
          <a:lstStyle/>
          <a:p>
            <a:r>
              <a:rPr lang="en-US" sz="2800" dirty="0" smtClean="0"/>
              <a:t>Example: 10 mg oxycodone tablet</a:t>
            </a:r>
          </a:p>
          <a:p>
            <a:pPr lvl="1"/>
            <a:r>
              <a:rPr lang="en-US" sz="2400" dirty="0" smtClean="0"/>
              <a:t>The conversion factor is 2:3</a:t>
            </a:r>
          </a:p>
          <a:p>
            <a:pPr lvl="2"/>
            <a:r>
              <a:rPr lang="en-US" sz="2000" dirty="0" smtClean="0"/>
              <a:t>2 mg of oxycodone taken orally = 3 mg of morphine equivalent</a:t>
            </a:r>
          </a:p>
          <a:p>
            <a:pPr lvl="1"/>
            <a:r>
              <a:rPr lang="en-US" sz="2400" dirty="0" smtClean="0"/>
              <a:t>10 mg of oxycodone taken orally is equivalent to 15 mg of morphine equivalent.</a:t>
            </a:r>
            <a:endParaRPr lang="en-US" sz="2400" dirty="0"/>
          </a:p>
        </p:txBody>
      </p:sp>
      <p:sp>
        <p:nvSpPr>
          <p:cNvPr id="6" name="Slide Number Placeholder 5"/>
          <p:cNvSpPr>
            <a:spLocks noGrp="1"/>
          </p:cNvSpPr>
          <p:nvPr>
            <p:ph type="sldNum" sz="quarter" idx="12"/>
          </p:nvPr>
        </p:nvSpPr>
        <p:spPr/>
        <p:txBody>
          <a:bodyPr/>
          <a:lstStyle/>
          <a:p>
            <a:fld id="{1A24C95D-8FE0-4675-96A4-D828E80A466B}" type="slidenum">
              <a:rPr lang="en-US" smtClean="0"/>
              <a:t>8</a:t>
            </a:fld>
            <a:endParaRPr lang="en-US"/>
          </a:p>
        </p:txBody>
      </p:sp>
    </p:spTree>
    <p:extLst>
      <p:ext uri="{BB962C8B-B14F-4D97-AF65-F5344CB8AC3E}">
        <p14:creationId xmlns:p14="http://schemas.microsoft.com/office/powerpoint/2010/main" val="40967695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0279"/>
            <a:ext cx="8229600" cy="824828"/>
          </a:xfrm>
        </p:spPr>
        <p:txBody>
          <a:bodyPr>
            <a:normAutofit fontScale="90000"/>
          </a:bodyPr>
          <a:lstStyle/>
          <a:p>
            <a:r>
              <a:rPr lang="en-US" dirty="0"/>
              <a:t>Medicaid Patient Opioid Characteristics</a:t>
            </a:r>
          </a:p>
        </p:txBody>
      </p:sp>
      <p:sp>
        <p:nvSpPr>
          <p:cNvPr id="3" name="Content Placeholder 2"/>
          <p:cNvSpPr>
            <a:spLocks noGrp="1"/>
          </p:cNvSpPr>
          <p:nvPr>
            <p:ph idx="1"/>
          </p:nvPr>
        </p:nvSpPr>
        <p:spPr>
          <a:xfrm>
            <a:off x="457200" y="1752600"/>
            <a:ext cx="4114800" cy="4373563"/>
          </a:xfrm>
        </p:spPr>
        <p:txBody>
          <a:bodyPr>
            <a:normAutofit fontScale="55000" lnSpcReduction="20000"/>
          </a:bodyPr>
          <a:lstStyle/>
          <a:p>
            <a:r>
              <a:rPr lang="en-US" dirty="0"/>
              <a:t>There were 154,572 Medicaid patients who received a prescription for opioids between October 2014 and September 2015.</a:t>
            </a:r>
          </a:p>
          <a:p>
            <a:r>
              <a:rPr lang="en-US" dirty="0"/>
              <a:t>The average Medicaid patient who received an opioid prescription received a total of 6,685 mg of morphine </a:t>
            </a:r>
            <a:r>
              <a:rPr lang="en-US" dirty="0" smtClean="0"/>
              <a:t>equivalents </a:t>
            </a:r>
            <a:r>
              <a:rPr lang="en-US" smtClean="0"/>
              <a:t>over the </a:t>
            </a:r>
            <a:r>
              <a:rPr lang="en-US" dirty="0"/>
              <a:t>course of the year.</a:t>
            </a:r>
          </a:p>
          <a:p>
            <a:r>
              <a:rPr lang="en-US" dirty="0"/>
              <a:t>This number is skewed by patients receiving the greatest amount of opioids, as half of Medicaid patients  who received opioids received 305 mg or less of morphine equivalents.</a:t>
            </a:r>
          </a:p>
          <a:p>
            <a:r>
              <a:rPr lang="en-US" dirty="0"/>
              <a:t>The Medicaid patient with the largest total prescribed milligrams was prescribed 1.8 million mg of morphine equivalents.</a:t>
            </a:r>
          </a:p>
          <a:p>
            <a:endParaRPr lang="en-US" dirty="0"/>
          </a:p>
        </p:txBody>
      </p:sp>
      <p:sp>
        <p:nvSpPr>
          <p:cNvPr id="4" name="Footer Placeholder 3"/>
          <p:cNvSpPr>
            <a:spLocks noGrp="1"/>
          </p:cNvSpPr>
          <p:nvPr>
            <p:ph type="ftr" sz="quarter" idx="11"/>
          </p:nvPr>
        </p:nvSpPr>
        <p:spPr/>
        <p:txBody>
          <a:bodyPr/>
          <a:lstStyle/>
          <a:p>
            <a:r>
              <a:rPr lang="en-US" smtClean="0"/>
              <a:t>Department of Health and Human Services</a:t>
            </a:r>
            <a:endParaRPr lang="en-US"/>
          </a:p>
        </p:txBody>
      </p:sp>
      <p:sp>
        <p:nvSpPr>
          <p:cNvPr id="5" name="Slide Number Placeholder 4"/>
          <p:cNvSpPr>
            <a:spLocks noGrp="1"/>
          </p:cNvSpPr>
          <p:nvPr>
            <p:ph type="sldNum" sz="quarter" idx="12"/>
          </p:nvPr>
        </p:nvSpPr>
        <p:spPr/>
        <p:txBody>
          <a:bodyPr/>
          <a:lstStyle/>
          <a:p>
            <a:fld id="{AE7734D1-8BCF-4F6B-8C2C-67A07E74FCC1}" type="slidenum">
              <a:rPr lang="en-US" smtClean="0"/>
              <a:pPr/>
              <a:t>9</a:t>
            </a:fld>
            <a:endParaRPr lang="en-US"/>
          </a:p>
        </p:txBody>
      </p:sp>
      <p:graphicFrame>
        <p:nvGraphicFramePr>
          <p:cNvPr id="6" name="Content Placeholder 4"/>
          <p:cNvGraphicFramePr>
            <a:graphicFrameLocks/>
          </p:cNvGraphicFramePr>
          <p:nvPr>
            <p:extLst>
              <p:ext uri="{D42A27DB-BD31-4B8C-83A1-F6EECF244321}">
                <p14:modId xmlns:p14="http://schemas.microsoft.com/office/powerpoint/2010/main" val="841300535"/>
              </p:ext>
            </p:extLst>
          </p:nvPr>
        </p:nvGraphicFramePr>
        <p:xfrm>
          <a:off x="4648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5481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1268</TotalTime>
  <Words>1429</Words>
  <Application>Microsoft Office PowerPoint</Application>
  <PresentationFormat>On-screen Show (4:3)</PresentationFormat>
  <Paragraphs>213</Paragraphs>
  <Slides>24</Slides>
  <Notes>4</Notes>
  <HiddenSlides>0</HiddenSlides>
  <MMClips>0</MMClips>
  <ScaleCrop>false</ScaleCrop>
  <HeadingPairs>
    <vt:vector size="6" baseType="variant">
      <vt:variant>
        <vt:lpstr>Fonts Used</vt:lpstr>
      </vt:variant>
      <vt:variant>
        <vt:i4>2</vt:i4>
      </vt:variant>
      <vt:variant>
        <vt:lpstr>Theme</vt:lpstr>
      </vt:variant>
      <vt:variant>
        <vt:i4>15</vt:i4>
      </vt:variant>
      <vt:variant>
        <vt:lpstr>Slide Titles</vt:lpstr>
      </vt:variant>
      <vt:variant>
        <vt:i4>24</vt:i4>
      </vt:variant>
    </vt:vector>
  </HeadingPairs>
  <TitlesOfParts>
    <vt:vector size="41" baseType="lpstr">
      <vt:lpstr>Arial</vt:lpstr>
      <vt:lpstr>Calibri</vt:lpstr>
      <vt:lpstr>Office Theme</vt:lpstr>
      <vt:lpstr>1_Office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14_Office Theme</vt:lpstr>
      <vt:lpstr>Opioid Prescription Patterns Department of Health and Human Services  Director’s Office </vt:lpstr>
      <vt:lpstr>Data </vt:lpstr>
      <vt:lpstr>Demographics of Medicaid Patients Who Received Opioids – Age Group</vt:lpstr>
      <vt:lpstr>Demographics of Medicaid Patients Who Received Opioids – Race</vt:lpstr>
      <vt:lpstr>Demographics of Medicaid Patients Who Received Opioids – Gender</vt:lpstr>
      <vt:lpstr>Demographics of Medicaid Patients Who Received Opioids – Region</vt:lpstr>
      <vt:lpstr>Opioid Conversion</vt:lpstr>
      <vt:lpstr>Opioid Conversion Example</vt:lpstr>
      <vt:lpstr>Medicaid Patient Opioid Characteristics</vt:lpstr>
      <vt:lpstr>Number of Providers Who Provided Care to a Medicaid Patient who Received Opioids</vt:lpstr>
      <vt:lpstr>Average Number of Providers Who Provided Care to a Medicaid Patient who Received Opioids by Decile</vt:lpstr>
      <vt:lpstr>Average Number of Prescriptions Each Medicaid Patient who Received Opioids Received for Opioids by Decile</vt:lpstr>
      <vt:lpstr>Number of Pharmacies Frequented by Medicaid Patients to Fill Opioid Prescriptions</vt:lpstr>
      <vt:lpstr>Average Number of Pharmacies Frequented by Medicaid Patients to Fill Opioid Prescriptions by Decile </vt:lpstr>
      <vt:lpstr>Case Examples - Location</vt:lpstr>
      <vt:lpstr>Case Examples - Race</vt:lpstr>
      <vt:lpstr>Total Amount of Morphine Equivalent by Provider</vt:lpstr>
      <vt:lpstr>Number of Opioid Prescriptions Written by Each Provider to Medicaid Clients</vt:lpstr>
      <vt:lpstr>Average Number of Opioid Prescriptions Written by Each Provider to Medicaid Clients by Decile</vt:lpstr>
      <vt:lpstr>Number of Unique Medicaid Patients per Provider</vt:lpstr>
      <vt:lpstr>Average Number of Unique Patients per Provider</vt:lpstr>
      <vt:lpstr>Next Steps</vt:lpstr>
      <vt:lpstr>Opioid Equivalent Conversion Factor Sources</vt:lpstr>
      <vt:lpstr>Total Milligrams by Patient Characteristics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Jeffrey Stroup</dc:creator>
  <cp:lastModifiedBy>Jeffery Stroup</cp:lastModifiedBy>
  <cp:revision>77</cp:revision>
  <cp:lastPrinted>2016-08-26T15:17:28Z</cp:lastPrinted>
  <dcterms:created xsi:type="dcterms:W3CDTF">2016-08-19T15:33:37Z</dcterms:created>
  <dcterms:modified xsi:type="dcterms:W3CDTF">2016-08-26T21:02:47Z</dcterms:modified>
</cp:coreProperties>
</file>