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8" r:id="rId4"/>
    <p:sldId id="262" r:id="rId5"/>
    <p:sldId id="279" r:id="rId6"/>
    <p:sldId id="280" r:id="rId7"/>
    <p:sldId id="266" r:id="rId8"/>
    <p:sldId id="274" r:id="rId9"/>
    <p:sldId id="281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C85AB-2F42-4EE8-9157-8A16B54F2376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61922-369C-4489-8A49-0C9328598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660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B27F7-F460-473B-A7F3-2006894624AA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BA966-102B-4351-A646-684122546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F91FF6-895E-4C80-A096-004E70C5D780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D5C35-C054-42DB-8BF9-3A6E4A6F7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7248378" cy="1470025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Eighth Judicial District</a:t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>Specialty Court Programs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7315200" cy="1752600"/>
          </a:xfrm>
        </p:spPr>
        <p:txBody>
          <a:bodyPr>
            <a:noAutofit/>
          </a:bodyPr>
          <a:lstStyle/>
          <a:p>
            <a:pPr algn="ctr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en-US" sz="24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Serving 1200 – 1500 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Clark County Residents Annually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098" name="Picture 2" descr="https://eighthjdcourt.files.wordpress.com/2015/11/dsc_01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822" b="-29998"/>
          <a:stretch/>
        </p:blipFill>
        <p:spPr bwMode="auto">
          <a:xfrm>
            <a:off x="1828800" y="2362200"/>
            <a:ext cx="640291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412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ckardm\AppData\Local\Microsoft\Windows\Temporary Internet Files\Content.Outlook\BS5GVJS0\DSC_0171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380" y="2990850"/>
            <a:ext cx="2413000" cy="1809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erlin Sans FB Demi" panose="020E0802020502020306" pitchFamily="34" charset="0"/>
              </a:rPr>
              <a:t>The Verdict Is In</a:t>
            </a:r>
            <a:endParaRPr lang="en-US" sz="6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Specialty Courts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Provide more HUMANE + Cost Effective Justice</a:t>
            </a:r>
          </a:p>
          <a:p>
            <a:pPr marL="457200" lvl="1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Effective alternative to incarceration </a:t>
            </a:r>
            <a:endParaRPr lang="en-US" dirty="0">
              <a:latin typeface="Georgia" panose="02040502050405020303" pitchFamily="18" charset="0"/>
            </a:endParaRP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Specialty Courts WORK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Better than jail or prison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Better than probation + treatment alone</a:t>
            </a:r>
          </a:p>
          <a:p>
            <a:pPr lvl="2"/>
            <a:endParaRPr lang="en-US" dirty="0">
              <a:latin typeface="Georgia" panose="02040502050405020303" pitchFamily="18" charset="0"/>
            </a:endParaRPr>
          </a:p>
          <a:p>
            <a:pPr lvl="2"/>
            <a:endParaRPr lang="en-US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2800" b="1" i="1" dirty="0" smtClean="0">
                <a:latin typeface="Georgia" panose="02040502050405020303" pitchFamily="18" charset="0"/>
              </a:rPr>
              <a:t>Specialty Courts are more effective than any other proven criminal justice strategy.</a:t>
            </a:r>
          </a:p>
          <a:p>
            <a:pPr marL="0" indent="0" algn="ctr">
              <a:buNone/>
            </a:pPr>
            <a:r>
              <a:rPr lang="en-US" dirty="0" smtClean="0">
                <a:latin typeface="Georgia" panose="02040502050405020303" pitchFamily="18" charset="0"/>
              </a:rPr>
              <a:t>					</a:t>
            </a:r>
            <a:r>
              <a:rPr lang="en-US" sz="2800" dirty="0" smtClean="0">
                <a:latin typeface="Georgia" panose="02040502050405020303" pitchFamily="18" charset="0"/>
              </a:rPr>
              <a:t>NADCP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1044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ttp://www.stillaguamish.com/images/gavel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33800"/>
            <a:ext cx="3048000" cy="22508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Specialty Court Programs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229600" cy="4754563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Georgia" panose="02040502050405020303" pitchFamily="18" charset="0"/>
              </a:rPr>
              <a:t>Substance Abuse Treatment/Co-Occurring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Adult Drug </a:t>
            </a:r>
            <a:r>
              <a:rPr lang="en-US" sz="1800" b="1" dirty="0" smtClean="0">
                <a:latin typeface="Georgia" panose="02040502050405020303" pitchFamily="18" charset="0"/>
              </a:rPr>
              <a:t>Court</a:t>
            </a: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Felony DUI </a:t>
            </a:r>
          </a:p>
          <a:p>
            <a:pPr lvl="1"/>
            <a:r>
              <a:rPr lang="en-US" sz="1800" b="1" dirty="0" smtClean="0">
                <a:latin typeface="Georgia" panose="02040502050405020303" pitchFamily="18" charset="0"/>
              </a:rPr>
              <a:t>Juvenile Drug Court</a:t>
            </a:r>
          </a:p>
          <a:p>
            <a:pPr lvl="1"/>
            <a:r>
              <a:rPr lang="en-US" sz="1800" b="1" dirty="0" smtClean="0">
                <a:latin typeface="Georgia" panose="02040502050405020303" pitchFamily="18" charset="0"/>
              </a:rPr>
              <a:t>Dependency Mother’s Drug Court</a:t>
            </a:r>
          </a:p>
          <a:p>
            <a:pPr lvl="1"/>
            <a:r>
              <a:rPr lang="en-US" sz="1800" b="1" dirty="0" smtClean="0">
                <a:latin typeface="Georgia" panose="02040502050405020303" pitchFamily="18" charset="0"/>
              </a:rPr>
              <a:t>Family Treatment Court  [DFS Involvement]</a:t>
            </a:r>
          </a:p>
          <a:p>
            <a:pPr lvl="1"/>
            <a:r>
              <a:rPr lang="en-US" sz="1800" b="1" dirty="0" smtClean="0">
                <a:latin typeface="Georgia" panose="02040502050405020303" pitchFamily="18" charset="0"/>
              </a:rPr>
              <a:t>Child Support Treatment Court</a:t>
            </a:r>
          </a:p>
          <a:p>
            <a:pPr lvl="1"/>
            <a:r>
              <a:rPr lang="en-US" sz="1800" b="1" dirty="0" smtClean="0">
                <a:latin typeface="Georgia" panose="02040502050405020303" pitchFamily="18" charset="0"/>
              </a:rPr>
              <a:t>Veteran’s Court</a:t>
            </a:r>
          </a:p>
          <a:p>
            <a:pPr lvl="1"/>
            <a:r>
              <a:rPr lang="en-US" sz="1800" b="1" dirty="0" smtClean="0">
                <a:latin typeface="Georgia" panose="02040502050405020303" pitchFamily="18" charset="0"/>
              </a:rPr>
              <a:t>OPEN Court</a:t>
            </a:r>
            <a:endParaRPr lang="en-US" sz="2200" b="1" dirty="0" smtClean="0">
              <a:latin typeface="Georgia" panose="02040502050405020303" pitchFamily="18" charset="0"/>
            </a:endParaRPr>
          </a:p>
          <a:p>
            <a:pPr lvl="1"/>
            <a:r>
              <a:rPr lang="en-US" sz="1800" b="1" dirty="0">
                <a:latin typeface="Georgia" panose="02040502050405020303" pitchFamily="18" charset="0"/>
              </a:rPr>
              <a:t>Mental Health </a:t>
            </a:r>
            <a:r>
              <a:rPr lang="en-US" sz="1800" b="1" dirty="0" smtClean="0">
                <a:latin typeface="Georgia" panose="02040502050405020303" pitchFamily="18" charset="0"/>
              </a:rPr>
              <a:t>Court</a:t>
            </a:r>
          </a:p>
          <a:p>
            <a:pPr lvl="1"/>
            <a:endParaRPr lang="en-US" sz="1800" b="1" dirty="0" smtClean="0">
              <a:latin typeface="Cambria" panose="02040503050406030204" pitchFamily="18" charset="0"/>
            </a:endParaRPr>
          </a:p>
          <a:p>
            <a:pPr marL="61913" lvl="1" indent="0" algn="ctr">
              <a:buNone/>
            </a:pP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latin typeface="Cambria" panose="02040503050406030204" pitchFamily="18" charset="0"/>
              </a:rPr>
              <a:t>     </a:t>
            </a:r>
            <a:r>
              <a:rPr lang="en-US" sz="2400" b="1" dirty="0" smtClean="0">
                <a:latin typeface="Berlin Sans FB Demi" panose="020E0802020502020306" pitchFamily="34" charset="0"/>
              </a:rPr>
              <a:t>1993 Nevada became one of the first states to authorize Specialty Courts/Drug Courts</a:t>
            </a:r>
          </a:p>
        </p:txBody>
      </p:sp>
    </p:spTree>
    <p:extLst>
      <p:ext uri="{BB962C8B-B14F-4D97-AF65-F5344CB8AC3E}">
        <p14:creationId xmlns:p14="http://schemas.microsoft.com/office/powerpoint/2010/main" xmlns="" val="2840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Purpose of Drug Court Programs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latin typeface="Georgia" panose="02040502050405020303" pitchFamily="18" charset="0"/>
              </a:rPr>
              <a:t>Improves Public Safety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Reduces Criminal Recidivism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Improves Quality of Lives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Saves Money 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Less expensive than detention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Reduces criminal justice costs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Increases productivity of participants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8698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pickardm\AppData\Local\Microsoft\Windows\Temporary Internet Files\Content.Outlook\BS5GVJS0\DSC_0075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8374" y="4191000"/>
            <a:ext cx="3207026" cy="2458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0" y="152400"/>
            <a:ext cx="7498080" cy="1143000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Benefits of Specialty Courts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449" y="1475740"/>
            <a:ext cx="7772400" cy="543052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Provides Treatment</a:t>
            </a:r>
          </a:p>
          <a:p>
            <a:pPr lvl="1"/>
            <a:r>
              <a:rPr lang="en-US" sz="2200" dirty="0" smtClean="0">
                <a:latin typeface="Georgia" panose="02040502050405020303" pitchFamily="18" charset="0"/>
              </a:rPr>
              <a:t>Substance Abuse Counseling</a:t>
            </a:r>
          </a:p>
          <a:p>
            <a:pPr lvl="1"/>
            <a:r>
              <a:rPr lang="en-US" sz="2200" dirty="0" smtClean="0">
                <a:latin typeface="Georgia" panose="02040502050405020303" pitchFamily="18" charset="0"/>
              </a:rPr>
              <a:t>Mental Health Counseling</a:t>
            </a:r>
          </a:p>
          <a:p>
            <a:pPr lvl="1"/>
            <a:r>
              <a:rPr lang="en-US" sz="2200" dirty="0" smtClean="0">
                <a:latin typeface="Georgia" panose="02040502050405020303" pitchFamily="18" charset="0"/>
              </a:rPr>
              <a:t>Case Management Services</a:t>
            </a:r>
          </a:p>
          <a:p>
            <a:pPr lvl="1"/>
            <a:r>
              <a:rPr lang="en-US" sz="2200" dirty="0" smtClean="0">
                <a:latin typeface="Georgia" panose="02040502050405020303" pitchFamily="18" charset="0"/>
              </a:rPr>
              <a:t>Probation Supervision (GM/Felony)</a:t>
            </a:r>
          </a:p>
          <a:p>
            <a:pPr lvl="1"/>
            <a:r>
              <a:rPr lang="en-US" sz="2200" dirty="0" smtClean="0">
                <a:latin typeface="Georgia" panose="02040502050405020303" pitchFamily="18" charset="0"/>
              </a:rPr>
              <a:t>Drug Testing</a:t>
            </a:r>
          </a:p>
          <a:p>
            <a:pPr lvl="1"/>
            <a:r>
              <a:rPr lang="en-US" sz="2200" dirty="0" smtClean="0">
                <a:latin typeface="Georgia" panose="02040502050405020303" pitchFamily="18" charset="0"/>
              </a:rPr>
              <a:t>Medication Management (MHC)</a:t>
            </a:r>
          </a:p>
          <a:p>
            <a:pPr lvl="1"/>
            <a:r>
              <a:rPr lang="en-US" sz="2200" dirty="0" smtClean="0">
                <a:latin typeface="Georgia" panose="02040502050405020303" pitchFamily="18" charset="0"/>
              </a:rPr>
              <a:t>Medically Assisted Treatment </a:t>
            </a:r>
          </a:p>
          <a:p>
            <a:pPr lvl="1"/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 smtClean="0">
                <a:latin typeface="Georgia" panose="02040502050405020303" pitchFamily="18" charset="0"/>
              </a:rPr>
              <a:t>Regular Court Reviews</a:t>
            </a:r>
          </a:p>
          <a:p>
            <a:pPr marL="82296" indent="0" algn="ctr">
              <a:buNone/>
            </a:pPr>
            <a:endParaRPr lang="en-US" sz="2200" i="1" dirty="0" smtClean="0">
              <a:latin typeface="Georgia" panose="02040502050405020303" pitchFamily="18" charset="0"/>
            </a:endParaRPr>
          </a:p>
          <a:p>
            <a:pPr marL="82296" indent="0" algn="ctr">
              <a:buNone/>
            </a:pPr>
            <a:r>
              <a:rPr lang="en-US" sz="22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Without judicial oversight, 70% of substance abusing offenders drop out of treatment.   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35538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446"/>
            <a:ext cx="7498080" cy="1143000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Eligibility Criteria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696200" cy="5715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b="1" i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400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Adult Drug Court</a:t>
            </a:r>
            <a:r>
              <a:rPr lang="en-US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marL="596646" lvl="0" indent="-514350">
              <a:buAutoNum type="arabicParenBoth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Involved in criminal justice system</a:t>
            </a:r>
          </a:p>
          <a:p>
            <a:pPr marL="596646" lvl="0" indent="-514350">
              <a:buAutoNum type="arabicParenBoth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Identified 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alcohol/substance abuse </a:t>
            </a: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disorder</a:t>
            </a:r>
          </a:p>
          <a:p>
            <a:pPr marL="596646" lvl="0" indent="-514350">
              <a:buAutoNum type="arabicParenBoth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Non-violent criminal history</a:t>
            </a:r>
          </a:p>
          <a:p>
            <a:pPr marL="596646" lvl="0" indent="-514350">
              <a:buAutoNum type="arabicParenBoth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No drug trafficking</a:t>
            </a:r>
          </a:p>
          <a:p>
            <a:pPr marL="82296" lvl="0" indent="0">
              <a:buNone/>
            </a:pPr>
            <a:endParaRPr lang="en-US" sz="2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2400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Felony DUI Court</a:t>
            </a:r>
            <a:r>
              <a:rPr lang="en-US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marL="596646" lvl="0" indent="-514350">
              <a:buAutoNum type="arabicParenBoth"/>
            </a:pP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Identified </a:t>
            </a: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alcohol/substance abuse disorder</a:t>
            </a:r>
          </a:p>
          <a:p>
            <a:pPr marL="596646" lvl="0" indent="-514350">
              <a:buAutoNum type="arabicParenBoth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Non-violent criminal history</a:t>
            </a:r>
          </a:p>
          <a:p>
            <a:pPr marL="596646" lvl="0" indent="-514350">
              <a:buAutoNum type="arabicParenBoth"/>
            </a:pPr>
            <a:r>
              <a:rPr 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No drug </a:t>
            </a:r>
            <a:r>
              <a:rPr lang="en-US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trafficking</a:t>
            </a:r>
          </a:p>
          <a:p>
            <a:pPr marL="596646" indent="-514350">
              <a:buFont typeface="Wingdings 2"/>
              <a:buAutoNum type="arabicParenBoth"/>
            </a:pPr>
            <a:r>
              <a:rPr lang="en-US" sz="1600" dirty="0">
                <a:latin typeface="Georgia" panose="02040502050405020303" pitchFamily="18" charset="0"/>
                <a:cs typeface="Times New Roman" panose="02020603050405020304" pitchFamily="18" charset="0"/>
              </a:rPr>
              <a:t>Three felony DUI charges within 7  years w/no prior felony DUI convictions;</a:t>
            </a:r>
          </a:p>
          <a:p>
            <a:pPr marL="596646" lvl="0" indent="-514350">
              <a:buAutoNum type="arabicParenBoth"/>
            </a:pPr>
            <a:endParaRPr lang="en-US" sz="1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82296" lvl="0" indent="0">
              <a:buNone/>
            </a:pPr>
            <a:endParaRPr lang="en-US" sz="20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596646" lvl="0" indent="-514350">
              <a:buAutoNum type="arabicParenBoth"/>
            </a:pPr>
            <a:endParaRPr lang="en-US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5953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Prescription Drug Use in Specialty Courts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3874008" cy="5029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Adult Drug Court:</a:t>
            </a:r>
          </a:p>
          <a:p>
            <a:pPr marL="82296" indent="0">
              <a:buNone/>
            </a:pPr>
            <a:endParaRPr lang="en-US" b="1" dirty="0" smtClean="0">
              <a:latin typeface="Georgia" panose="02040502050405020303" pitchFamily="18" charset="0"/>
            </a:endParaRPr>
          </a:p>
          <a:p>
            <a:pPr marL="82296" indent="0">
              <a:buNone/>
            </a:pPr>
            <a:r>
              <a:rPr lang="en-US" sz="2000" b="1" i="1" dirty="0" smtClean="0">
                <a:latin typeface="Georgia" panose="02040502050405020303" pitchFamily="18" charset="0"/>
              </a:rPr>
              <a:t>15% </a:t>
            </a:r>
            <a:r>
              <a:rPr lang="en-US" sz="2000" b="1" i="1" dirty="0">
                <a:latin typeface="Georgia" panose="02040502050405020303" pitchFamily="18" charset="0"/>
              </a:rPr>
              <a:t>Prescription Drug Users</a:t>
            </a:r>
          </a:p>
          <a:p>
            <a:pPr marL="923544" lvl="3" indent="0">
              <a:buNone/>
            </a:pPr>
            <a:endParaRPr lang="en-US" sz="900" dirty="0" smtClean="0">
              <a:latin typeface="Georgia" panose="02040502050405020303" pitchFamily="18" charset="0"/>
            </a:endParaRPr>
          </a:p>
          <a:p>
            <a:pPr marL="923544" lvl="3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Oxy</a:t>
            </a:r>
          </a:p>
          <a:p>
            <a:pPr marL="923544" lvl="3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Lortab</a:t>
            </a:r>
          </a:p>
          <a:p>
            <a:pPr marL="923544" lvl="3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Xanax</a:t>
            </a:r>
          </a:p>
          <a:p>
            <a:pPr marL="923544" lvl="3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Percocet </a:t>
            </a:r>
          </a:p>
          <a:p>
            <a:pPr lvl="3"/>
            <a:endParaRPr lang="en-US" dirty="0">
              <a:latin typeface="Georgia" panose="02040502050405020303" pitchFamily="18" charset="0"/>
            </a:endParaRPr>
          </a:p>
          <a:p>
            <a:pPr marL="192024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Primary Use</a:t>
            </a:r>
          </a:p>
          <a:p>
            <a:pPr marL="192024" indent="0">
              <a:buNone/>
            </a:pP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smtClean="0">
                <a:latin typeface="Georgia" panose="02040502050405020303" pitchFamily="18" charset="0"/>
              </a:rPr>
              <a:t>              6/10 Methamphetamine</a:t>
            </a:r>
          </a:p>
          <a:p>
            <a:pPr marL="192024" indent="0">
              <a:buNone/>
            </a:pPr>
            <a:r>
              <a:rPr lang="en-US" sz="1900" dirty="0">
                <a:latin typeface="Georgia" panose="02040502050405020303" pitchFamily="18" charset="0"/>
              </a:rPr>
              <a:t>	</a:t>
            </a:r>
            <a:r>
              <a:rPr lang="en-US" sz="1900" dirty="0" smtClean="0">
                <a:latin typeface="Georgia" panose="02040502050405020303" pitchFamily="18" charset="0"/>
              </a:rPr>
              <a:t>2/10 Heroin</a:t>
            </a:r>
          </a:p>
          <a:p>
            <a:pPr marL="923544" lvl="3" indent="0">
              <a:buNone/>
            </a:pPr>
            <a:r>
              <a:rPr lang="en-US" sz="1900" dirty="0" smtClean="0">
                <a:latin typeface="Georgia" panose="02040502050405020303" pitchFamily="18" charset="0"/>
              </a:rPr>
              <a:t>1/10 Prescription Drug</a:t>
            </a:r>
          </a:p>
          <a:p>
            <a:pPr marL="923544" lvl="3" indent="0">
              <a:buNone/>
            </a:pPr>
            <a:r>
              <a:rPr lang="en-US" sz="1900" dirty="0" smtClean="0">
                <a:latin typeface="Georgia" panose="02040502050405020303" pitchFamily="18" charset="0"/>
              </a:rPr>
              <a:t>1/10 Marijuana</a:t>
            </a:r>
          </a:p>
          <a:p>
            <a:pPr marL="923544" lvl="3" indent="0">
              <a:buNone/>
            </a:pP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smtClean="0">
                <a:latin typeface="Georgia" panose="02040502050405020303" pitchFamily="18" charset="0"/>
              </a:rPr>
              <a:t>  </a:t>
            </a:r>
          </a:p>
          <a:p>
            <a:pPr marL="466344" lvl="1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95% </a:t>
            </a:r>
            <a:r>
              <a:rPr lang="en-US" dirty="0" err="1" smtClean="0">
                <a:latin typeface="Georgia" panose="02040502050405020303" pitchFamily="18" charset="0"/>
              </a:rPr>
              <a:t>Polysubstance</a:t>
            </a:r>
            <a:r>
              <a:rPr lang="en-US" dirty="0" smtClean="0">
                <a:latin typeface="Georgia" panose="02040502050405020303" pitchFamily="18" charset="0"/>
              </a:rPr>
              <a:t> Users</a:t>
            </a:r>
          </a:p>
          <a:p>
            <a:pPr marL="923544" lvl="3" indent="0">
              <a:buNone/>
            </a:pPr>
            <a:r>
              <a:rPr lang="en-US" sz="1900" dirty="0" smtClean="0">
                <a:latin typeface="Georgia" panose="02040502050405020303" pitchFamily="18" charset="0"/>
              </a:rPr>
              <a:t> 9/10 Methamphetamine</a:t>
            </a:r>
          </a:p>
          <a:p>
            <a:pPr marL="923544" lvl="3" indent="0">
              <a:buNone/>
            </a:pP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smtClean="0">
                <a:latin typeface="Georgia" panose="02040502050405020303" pitchFamily="18" charset="0"/>
              </a:rPr>
              <a:t>6/10 Heroine</a:t>
            </a:r>
          </a:p>
          <a:p>
            <a:pPr marL="923544" lvl="3" indent="0">
              <a:buNone/>
            </a:pP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smtClean="0">
                <a:latin typeface="Georgia" panose="02040502050405020303" pitchFamily="18" charset="0"/>
              </a:rPr>
              <a:t>1+ Prescription Drugs</a:t>
            </a:r>
            <a:endParaRPr lang="en-US" sz="1900" dirty="0">
              <a:latin typeface="Georgia" panose="02040502050405020303" pitchFamily="18" charset="0"/>
            </a:endParaRPr>
          </a:p>
          <a:p>
            <a:pPr lvl="3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904488" cy="48768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Felony DUI Court:</a:t>
            </a:r>
          </a:p>
          <a:p>
            <a:pPr marL="82296" indent="0">
              <a:buNone/>
            </a:pPr>
            <a:endParaRPr lang="en-US" b="1" dirty="0" smtClean="0">
              <a:latin typeface="Georgia" panose="02040502050405020303" pitchFamily="18" charset="0"/>
            </a:endParaRPr>
          </a:p>
          <a:p>
            <a:pPr marL="82296" indent="0">
              <a:buNone/>
            </a:pPr>
            <a:r>
              <a:rPr lang="en-US" sz="2000" b="1" i="1" dirty="0" smtClean="0">
                <a:latin typeface="Georgia" panose="02040502050405020303" pitchFamily="18" charset="0"/>
              </a:rPr>
              <a:t>25% Prescription Drug Users</a:t>
            </a:r>
          </a:p>
          <a:p>
            <a:pPr marL="82296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sz="1800" dirty="0" smtClean="0">
                <a:latin typeface="Georgia" panose="02040502050405020303" pitchFamily="18" charset="0"/>
              </a:rPr>
              <a:t>Oxy</a:t>
            </a:r>
          </a:p>
          <a:p>
            <a:pPr marL="82296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	</a:t>
            </a:r>
            <a:r>
              <a:rPr lang="en-US" sz="1800" dirty="0" smtClean="0">
                <a:latin typeface="Georgia" panose="02040502050405020303" pitchFamily="18" charset="0"/>
              </a:rPr>
              <a:t>Lortab</a:t>
            </a:r>
          </a:p>
          <a:p>
            <a:pPr marL="82296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	</a:t>
            </a:r>
            <a:r>
              <a:rPr lang="en-US" sz="1800" dirty="0" smtClean="0">
                <a:latin typeface="Georgia" panose="02040502050405020303" pitchFamily="18" charset="0"/>
              </a:rPr>
              <a:t>Percocet</a:t>
            </a:r>
          </a:p>
          <a:p>
            <a:pPr marL="82296" indent="0">
              <a:buNone/>
            </a:pPr>
            <a:r>
              <a:rPr lang="en-US" sz="1800" dirty="0">
                <a:latin typeface="Georgia" panose="02040502050405020303" pitchFamily="18" charset="0"/>
              </a:rPr>
              <a:t>	</a:t>
            </a:r>
            <a:r>
              <a:rPr lang="en-US" sz="1800" dirty="0" err="1" smtClean="0">
                <a:latin typeface="Georgia" panose="02040502050405020303" pitchFamily="18" charset="0"/>
              </a:rPr>
              <a:t>NorCo</a:t>
            </a:r>
            <a:endParaRPr lang="en-US" sz="1800" dirty="0" smtClean="0">
              <a:latin typeface="Georgia" panose="02040502050405020303" pitchFamily="18" charset="0"/>
            </a:endParaRPr>
          </a:p>
          <a:p>
            <a:pPr marL="82296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82296" indent="0">
              <a:buNone/>
            </a:pPr>
            <a:r>
              <a:rPr lang="en-US" dirty="0" err="1" smtClean="0">
                <a:latin typeface="Georgia" panose="02040502050405020303" pitchFamily="18" charset="0"/>
              </a:rPr>
              <a:t>Polysubstance</a:t>
            </a:r>
            <a:r>
              <a:rPr lang="en-US" dirty="0" smtClean="0">
                <a:latin typeface="Georgia" panose="02040502050405020303" pitchFamily="18" charset="0"/>
              </a:rPr>
              <a:t> Use</a:t>
            </a:r>
            <a:endParaRPr lang="en-US" dirty="0">
              <a:latin typeface="Georgia" panose="02040502050405020303" pitchFamily="18" charset="0"/>
            </a:endParaRPr>
          </a:p>
          <a:p>
            <a:pPr marL="713232" lvl="2" indent="0">
              <a:buNone/>
            </a:pPr>
            <a:r>
              <a:rPr lang="en-US" dirty="0">
                <a:latin typeface="Georgia" panose="02040502050405020303" pitchFamily="18" charset="0"/>
              </a:rPr>
              <a:t>9</a:t>
            </a:r>
            <a:r>
              <a:rPr lang="en-US" dirty="0" smtClean="0">
                <a:latin typeface="Georgia" panose="02040502050405020303" pitchFamily="18" charset="0"/>
              </a:rPr>
              <a:t>/10 Alcohol   </a:t>
            </a:r>
          </a:p>
          <a:p>
            <a:pPr marL="713232" lvl="2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7/10 Marijuana</a:t>
            </a:r>
          </a:p>
          <a:p>
            <a:pPr marL="713232" lvl="2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2+/10 Prescription Drugs</a:t>
            </a:r>
            <a:endParaRPr lang="en-US" dirty="0">
              <a:latin typeface="Georgia" panose="02040502050405020303" pitchFamily="18" charset="0"/>
            </a:endParaRPr>
          </a:p>
          <a:p>
            <a:pPr marL="923544" lvl="3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6941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ickardm\AppData\Local\Microsoft\Windows\Temporary Internet Files\Content.Outlook\BS5GVJS0\DSC_01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5400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erlin Sans FB Demi" panose="020E0802020502020306" pitchFamily="34" charset="0"/>
              </a:rPr>
              <a:t>Drug Courts:</a:t>
            </a:r>
            <a:br>
              <a:rPr lang="en-US" dirty="0" smtClean="0">
                <a:latin typeface="Berlin Sans FB Demi" panose="020E0802020502020306" pitchFamily="34" charset="0"/>
              </a:rPr>
            </a:br>
            <a:r>
              <a:rPr lang="en-US" dirty="0" smtClean="0">
                <a:latin typeface="Berlin Sans FB Demi" panose="020E0802020502020306" pitchFamily="34" charset="0"/>
              </a:rPr>
              <a:t>A Statistical Overview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077200" cy="5105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 </a:t>
            </a:r>
          </a:p>
          <a:p>
            <a:pPr marL="0" indent="0">
              <a:buNone/>
            </a:pPr>
            <a:r>
              <a:rPr lang="en-US" sz="1400" b="1" dirty="0" smtClean="0">
                <a:latin typeface="Georgia" panose="02040502050405020303" pitchFamily="18" charset="0"/>
              </a:rPr>
              <a:t>Drug Courts Reduce Crime </a:t>
            </a:r>
            <a:endParaRPr lang="en-US" sz="1400" dirty="0" smtClean="0">
              <a:latin typeface="Georgia" panose="02040502050405020303" pitchFamily="18" charset="0"/>
            </a:endParaRPr>
          </a:p>
          <a:p>
            <a:pPr lvl="1"/>
            <a:r>
              <a:rPr lang="en-US" sz="1500" dirty="0" smtClean="0">
                <a:latin typeface="Georgia" panose="02040502050405020303" pitchFamily="18" charset="0"/>
              </a:rPr>
              <a:t>75</a:t>
            </a:r>
            <a:r>
              <a:rPr lang="en-US" sz="1500" dirty="0">
                <a:latin typeface="Georgia" panose="02040502050405020303" pitchFamily="18" charset="0"/>
              </a:rPr>
              <a:t>% of Drug Court graduates remain arrest-free at least two years after leaving the program.</a:t>
            </a:r>
          </a:p>
          <a:p>
            <a:pPr lvl="1"/>
            <a:r>
              <a:rPr lang="en-US" sz="1500" dirty="0" smtClean="0">
                <a:latin typeface="Georgia" panose="02040502050405020303" pitchFamily="18" charset="0"/>
              </a:rPr>
              <a:t>Reduce crime 45% MORE </a:t>
            </a:r>
            <a:r>
              <a:rPr lang="en-US" sz="1500" dirty="0">
                <a:latin typeface="Georgia" panose="02040502050405020303" pitchFamily="18" charset="0"/>
              </a:rPr>
              <a:t>than other sentencing options.</a:t>
            </a:r>
          </a:p>
          <a:p>
            <a:pPr marL="0" indent="0">
              <a:buNone/>
            </a:pPr>
            <a:r>
              <a:rPr lang="en-US" sz="1400" dirty="0">
                <a:latin typeface="Georgia" panose="02040502050405020303" pitchFamily="18" charset="0"/>
              </a:rPr>
              <a:t/>
            </a:r>
            <a:br>
              <a:rPr lang="en-US" sz="1400" dirty="0">
                <a:latin typeface="Georgia" panose="02040502050405020303" pitchFamily="18" charset="0"/>
              </a:rPr>
            </a:br>
            <a:r>
              <a:rPr lang="en-US" sz="1400" b="1" dirty="0" smtClean="0">
                <a:latin typeface="Georgia" panose="02040502050405020303" pitchFamily="18" charset="0"/>
              </a:rPr>
              <a:t>Drug </a:t>
            </a:r>
            <a:r>
              <a:rPr lang="en-US" sz="1400" b="1" dirty="0">
                <a:latin typeface="Georgia" panose="02040502050405020303" pitchFamily="18" charset="0"/>
              </a:rPr>
              <a:t>Courts Save Money </a:t>
            </a:r>
            <a:endParaRPr lang="en-US" sz="1400" dirty="0">
              <a:latin typeface="Georgia" panose="02040502050405020303" pitchFamily="18" charset="0"/>
            </a:endParaRPr>
          </a:p>
          <a:p>
            <a:pPr lvl="1"/>
            <a:r>
              <a:rPr lang="en-US" sz="1500" dirty="0" smtClean="0">
                <a:latin typeface="Georgia" panose="02040502050405020303" pitchFamily="18" charset="0"/>
              </a:rPr>
              <a:t>For every $1.00 </a:t>
            </a:r>
            <a:r>
              <a:rPr lang="en-US" sz="1500" dirty="0">
                <a:latin typeface="Georgia" panose="02040502050405020303" pitchFamily="18" charset="0"/>
              </a:rPr>
              <a:t>invested in Drug Court, taxpayers save </a:t>
            </a:r>
            <a:r>
              <a:rPr lang="en-US" sz="1500" dirty="0" smtClean="0">
                <a:latin typeface="Georgia" panose="02040502050405020303" pitchFamily="18" charset="0"/>
              </a:rPr>
              <a:t>$</a:t>
            </a:r>
            <a:r>
              <a:rPr lang="en-US" sz="1500" dirty="0">
                <a:latin typeface="Georgia" panose="02040502050405020303" pitchFamily="18" charset="0"/>
              </a:rPr>
              <a:t>3.36 in avoided criminal justice costs </a:t>
            </a:r>
          </a:p>
          <a:p>
            <a:pPr lvl="2"/>
            <a:r>
              <a:rPr lang="en-US" sz="1300" dirty="0">
                <a:latin typeface="Georgia" panose="02040502050405020303" pitchFamily="18" charset="0"/>
              </a:rPr>
              <a:t>A</a:t>
            </a:r>
            <a:r>
              <a:rPr lang="en-US" sz="1300" dirty="0" smtClean="0">
                <a:latin typeface="Georgia" panose="02040502050405020303" pitchFamily="18" charset="0"/>
              </a:rPr>
              <a:t>dd reduced </a:t>
            </a:r>
            <a:r>
              <a:rPr lang="en-US" sz="1300" dirty="0">
                <a:latin typeface="Georgia" panose="02040502050405020303" pitchFamily="18" charset="0"/>
              </a:rPr>
              <a:t>victimization and healthcare </a:t>
            </a:r>
            <a:r>
              <a:rPr lang="en-US" sz="1300" dirty="0" smtClean="0">
                <a:latin typeface="Georgia" panose="02040502050405020303" pitchFamily="18" charset="0"/>
              </a:rPr>
              <a:t>services, utilization savings increase to $27 </a:t>
            </a:r>
            <a:r>
              <a:rPr lang="en-US" sz="1300" dirty="0">
                <a:latin typeface="Georgia" panose="02040502050405020303" pitchFamily="18" charset="0"/>
              </a:rPr>
              <a:t>for every $1 invested.</a:t>
            </a:r>
          </a:p>
          <a:p>
            <a:pPr lvl="1"/>
            <a:r>
              <a:rPr lang="en-US" sz="1500" dirty="0" smtClean="0">
                <a:latin typeface="Georgia" panose="02040502050405020303" pitchFamily="18" charset="0"/>
              </a:rPr>
              <a:t>Cost savings </a:t>
            </a:r>
            <a:r>
              <a:rPr lang="en-US" sz="1500" dirty="0">
                <a:latin typeface="Georgia" panose="02040502050405020303" pitchFamily="18" charset="0"/>
              </a:rPr>
              <a:t>ranging from $3,000 to $13,000 per </a:t>
            </a:r>
            <a:r>
              <a:rPr lang="en-US" sz="1500" dirty="0" smtClean="0">
                <a:latin typeface="Georgia" panose="02040502050405020303" pitchFamily="18" charset="0"/>
              </a:rPr>
              <a:t>client</a:t>
            </a:r>
          </a:p>
          <a:p>
            <a:pPr lvl="2"/>
            <a:r>
              <a:rPr lang="en-US" sz="1050" dirty="0" smtClean="0">
                <a:latin typeface="Georgia" panose="02040502050405020303" pitchFamily="18" charset="0"/>
              </a:rPr>
              <a:t>Law Enforcement</a:t>
            </a:r>
          </a:p>
          <a:p>
            <a:pPr lvl="2"/>
            <a:r>
              <a:rPr lang="en-US" sz="1050" dirty="0" smtClean="0">
                <a:latin typeface="Georgia" panose="02040502050405020303" pitchFamily="18" charset="0"/>
              </a:rPr>
              <a:t>Judicial Costs</a:t>
            </a:r>
          </a:p>
          <a:p>
            <a:pPr lvl="2"/>
            <a:r>
              <a:rPr lang="en-US" sz="1050" dirty="0" smtClean="0">
                <a:latin typeface="Georgia" panose="02040502050405020303" pitchFamily="18" charset="0"/>
              </a:rPr>
              <a:t>Detention</a:t>
            </a:r>
          </a:p>
          <a:p>
            <a:pPr lvl="2"/>
            <a:r>
              <a:rPr lang="en-US" sz="1050" dirty="0" smtClean="0">
                <a:latin typeface="Georgia" panose="02040502050405020303" pitchFamily="18" charset="0"/>
              </a:rPr>
              <a:t>Community Costs </a:t>
            </a:r>
            <a:r>
              <a:rPr lang="en-US" sz="1300" dirty="0" smtClean="0">
                <a:latin typeface="Georgia" panose="02040502050405020303" pitchFamily="18" charset="0"/>
              </a:rPr>
              <a:t>	</a:t>
            </a:r>
            <a:endParaRPr lang="en-US" sz="13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1400" b="1" i="1" dirty="0" smtClean="0">
                <a:latin typeface="Georgia" panose="02040502050405020303" pitchFamily="18" charset="0"/>
              </a:rPr>
              <a:t>Nevada</a:t>
            </a:r>
            <a:r>
              <a:rPr lang="en-US" sz="1400" b="1" i="1" dirty="0">
                <a:latin typeface="Georgia" panose="02040502050405020303" pitchFamily="18" charset="0"/>
              </a:rPr>
              <a:t>:    </a:t>
            </a:r>
          </a:p>
          <a:p>
            <a:pPr marL="0" indent="0" algn="ctr">
              <a:buNone/>
            </a:pPr>
            <a:r>
              <a:rPr lang="en-US" sz="1400" b="1" dirty="0">
                <a:latin typeface="Georgia" panose="02040502050405020303" pitchFamily="18" charset="0"/>
              </a:rPr>
              <a:t>$135/day to house one inmate at CCDC  vs.  $4.30/day for Drug Court  Treatment</a:t>
            </a:r>
          </a:p>
          <a:p>
            <a:pPr marL="0" indent="0">
              <a:buNone/>
            </a:pPr>
            <a:endParaRPr lang="en-US" sz="1400" dirty="0">
              <a:latin typeface="Georgia" panose="02040502050405020303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59717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723"/>
            <a:ext cx="7498080" cy="1143000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Retention Rates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8077200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600" b="1" i="1" dirty="0" smtClean="0"/>
          </a:p>
          <a:p>
            <a:pPr marL="0" indent="0">
              <a:buNone/>
            </a:pPr>
            <a:r>
              <a:rPr lang="en-US" sz="1600" b="1" i="1" dirty="0" smtClean="0">
                <a:latin typeface="Georgia" panose="02040502050405020303" pitchFamily="18" charset="0"/>
              </a:rPr>
              <a:t>Adult Drug Court Program  2016</a:t>
            </a:r>
          </a:p>
          <a:p>
            <a:pPr marL="0" indent="0">
              <a:buNone/>
            </a:pPr>
            <a:r>
              <a:rPr lang="en-US" sz="1600" dirty="0" smtClean="0">
                <a:latin typeface="Georgia" panose="02040502050405020303" pitchFamily="18" charset="0"/>
              </a:rPr>
              <a:t>	Current and Active Participants		328</a:t>
            </a:r>
          </a:p>
          <a:p>
            <a:pPr marL="0" indent="0">
              <a:buNone/>
            </a:pPr>
            <a:r>
              <a:rPr lang="en-US" sz="1600" dirty="0">
                <a:latin typeface="Georgia" panose="02040502050405020303" pitchFamily="18" charset="0"/>
              </a:rPr>
              <a:t>	</a:t>
            </a:r>
            <a:r>
              <a:rPr lang="en-US" sz="1600" dirty="0" smtClean="0">
                <a:latin typeface="Georgia" panose="02040502050405020303" pitchFamily="18" charset="0"/>
              </a:rPr>
              <a:t>Graduates  2016			  64</a:t>
            </a:r>
          </a:p>
          <a:p>
            <a:pPr marL="0" indent="0">
              <a:buNone/>
            </a:pPr>
            <a:r>
              <a:rPr lang="en-US" sz="1600" dirty="0">
                <a:latin typeface="Georgia" panose="02040502050405020303" pitchFamily="18" charset="0"/>
              </a:rPr>
              <a:t>	</a:t>
            </a:r>
            <a:r>
              <a:rPr lang="en-US" sz="1600" dirty="0" smtClean="0">
                <a:latin typeface="Georgia" panose="02040502050405020303" pitchFamily="18" charset="0"/>
              </a:rPr>
              <a:t>Terminations 2016			  67</a:t>
            </a:r>
          </a:p>
          <a:p>
            <a:pPr marL="0" indent="0">
              <a:buNone/>
            </a:pPr>
            <a:endParaRPr lang="en-US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100" b="1" dirty="0" smtClean="0">
                <a:latin typeface="Georgia" panose="02040502050405020303" pitchFamily="18" charset="0"/>
              </a:rPr>
              <a:t>          </a:t>
            </a:r>
            <a:r>
              <a:rPr lang="en-US" sz="1900" b="1" dirty="0" smtClean="0">
                <a:latin typeface="Georgia" panose="02040502050405020303" pitchFamily="18" charset="0"/>
              </a:rPr>
              <a:t>RETENTION RATE  85%</a:t>
            </a:r>
          </a:p>
          <a:p>
            <a:pPr marL="0" indent="0">
              <a:buNone/>
            </a:pPr>
            <a:endParaRPr lang="en-US" sz="20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18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71</a:t>
            </a:r>
            <a:r>
              <a:rPr lang="en-US" sz="1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% Reduction in Misdemeanor Arrests and 69% Reduction in Felony Arrests</a:t>
            </a:r>
          </a:p>
          <a:p>
            <a:pPr marL="0" indent="0">
              <a:buNone/>
            </a:pPr>
            <a:endParaRPr lang="en-US" sz="19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600" b="1" i="1" dirty="0" smtClean="0">
                <a:latin typeface="Georgia" panose="02040502050405020303" pitchFamily="18" charset="0"/>
              </a:rPr>
              <a:t>Felony DUI Program 2016</a:t>
            </a:r>
            <a:endParaRPr lang="en-US" sz="1600" b="1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Georgia" panose="02040502050405020303" pitchFamily="18" charset="0"/>
              </a:rPr>
              <a:t>	Current and Active Participants	</a:t>
            </a:r>
            <a:r>
              <a:rPr lang="en-US" sz="1600" dirty="0" smtClean="0">
                <a:latin typeface="Georgia" panose="02040502050405020303" pitchFamily="18" charset="0"/>
              </a:rPr>
              <a:t>	470</a:t>
            </a:r>
            <a:endParaRPr lang="en-US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Georgia" panose="02040502050405020303" pitchFamily="18" charset="0"/>
              </a:rPr>
              <a:t>	</a:t>
            </a:r>
            <a:r>
              <a:rPr lang="en-US" sz="1600" dirty="0" smtClean="0">
                <a:latin typeface="Georgia" panose="02040502050405020303" pitchFamily="18" charset="0"/>
              </a:rPr>
              <a:t>Graduates 2016</a:t>
            </a:r>
            <a:r>
              <a:rPr lang="en-US" sz="1600" dirty="0">
                <a:latin typeface="Georgia" panose="02040502050405020303" pitchFamily="18" charset="0"/>
              </a:rPr>
              <a:t>		</a:t>
            </a:r>
            <a:r>
              <a:rPr lang="en-US" sz="1600" dirty="0" smtClean="0">
                <a:latin typeface="Georgia" panose="02040502050405020303" pitchFamily="18" charset="0"/>
              </a:rPr>
              <a:t>	  48</a:t>
            </a:r>
            <a:endParaRPr lang="en-US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Georgia" panose="02040502050405020303" pitchFamily="18" charset="0"/>
              </a:rPr>
              <a:t>	</a:t>
            </a:r>
            <a:r>
              <a:rPr lang="en-US" sz="1600" dirty="0" smtClean="0">
                <a:latin typeface="Georgia" panose="02040502050405020303" pitchFamily="18" charset="0"/>
              </a:rPr>
              <a:t>Terminations 2016</a:t>
            </a:r>
            <a:r>
              <a:rPr lang="en-US" sz="1600" dirty="0">
                <a:latin typeface="Georgia" panose="02040502050405020303" pitchFamily="18" charset="0"/>
              </a:rPr>
              <a:t>		</a:t>
            </a:r>
            <a:r>
              <a:rPr lang="en-US" sz="1600" dirty="0" smtClean="0">
                <a:latin typeface="Georgia" panose="02040502050405020303" pitchFamily="18" charset="0"/>
              </a:rPr>
              <a:t>	   11</a:t>
            </a:r>
            <a:endParaRPr lang="en-US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100" b="1" dirty="0" smtClean="0">
                <a:latin typeface="Georgia" panose="02040502050405020303" pitchFamily="18" charset="0"/>
              </a:rPr>
              <a:t>         </a:t>
            </a:r>
            <a:r>
              <a:rPr lang="en-US" sz="1900" b="1" dirty="0" smtClean="0">
                <a:latin typeface="Georgia" panose="02040502050405020303" pitchFamily="18" charset="0"/>
              </a:rPr>
              <a:t>RETENTION </a:t>
            </a:r>
            <a:r>
              <a:rPr lang="en-US" sz="1900" b="1" dirty="0">
                <a:latin typeface="Georgia" panose="02040502050405020303" pitchFamily="18" charset="0"/>
              </a:rPr>
              <a:t>RATE  </a:t>
            </a:r>
            <a:r>
              <a:rPr lang="en-US" sz="1900" b="1" dirty="0" smtClean="0">
                <a:latin typeface="Georgia" panose="02040502050405020303" pitchFamily="18" charset="0"/>
              </a:rPr>
              <a:t>98%</a:t>
            </a:r>
            <a:endParaRPr lang="en-US" sz="19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b="1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15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95% Reduction in Arrests 1-3 Years Post Graduation</a:t>
            </a:r>
          </a:p>
          <a:p>
            <a:pPr marL="0" indent="0">
              <a:buNone/>
            </a:pPr>
            <a:endParaRPr lang="en-US" sz="2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100" b="1" dirty="0" smtClean="0">
                <a:latin typeface="Georgia" panose="02040502050405020303" pitchFamily="18" charset="0"/>
              </a:rPr>
              <a:t>Drug </a:t>
            </a:r>
            <a:r>
              <a:rPr lang="en-US" sz="2100" b="1" dirty="0">
                <a:latin typeface="Georgia" panose="02040502050405020303" pitchFamily="18" charset="0"/>
              </a:rPr>
              <a:t>Courts Ensure Compliance </a:t>
            </a:r>
            <a:endParaRPr lang="en-US" sz="2100" dirty="0">
              <a:latin typeface="Georgia" panose="02040502050405020303" pitchFamily="18" charset="0"/>
            </a:endParaRPr>
          </a:p>
          <a:p>
            <a:pPr marL="402336" lvl="1" indent="0">
              <a:buNone/>
            </a:pPr>
            <a:endParaRPr lang="en-US" sz="1500" dirty="0" smtClean="0">
              <a:latin typeface="Georgia" panose="02040502050405020303" pitchFamily="18" charset="0"/>
            </a:endParaRPr>
          </a:p>
          <a:p>
            <a:pPr marL="112713" lvl="1" indent="0" algn="ctr">
              <a:buNone/>
            </a:pPr>
            <a:r>
              <a:rPr lang="en-US" sz="15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Drug Courts are 6x  more likely to keep offenders </a:t>
            </a:r>
            <a:r>
              <a:rPr lang="en-US" sz="1500" i="1" dirty="0">
                <a:solidFill>
                  <a:srgbClr val="FF0000"/>
                </a:solidFill>
                <a:latin typeface="Georgia" panose="02040502050405020303" pitchFamily="18" charset="0"/>
              </a:rPr>
              <a:t>in treatment long enough for them to find recovery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3127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Cost Per Participant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822960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i="1" dirty="0" smtClean="0">
                <a:latin typeface="Georgia" panose="02040502050405020303" pitchFamily="18" charset="0"/>
              </a:rPr>
              <a:t>Adult Drug Court</a:t>
            </a:r>
          </a:p>
          <a:p>
            <a:pPr marL="365125" indent="-26988"/>
            <a:r>
              <a:rPr lang="en-US" sz="2800" dirty="0">
                <a:latin typeface="Georgia" panose="02040502050405020303" pitchFamily="18" charset="0"/>
              </a:rPr>
              <a:t>	</a:t>
            </a:r>
            <a:r>
              <a:rPr lang="en-US" sz="2800" dirty="0" smtClean="0">
                <a:latin typeface="Georgia" panose="02040502050405020303" pitchFamily="18" charset="0"/>
              </a:rPr>
              <a:t>$4,500 per participant</a:t>
            </a:r>
          </a:p>
          <a:p>
            <a:pPr marL="82296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82296" indent="0">
              <a:buNone/>
            </a:pPr>
            <a:r>
              <a:rPr lang="en-US" i="1" dirty="0" smtClean="0">
                <a:latin typeface="Georgia" panose="02040502050405020303" pitchFamily="18" charset="0"/>
              </a:rPr>
              <a:t>Felony DUI Court</a:t>
            </a:r>
          </a:p>
          <a:p>
            <a:pPr marL="365125" indent="-26988"/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sz="2800" dirty="0" smtClean="0">
                <a:latin typeface="Georgia" panose="02040502050405020303" pitchFamily="18" charset="0"/>
              </a:rPr>
              <a:t>Costs paid by program participant</a:t>
            </a:r>
          </a:p>
          <a:p>
            <a:pPr marL="338137" indent="0"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		Program costs $554.50/month</a:t>
            </a:r>
          </a:p>
          <a:p>
            <a:pPr marL="859345" lvl="2" indent="0"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		Program length 3 – 5 years</a:t>
            </a:r>
          </a:p>
          <a:p>
            <a:pPr marL="859345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859345" lvl="2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marL="55563" lvl="2" indent="0">
              <a:buNone/>
            </a:pPr>
            <a:r>
              <a:rPr lang="en-US" sz="20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One </a:t>
            </a:r>
            <a:r>
              <a:rPr lang="en-US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year of drug court treatment is less than </a:t>
            </a:r>
            <a:r>
              <a:rPr lang="en-US" sz="2000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one month </a:t>
            </a:r>
            <a:r>
              <a:rPr lang="en-US" sz="2000" i="1" dirty="0">
                <a:solidFill>
                  <a:srgbClr val="FF0000"/>
                </a:solidFill>
                <a:latin typeface="Georgia" panose="02040502050405020303" pitchFamily="18" charset="0"/>
              </a:rPr>
              <a:t>in CCDC</a:t>
            </a:r>
          </a:p>
          <a:p>
            <a:pPr marL="859345" lvl="2" indent="0">
              <a:buNone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7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 advClick="0" advTm="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586</TotalTime>
  <Words>312</Words>
  <Application>Microsoft Office PowerPoint</Application>
  <PresentationFormat>On-screen Show (4:3)</PresentationFormat>
  <Paragraphs>156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Eighth Judicial District Specialty Court Programs</vt:lpstr>
      <vt:lpstr>Specialty Court Programs</vt:lpstr>
      <vt:lpstr>Purpose of Drug Court Programs</vt:lpstr>
      <vt:lpstr>Benefits of Specialty Courts</vt:lpstr>
      <vt:lpstr>Eligibility Criteria</vt:lpstr>
      <vt:lpstr>Prescription Drug Use in Specialty Courts</vt:lpstr>
      <vt:lpstr>Drug Courts: A Statistical Overview</vt:lpstr>
      <vt:lpstr>Retention Rates</vt:lpstr>
      <vt:lpstr>Cost Per Participant</vt:lpstr>
      <vt:lpstr>The Verdict Is In</vt:lpstr>
    </vt:vector>
  </TitlesOfParts>
  <Company>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Pickard</dc:creator>
  <cp:lastModifiedBy>emonroy</cp:lastModifiedBy>
  <cp:revision>56</cp:revision>
  <cp:lastPrinted>2016-02-12T18:36:31Z</cp:lastPrinted>
  <dcterms:created xsi:type="dcterms:W3CDTF">2016-02-12T16:20:28Z</dcterms:created>
  <dcterms:modified xsi:type="dcterms:W3CDTF">2016-06-21T00:19:04Z</dcterms:modified>
</cp:coreProperties>
</file>