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6"/>
  </p:handoutMasterIdLst>
  <p:sldIdLst>
    <p:sldId id="256" r:id="rId2"/>
    <p:sldId id="265" r:id="rId3"/>
    <p:sldId id="263" r:id="rId4"/>
    <p:sldId id="258" r:id="rId5"/>
    <p:sldId id="275" r:id="rId6"/>
    <p:sldId id="262" r:id="rId7"/>
    <p:sldId id="261" r:id="rId8"/>
    <p:sldId id="268" r:id="rId9"/>
    <p:sldId id="266" r:id="rId10"/>
    <p:sldId id="271" r:id="rId11"/>
    <p:sldId id="273" r:id="rId12"/>
    <p:sldId id="267" r:id="rId13"/>
    <p:sldId id="269" r:id="rId14"/>
    <p:sldId id="270"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ovich, James" initials="PJ" lastIdx="30" clrIdx="0">
    <p:extLst>
      <p:ext uri="{19B8F6BF-5375-455C-9EA6-DF929625EA0E}">
        <p15:presenceInfo xmlns:p15="http://schemas.microsoft.com/office/powerpoint/2012/main" xmlns="" userId="S-1-5-21-4127230370-693667752-2851982942-6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4660"/>
  </p:normalViewPr>
  <p:slideViewPr>
    <p:cSldViewPr snapToGrid="0">
      <p:cViewPr varScale="1">
        <p:scale>
          <a:sx n="58" d="100"/>
          <a:sy n="58" d="100"/>
        </p:scale>
        <p:origin x="-90" y="-3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2475168-8219-49DB-B5DD-B3B6ED85C605}" type="datetimeFigureOut">
              <a:rPr lang="en-US" smtClean="0"/>
              <a:t>6/20/2016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F873B66C-1563-4912-A128-18ABFD73C15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5D4AB012-6AD1-418C-A741-2B94E5EFF0A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627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152053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052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3794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14037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664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8024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5680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222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392043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361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075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8512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444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218354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AB012-6AD1-418C-A741-2B94E5EFF0A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907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916B1-65CA-41EA-889C-86D97E977E4B}" type="datetimeFigureOut">
              <a:rPr lang="en-US" smtClean="0"/>
              <a:pPr/>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247641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0916B1-65CA-41EA-889C-86D97E977E4B}" type="datetimeFigureOut">
              <a:rPr lang="en-US" smtClean="0"/>
              <a:pPr/>
              <a:t>6/20/2016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4AB012-6AD1-418C-A741-2B94E5EFF0A8}" type="slidenum">
              <a:rPr lang="en-US" smtClean="0"/>
              <a:pPr/>
              <a:t>‹#›</a:t>
            </a:fld>
            <a:endParaRPr lang="en-US" dirty="0"/>
          </a:p>
        </p:txBody>
      </p:sp>
    </p:spTree>
    <p:extLst>
      <p:ext uri="{BB962C8B-B14F-4D97-AF65-F5344CB8AC3E}">
        <p14:creationId xmlns:p14="http://schemas.microsoft.com/office/powerpoint/2010/main" xmlns="" val="16440574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Specialty Courts</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xmlns="" val="1250564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Medications in MAT</a:t>
            </a:r>
            <a:endParaRPr lang="en-US" b="1" dirty="0"/>
          </a:p>
        </p:txBody>
      </p:sp>
      <p:sp>
        <p:nvSpPr>
          <p:cNvPr id="8" name="Content Placeholder 7"/>
          <p:cNvSpPr>
            <a:spLocks noGrp="1"/>
          </p:cNvSpPr>
          <p:nvPr>
            <p:ph sz="half" idx="1"/>
          </p:nvPr>
        </p:nvSpPr>
        <p:spPr>
          <a:xfrm>
            <a:off x="1298448" y="2560320"/>
            <a:ext cx="3113131" cy="3310128"/>
          </a:xfrm>
        </p:spPr>
        <p:txBody>
          <a:bodyPr>
            <a:normAutofit fontScale="77500" lnSpcReduction="20000"/>
          </a:bodyPr>
          <a:lstStyle/>
          <a:p>
            <a:pPr marL="0" indent="0">
              <a:buNone/>
            </a:pPr>
            <a:r>
              <a:rPr lang="en-US" u="sng" dirty="0" smtClean="0"/>
              <a:t>Methadone:</a:t>
            </a:r>
          </a:p>
          <a:p>
            <a:r>
              <a:rPr lang="en-US" dirty="0" smtClean="0"/>
              <a:t>An agonist that works by reducing or extinguishing cravings for opioids</a:t>
            </a:r>
          </a:p>
          <a:p>
            <a:r>
              <a:rPr lang="en-US" dirty="0" smtClean="0"/>
              <a:t>Methadone can only be dispensed in an opioid treatment program</a:t>
            </a:r>
          </a:p>
          <a:p>
            <a:r>
              <a:rPr lang="en-US" dirty="0" smtClean="0"/>
              <a:t>An opioid treatment programs can take place in intensive outpatient, residential, and hospital settings</a:t>
            </a:r>
            <a:endParaRPr lang="en-US" dirty="0"/>
          </a:p>
        </p:txBody>
      </p:sp>
      <p:sp>
        <p:nvSpPr>
          <p:cNvPr id="9" name="Content Placeholder 8"/>
          <p:cNvSpPr>
            <a:spLocks noGrp="1"/>
          </p:cNvSpPr>
          <p:nvPr>
            <p:ph sz="half" idx="2"/>
          </p:nvPr>
        </p:nvSpPr>
        <p:spPr>
          <a:xfrm>
            <a:off x="4411579" y="2602029"/>
            <a:ext cx="3304674" cy="3268419"/>
          </a:xfrm>
        </p:spPr>
        <p:txBody>
          <a:bodyPr>
            <a:normAutofit fontScale="77500" lnSpcReduction="20000"/>
          </a:bodyPr>
          <a:lstStyle/>
          <a:p>
            <a:pPr marL="0" indent="0">
              <a:buNone/>
            </a:pPr>
            <a:r>
              <a:rPr lang="en-US" u="sng" dirty="0" smtClean="0"/>
              <a:t>Buprenorphine:</a:t>
            </a:r>
          </a:p>
          <a:p>
            <a:r>
              <a:rPr lang="en-US" dirty="0" smtClean="0"/>
              <a:t>A partial agonist which functions similarly to methadone but has a lower maximal effect</a:t>
            </a:r>
          </a:p>
          <a:p>
            <a:r>
              <a:rPr lang="en-US" dirty="0" smtClean="0"/>
              <a:t>Almost always combined with naloxone to deter abuse</a:t>
            </a:r>
          </a:p>
          <a:p>
            <a:r>
              <a:rPr lang="en-US" dirty="0" smtClean="0"/>
              <a:t>Usually taken at home in the form of a sublingual film, or “strip”, or pill</a:t>
            </a:r>
            <a:endParaRPr lang="en-US" dirty="0"/>
          </a:p>
        </p:txBody>
      </p:sp>
      <p:sp>
        <p:nvSpPr>
          <p:cNvPr id="12" name="Content Placeholder 8"/>
          <p:cNvSpPr txBox="1">
            <a:spLocks/>
          </p:cNvSpPr>
          <p:nvPr/>
        </p:nvSpPr>
        <p:spPr>
          <a:xfrm>
            <a:off x="7716253" y="2560320"/>
            <a:ext cx="3304674" cy="326841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800" u="sng" dirty="0" smtClean="0"/>
              <a:t>Naltrexone:</a:t>
            </a:r>
          </a:p>
          <a:p>
            <a:r>
              <a:rPr lang="en-US" sz="1800" dirty="0" smtClean="0"/>
              <a:t>An opioid antagonist which operates by blocking the effects of opioids</a:t>
            </a:r>
          </a:p>
          <a:p>
            <a:r>
              <a:rPr lang="en-US" sz="1800" dirty="0" smtClean="0"/>
              <a:t>Usually delivered in the form of a monthly injection</a:t>
            </a:r>
          </a:p>
          <a:p>
            <a:r>
              <a:rPr lang="en-US" sz="1800" dirty="0" smtClean="0"/>
              <a:t>Naltrexone treatment can take place in doctors’ offices, opioid treatment programs, and other drug treatment settings</a:t>
            </a:r>
            <a:endParaRPr lang="en-US" sz="1800" dirty="0"/>
          </a:p>
        </p:txBody>
      </p:sp>
      <p:sp>
        <p:nvSpPr>
          <p:cNvPr id="14" name="TextBox 13"/>
          <p:cNvSpPr txBox="1"/>
          <p:nvPr/>
        </p:nvSpPr>
        <p:spPr>
          <a:xfrm>
            <a:off x="1151567" y="5773657"/>
            <a:ext cx="9581146" cy="276999"/>
          </a:xfrm>
          <a:prstGeom prst="rect">
            <a:avLst/>
          </a:prstGeom>
          <a:noFill/>
        </p:spPr>
        <p:txBody>
          <a:bodyPr wrap="square" rtlCol="0">
            <a:spAutoFit/>
          </a:bodyPr>
          <a:lstStyle/>
          <a:p>
            <a:r>
              <a:rPr lang="en-US" sz="1200" dirty="0" smtClean="0"/>
              <a:t>Source: Friedman, Sally, et al. (2015). </a:t>
            </a:r>
            <a:r>
              <a:rPr lang="en-US" sz="1200" i="1" dirty="0" smtClean="0"/>
              <a:t>Medication-Assisted Treatment in Drug Courts, Recommended Strategies.</a:t>
            </a:r>
            <a:r>
              <a:rPr lang="en-US" sz="1200" dirty="0" smtClean="0"/>
              <a:t> </a:t>
            </a:r>
            <a:endParaRPr lang="en-US" sz="1200" dirty="0"/>
          </a:p>
        </p:txBody>
      </p:sp>
    </p:spTree>
    <p:extLst>
      <p:ext uri="{BB962C8B-B14F-4D97-AF65-F5344CB8AC3E}">
        <p14:creationId xmlns:p14="http://schemas.microsoft.com/office/powerpoint/2010/main" xmlns="" val="52530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Primary Sources of Funding for MAT Programs in Nevada</a:t>
            </a:r>
            <a:endParaRPr lang="en-US" b="1" dirty="0"/>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b="1" u="sng" dirty="0" smtClean="0"/>
              <a:t>AB 29</a:t>
            </a:r>
            <a:r>
              <a:rPr lang="en-US" b="1" dirty="0" smtClean="0"/>
              <a:t>: </a:t>
            </a:r>
            <a:r>
              <a:rPr lang="en-US" dirty="0" smtClean="0"/>
              <a:t>NRS 176.0613 commonly known as “Assembly Bill 29” defined a specialty court and established the Specialty Court Funding Committee</a:t>
            </a:r>
            <a:r>
              <a:rPr lang="en-US" dirty="0"/>
              <a:t>, which oversees the application process by Nevada courts, sets standards for minimum program and funding criteria, establishes policies and procedures, and makes recommendations to the Statewide Judicial Council for the distribution of </a:t>
            </a:r>
            <a:r>
              <a:rPr lang="en-US" dirty="0" smtClean="0"/>
              <a:t>funds.</a:t>
            </a:r>
          </a:p>
          <a:p>
            <a:pPr marL="457200" indent="-457200">
              <a:buFont typeface="+mj-lt"/>
              <a:buAutoNum type="arabicPeriod"/>
            </a:pPr>
            <a:r>
              <a:rPr lang="en-US" b="1" u="sng" dirty="0" smtClean="0"/>
              <a:t>General Fund</a:t>
            </a:r>
            <a:r>
              <a:rPr lang="en-US" b="1" dirty="0" smtClean="0"/>
              <a:t>: </a:t>
            </a:r>
            <a:r>
              <a:rPr lang="en-US" dirty="0" smtClean="0"/>
              <a:t>Effective </a:t>
            </a:r>
            <a:r>
              <a:rPr lang="en-US" dirty="0"/>
              <a:t>July 1, 2015, the legislature earmarked $3 million per year for each year of the biennium from the state general fund to provide specialty court services to an additional 800-900 participants. </a:t>
            </a:r>
            <a:endParaRPr lang="en-US" dirty="0" smtClean="0"/>
          </a:p>
          <a:p>
            <a:pPr marL="457200" indent="-457200">
              <a:buFont typeface="+mj-lt"/>
              <a:buAutoNum type="arabicPeriod"/>
            </a:pPr>
            <a:r>
              <a:rPr lang="en-US" b="1" u="sng" dirty="0" smtClean="0"/>
              <a:t>SAMHSA Federal Funding</a:t>
            </a:r>
            <a:r>
              <a:rPr lang="en-US" b="1" dirty="0" smtClean="0"/>
              <a:t>: </a:t>
            </a:r>
            <a:r>
              <a:rPr lang="en-US" dirty="0" smtClean="0"/>
              <a:t>SAMSHA awarded  $226,647 to the SJDC for an expanded Prison Re-Entry Court in 2015.</a:t>
            </a:r>
          </a:p>
          <a:p>
            <a:pPr marL="1257300" lvl="4" indent="0">
              <a:buNone/>
            </a:pPr>
            <a:endParaRPr lang="en-US" dirty="0"/>
          </a:p>
          <a:p>
            <a:pPr marL="0" indent="0">
              <a:buNone/>
            </a:pPr>
            <a:r>
              <a:rPr lang="en-US" sz="1900" dirty="0" smtClean="0"/>
              <a:t>Source: National Drug Court Resource Center. </a:t>
            </a:r>
            <a:r>
              <a:rPr lang="en-US" sz="1900" i="1" dirty="0" smtClean="0"/>
              <a:t>Nevada Specialty </a:t>
            </a:r>
            <a:r>
              <a:rPr lang="en-US" sz="1900" dirty="0" smtClean="0"/>
              <a:t>Courts. Retrieved </a:t>
            </a:r>
            <a:r>
              <a:rPr lang="en-US" sz="1900" dirty="0"/>
              <a:t>from http://www.ndcrc.org/content/nevada-specialty-courts</a:t>
            </a:r>
            <a:r>
              <a:rPr lang="en-US" sz="1900" dirty="0" smtClean="0"/>
              <a:t/>
            </a:r>
            <a:br>
              <a:rPr lang="en-US" sz="1900" dirty="0" smtClean="0"/>
            </a:br>
            <a:r>
              <a:rPr lang="en-US" sz="1900" dirty="0" smtClean="0"/>
              <a:t>Source</a:t>
            </a:r>
            <a:r>
              <a:rPr lang="en-US" sz="1900" dirty="0"/>
              <a:t>: Second Judicial District Specialty Courts Workshop. (2015</a:t>
            </a:r>
            <a:r>
              <a:rPr lang="en-US" sz="1900" dirty="0" smtClean="0"/>
              <a:t>).</a:t>
            </a:r>
            <a:br>
              <a:rPr lang="en-US" sz="1900" dirty="0" smtClean="0"/>
            </a:br>
            <a:r>
              <a:rPr lang="en-US" sz="1900" dirty="0" smtClean="0"/>
              <a:t>Source: SAMHSA. </a:t>
            </a:r>
            <a:r>
              <a:rPr lang="en-US" sz="1900" i="1" dirty="0" smtClean="0"/>
              <a:t>Fiscal Year 2015 Discretionary Funds</a:t>
            </a:r>
            <a:r>
              <a:rPr lang="en-US" sz="1900" dirty="0" smtClean="0"/>
              <a:t>. Retrieved from  http</a:t>
            </a:r>
            <a:r>
              <a:rPr lang="en-US" sz="1900" dirty="0"/>
              <a:t>://</a:t>
            </a:r>
            <a:r>
              <a:rPr lang="en-US" sz="1900" dirty="0" smtClean="0"/>
              <a:t>www.samhsa.gov/grants-awards-by-state/details/Nevada</a:t>
            </a:r>
          </a:p>
          <a:p>
            <a:endParaRPr lang="en-US" dirty="0" smtClean="0"/>
          </a:p>
          <a:p>
            <a:endParaRPr lang="en-US" dirty="0"/>
          </a:p>
        </p:txBody>
      </p:sp>
    </p:spTree>
    <p:extLst>
      <p:ext uri="{BB962C8B-B14F-4D97-AF65-F5344CB8AC3E}">
        <p14:creationId xmlns:p14="http://schemas.microsoft.com/office/powerpoint/2010/main" xmlns="" val="59615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for the Court</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smtClean="0"/>
              <a:t>Full participation from the court and the community</a:t>
            </a:r>
          </a:p>
          <a:p>
            <a:pPr lvl="1"/>
            <a:r>
              <a:rPr lang="en-US" dirty="0" smtClean="0"/>
              <a:t>MAT is often stigmatized, many saying that it “substitutes one addiction for another” or that addiction medications are a “crutch” that prevents “true recovery”</a:t>
            </a:r>
          </a:p>
          <a:p>
            <a:pPr marL="0" indent="0">
              <a:buNone/>
            </a:pPr>
            <a:r>
              <a:rPr lang="en-US" u="sng" dirty="0" smtClean="0"/>
              <a:t>Costs to participants</a:t>
            </a:r>
          </a:p>
          <a:p>
            <a:pPr lvl="1"/>
            <a:r>
              <a:rPr lang="en-US" dirty="0" smtClean="0"/>
              <a:t>MAT and drug testing costs between $1300 - $2300</a:t>
            </a:r>
          </a:p>
          <a:p>
            <a:pPr lvl="1"/>
            <a:r>
              <a:rPr lang="en-US" dirty="0" smtClean="0"/>
              <a:t>AOC funding for the 2015 Fiscal Year for the SJDC totals $963,138, which covers only part of the cost for MAT</a:t>
            </a:r>
          </a:p>
          <a:p>
            <a:pPr marL="0" indent="0">
              <a:buNone/>
            </a:pPr>
            <a:r>
              <a:rPr lang="en-US" u="sng" dirty="0" smtClean="0"/>
              <a:t>Adequate medical providers and the Medicaid Gap</a:t>
            </a:r>
          </a:p>
          <a:p>
            <a:pPr lvl="1"/>
            <a:r>
              <a:rPr lang="en-US" dirty="0" smtClean="0"/>
              <a:t>The comparatively low state population of Nevada makes it difficult to find treatment centers and physicians trained in addiction treatment</a:t>
            </a:r>
          </a:p>
          <a:p>
            <a:pPr lvl="1"/>
            <a:r>
              <a:rPr lang="en-US" dirty="0" smtClean="0"/>
              <a:t>Once clients can receive stable work and housing, they oftentimes fail to qualify for Medicaid and are required to pay for their MAT medications out of pocket, which is fiscally impossible for many recovering substance abusers</a:t>
            </a:r>
          </a:p>
          <a:p>
            <a:pPr lvl="1"/>
            <a:endParaRPr lang="en-US" dirty="0"/>
          </a:p>
          <a:p>
            <a:pPr lvl="1"/>
            <a:endParaRPr lang="en-US" dirty="0" smtClean="0"/>
          </a:p>
        </p:txBody>
      </p:sp>
      <p:sp>
        <p:nvSpPr>
          <p:cNvPr id="4" name="TextBox 3"/>
          <p:cNvSpPr txBox="1"/>
          <p:nvPr/>
        </p:nvSpPr>
        <p:spPr>
          <a:xfrm>
            <a:off x="1295401" y="5625885"/>
            <a:ext cx="9601196" cy="461665"/>
          </a:xfrm>
          <a:prstGeom prst="rect">
            <a:avLst/>
          </a:prstGeom>
          <a:noFill/>
        </p:spPr>
        <p:txBody>
          <a:bodyPr wrap="square" rtlCol="0">
            <a:spAutoFit/>
          </a:bodyPr>
          <a:lstStyle/>
          <a:p>
            <a:r>
              <a:rPr lang="en-US" sz="1200" dirty="0" smtClean="0"/>
              <a:t>Source: Friedman, Sally, et al. (2015). </a:t>
            </a:r>
            <a:r>
              <a:rPr lang="en-US" sz="1200" i="1" dirty="0" smtClean="0"/>
              <a:t>Medication-Assisted Treatment in Drug Courts, Recommended Strategies.</a:t>
            </a:r>
            <a:r>
              <a:rPr lang="en-US" sz="1200" dirty="0" smtClean="0"/>
              <a:t> </a:t>
            </a:r>
          </a:p>
          <a:p>
            <a:r>
              <a:rPr lang="en-US" sz="1200" dirty="0" smtClean="0"/>
              <a:t>Source: Second Judicial District Specialty Courts Workshop. (2015).</a:t>
            </a:r>
            <a:endParaRPr lang="en-US" sz="1200" dirty="0"/>
          </a:p>
        </p:txBody>
      </p:sp>
    </p:spTree>
    <p:extLst>
      <p:ext uri="{BB962C8B-B14F-4D97-AF65-F5344CB8AC3E}">
        <p14:creationId xmlns:p14="http://schemas.microsoft.com/office/powerpoint/2010/main" xmlns="" val="231228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Reduction in Crime</a:t>
            </a:r>
            <a:endParaRPr lang="en-US" b="1" dirty="0"/>
          </a:p>
        </p:txBody>
      </p:sp>
      <p:sp>
        <p:nvSpPr>
          <p:cNvPr id="3" name="Content Placeholder 2"/>
          <p:cNvSpPr>
            <a:spLocks noGrp="1"/>
          </p:cNvSpPr>
          <p:nvPr>
            <p:ph idx="1"/>
          </p:nvPr>
        </p:nvSpPr>
        <p:spPr/>
        <p:txBody>
          <a:bodyPr>
            <a:normAutofit lnSpcReduction="10000"/>
          </a:bodyPr>
          <a:lstStyle/>
          <a:p>
            <a:r>
              <a:rPr lang="en-US" dirty="0"/>
              <a:t>Nationwide, 75% of Drug Court graduates remain arrest-free at least two years after leaving the program</a:t>
            </a:r>
          </a:p>
          <a:p>
            <a:r>
              <a:rPr lang="en-US" dirty="0"/>
              <a:t>Rigorous studies examining long-term outcomes of individual Drug Courts have found that reductions in crime last at least 3 years and can endure for over 14 years.</a:t>
            </a:r>
          </a:p>
          <a:p>
            <a:r>
              <a:rPr lang="en-US" dirty="0"/>
              <a:t>The most rigorous and conservative scientific “meta-analyses” have all concluded that Drug Courts significantly reduce crime as much as 45 percent more than other sentencing options</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xmlns="" val="3544898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Fiscal Success of Drug Courts</a:t>
            </a:r>
            <a:endParaRPr lang="en-US" b="1" dirty="0"/>
          </a:p>
        </p:txBody>
      </p:sp>
      <p:sp>
        <p:nvSpPr>
          <p:cNvPr id="3" name="Content Placeholder 2"/>
          <p:cNvSpPr>
            <a:spLocks noGrp="1"/>
          </p:cNvSpPr>
          <p:nvPr>
            <p:ph idx="1"/>
          </p:nvPr>
        </p:nvSpPr>
        <p:spPr/>
        <p:txBody>
          <a:bodyPr>
            <a:normAutofit lnSpcReduction="10000"/>
          </a:bodyPr>
          <a:lstStyle/>
          <a:p>
            <a:r>
              <a:rPr lang="en-US" dirty="0"/>
              <a:t>Nationwide, for every $1.00 invested in Drug Court, taxpayers save as much as $3.36 in avoided criminal justice costs alone.</a:t>
            </a:r>
          </a:p>
          <a:p>
            <a:r>
              <a:rPr lang="en-US" dirty="0"/>
              <a:t>When considering other cost offsets such as savings from reduced victimization and healthcare service utilization, studies have shown benefits range up to $27 for every $1 invested.</a:t>
            </a:r>
          </a:p>
          <a:p>
            <a:r>
              <a:rPr lang="en-US" dirty="0"/>
              <a:t>In 2007, for every Federal dollar invested in Drug Court, $9.00 was leveraged in state funding</a:t>
            </a:r>
            <a:r>
              <a:rPr lang="en-US" dirty="0" smtClean="0"/>
              <a:t>.</a:t>
            </a:r>
          </a:p>
          <a:p>
            <a:pPr marL="0" indent="0">
              <a:buNone/>
            </a:pPr>
            <a:r>
              <a:rPr lang="en-US" sz="1300" dirty="0"/>
              <a:t>Source:     Marlowe, D. B. (December 2010) </a:t>
            </a:r>
            <a:r>
              <a:rPr lang="en-US" sz="1300" i="1" dirty="0"/>
              <a:t>Research Update on Adult Drug Courts. </a:t>
            </a:r>
            <a:r>
              <a:rPr lang="en-US" sz="1300" dirty="0"/>
              <a:t>					          </a:t>
            </a:r>
            <a:r>
              <a:rPr lang="en-US" sz="1300" dirty="0" smtClean="0"/>
              <a:t/>
            </a:r>
            <a:br>
              <a:rPr lang="en-US" sz="1300" dirty="0" smtClean="0"/>
            </a:br>
            <a:r>
              <a:rPr lang="en-US" sz="1300" dirty="0" smtClean="0"/>
              <a:t>Retrieved </a:t>
            </a:r>
            <a:r>
              <a:rPr lang="en-US" sz="1300" dirty="0"/>
              <a:t>from http://www.nadcp.org/learn/facts-and-figures</a:t>
            </a:r>
            <a:endParaRPr lang="en-US" sz="1300" i="1" dirty="0"/>
          </a:p>
          <a:p>
            <a:pPr marL="0" indent="0">
              <a:buNone/>
            </a:pPr>
            <a:endParaRPr lang="en-US" dirty="0"/>
          </a:p>
        </p:txBody>
      </p:sp>
    </p:spTree>
    <p:extLst>
      <p:ext uri="{BB962C8B-B14F-4D97-AF65-F5344CB8AC3E}">
        <p14:creationId xmlns:p14="http://schemas.microsoft.com/office/powerpoint/2010/main" xmlns="" val="324718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Recidivism Rates </a:t>
            </a:r>
            <a:r>
              <a:rPr lang="en-US" b="1" dirty="0" smtClean="0"/>
              <a:t>Nationally</a:t>
            </a:r>
            <a:endParaRPr lang="en-US" dirty="0"/>
          </a:p>
        </p:txBody>
      </p:sp>
      <p:sp>
        <p:nvSpPr>
          <p:cNvPr id="3" name="Content Placeholder 2"/>
          <p:cNvSpPr>
            <a:spLocks noGrp="1"/>
          </p:cNvSpPr>
          <p:nvPr>
            <p:ph sz="half" idx="1"/>
          </p:nvPr>
        </p:nvSpPr>
        <p:spPr>
          <a:xfrm>
            <a:off x="1298448" y="2560320"/>
            <a:ext cx="9598150" cy="3313538"/>
          </a:xfrm>
        </p:spPr>
        <p:txBody>
          <a:bodyPr>
            <a:normAutofit fontScale="85000" lnSpcReduction="20000"/>
          </a:bodyPr>
          <a:lstStyle/>
          <a:p>
            <a:r>
              <a:rPr lang="en-US" dirty="0"/>
              <a:t>In a 30 State study in 2005, about two-thirds (67.8%) of released prisoners were arrested for a new crime within 3 years, and three-quarters (76.6%) were arrested within 5 years.</a:t>
            </a:r>
          </a:p>
          <a:p>
            <a:r>
              <a:rPr lang="en-US" dirty="0"/>
              <a:t>Within 5 years of release, 76.9% of drug offenders were arrested for a new crime.</a:t>
            </a:r>
          </a:p>
          <a:p>
            <a:r>
              <a:rPr lang="en-US" dirty="0"/>
              <a:t>More than a third (36.8%) of all prisoners who were arrested within 5 years of release were arrested within the first 6 months after release, with more than half (56.7%) arrested by the end of the first year</a:t>
            </a:r>
          </a:p>
          <a:p>
            <a:r>
              <a:rPr lang="en-US" dirty="0"/>
              <a:t>A sixth (16.1%) of released prisoners were responsible for almost half (48.4%) of the nearly 1.2 million arrests that occurred in the 5-year follow-up period</a:t>
            </a:r>
            <a:r>
              <a:rPr lang="en-US" dirty="0" smtClean="0"/>
              <a:t>.</a:t>
            </a:r>
          </a:p>
          <a:p>
            <a:pPr marL="0" indent="0">
              <a:buNone/>
            </a:pPr>
            <a:r>
              <a:rPr lang="en-US" sz="1600" dirty="0" smtClean="0"/>
              <a:t>Source: </a:t>
            </a:r>
            <a:r>
              <a:rPr lang="en-US" sz="1400" dirty="0"/>
              <a:t>Alexia D. Cooper, Ph.D., Matthew R. </a:t>
            </a:r>
            <a:r>
              <a:rPr lang="en-US" sz="1400" dirty="0" err="1"/>
              <a:t>Durose</a:t>
            </a:r>
            <a:r>
              <a:rPr lang="en-US" sz="1400" dirty="0"/>
              <a:t>, Howard N. Snyder, Ph.D</a:t>
            </a:r>
            <a:r>
              <a:rPr lang="en-US" sz="1400" dirty="0" smtClean="0"/>
              <a:t>. (April 2014). </a:t>
            </a:r>
            <a:r>
              <a:rPr lang="en-US" sz="1600" i="1" dirty="0"/>
              <a:t>Recidivism of Prisoners Released in 30 States in 2005: Patterns from 2005 to </a:t>
            </a:r>
            <a:r>
              <a:rPr lang="en-US" sz="1600" i="1" dirty="0" smtClean="0"/>
              <a:t>2010</a:t>
            </a:r>
            <a:r>
              <a:rPr lang="en-US" sz="1600" dirty="0" smtClean="0"/>
              <a:t>. </a:t>
            </a:r>
          </a:p>
          <a:p>
            <a:pPr marL="0" indent="0">
              <a:buNone/>
            </a:pPr>
            <a:r>
              <a:rPr lang="en-US" sz="1600" dirty="0" smtClean="0"/>
              <a:t>Retrieved </a:t>
            </a:r>
            <a:r>
              <a:rPr lang="en-US" sz="1600" dirty="0"/>
              <a:t>from http://</a:t>
            </a:r>
            <a:r>
              <a:rPr lang="en-US" sz="1600" dirty="0" smtClean="0"/>
              <a:t>www.bjs.gov/index.cfm?ty=pbdetail&amp;iid=4986</a:t>
            </a:r>
            <a:endParaRPr lang="en-US" sz="1600" i="1" dirty="0" smtClean="0"/>
          </a:p>
        </p:txBody>
      </p:sp>
    </p:spTree>
    <p:extLst>
      <p:ext uri="{BB962C8B-B14F-4D97-AF65-F5344CB8AC3E}">
        <p14:creationId xmlns:p14="http://schemas.microsoft.com/office/powerpoint/2010/main" xmlns="" val="268588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Specialty Courts?</a:t>
            </a:r>
            <a:endParaRPr lang="en-US"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sz="2900" b="1" dirty="0"/>
              <a:t>Design:</a:t>
            </a:r>
          </a:p>
          <a:p>
            <a:r>
              <a:rPr lang="en-US" dirty="0"/>
              <a:t>Specialty Courts are “Drug Courts” or “Problem-Solving Courts,” using intensive behavioral supervision, judicial monitoring, and treatment for substance </a:t>
            </a:r>
            <a:r>
              <a:rPr lang="en-US" dirty="0" smtClean="0"/>
              <a:t>abuse and mental health. </a:t>
            </a:r>
            <a:endParaRPr lang="en-US" dirty="0"/>
          </a:p>
          <a:p>
            <a:r>
              <a:rPr lang="en-US" dirty="0"/>
              <a:t>Specialty Courts originated in Miami, Florida in 1989, creating a national </a:t>
            </a:r>
            <a:r>
              <a:rPr lang="en-US" dirty="0" smtClean="0"/>
              <a:t>model.</a:t>
            </a:r>
            <a:endParaRPr lang="en-US" dirty="0"/>
          </a:p>
          <a:p>
            <a:r>
              <a:rPr lang="en-US" dirty="0"/>
              <a:t>Nevada’s Administrative Office of the Courts (AOC) awards grants to pay for mandated drug and alcohol testing, </a:t>
            </a:r>
            <a:r>
              <a:rPr lang="en-US" dirty="0" smtClean="0"/>
              <a:t>counseling</a:t>
            </a:r>
            <a:r>
              <a:rPr lang="en-US" dirty="0"/>
              <a:t>, electronic monitoring, </a:t>
            </a:r>
            <a:r>
              <a:rPr lang="en-US" dirty="0" smtClean="0"/>
              <a:t>incentives, </a:t>
            </a:r>
            <a:r>
              <a:rPr lang="en-US" dirty="0"/>
              <a:t>and other costs </a:t>
            </a:r>
            <a:r>
              <a:rPr lang="en-US" dirty="0" smtClean="0"/>
              <a:t>associated with Specialty </a:t>
            </a:r>
            <a:r>
              <a:rPr lang="en-US" dirty="0"/>
              <a:t>Court </a:t>
            </a:r>
            <a:r>
              <a:rPr lang="en-US" dirty="0" smtClean="0"/>
              <a:t>programs.</a:t>
            </a:r>
            <a:endParaRPr lang="en-US" dirty="0"/>
          </a:p>
          <a:p>
            <a:endParaRPr lang="en-US" dirty="0"/>
          </a:p>
        </p:txBody>
      </p:sp>
      <p:sp>
        <p:nvSpPr>
          <p:cNvPr id="4" name="Content Placeholder 3"/>
          <p:cNvSpPr>
            <a:spLocks noGrp="1"/>
          </p:cNvSpPr>
          <p:nvPr>
            <p:ph sz="half" idx="2"/>
          </p:nvPr>
        </p:nvSpPr>
        <p:spPr>
          <a:xfrm>
            <a:off x="6181344" y="2560320"/>
            <a:ext cx="4558981" cy="3310128"/>
          </a:xfrm>
        </p:spPr>
        <p:txBody>
          <a:bodyPr>
            <a:noAutofit/>
          </a:bodyPr>
          <a:lstStyle/>
          <a:p>
            <a:pPr marL="0" indent="0">
              <a:buNone/>
            </a:pPr>
            <a:r>
              <a:rPr lang="en-US" sz="2000" b="1" dirty="0"/>
              <a:t>Purpose:</a:t>
            </a:r>
          </a:p>
          <a:p>
            <a:r>
              <a:rPr lang="en-US" sz="1700" dirty="0"/>
              <a:t>To engage the drug-addicted criminal offender in intensive therapeutic and judicial </a:t>
            </a:r>
            <a:r>
              <a:rPr lang="en-US" sz="1700" dirty="0" smtClean="0"/>
              <a:t>intervention.</a:t>
            </a:r>
            <a:endParaRPr lang="en-US" sz="1700" dirty="0"/>
          </a:p>
          <a:p>
            <a:r>
              <a:rPr lang="en-US" sz="1700" dirty="0"/>
              <a:t>To reduce recidivism and further involvement in the criminal justice </a:t>
            </a:r>
            <a:r>
              <a:rPr lang="en-US" sz="1700" dirty="0" smtClean="0"/>
              <a:t>system.</a:t>
            </a:r>
            <a:endParaRPr lang="en-US" sz="1700" dirty="0"/>
          </a:p>
          <a:p>
            <a:endParaRPr lang="en-US" sz="2200" dirty="0"/>
          </a:p>
        </p:txBody>
      </p:sp>
      <p:sp>
        <p:nvSpPr>
          <p:cNvPr id="5" name="TextBox 4"/>
          <p:cNvSpPr txBox="1"/>
          <p:nvPr/>
        </p:nvSpPr>
        <p:spPr>
          <a:xfrm>
            <a:off x="867905" y="5703376"/>
            <a:ext cx="9872420" cy="646331"/>
          </a:xfrm>
          <a:prstGeom prst="rect">
            <a:avLst/>
          </a:prstGeom>
          <a:noFill/>
        </p:spPr>
        <p:txBody>
          <a:bodyPr wrap="square" rtlCol="0">
            <a:spAutoFit/>
          </a:bodyPr>
          <a:lstStyle/>
          <a:p>
            <a:r>
              <a:rPr lang="en-US" sz="1200" dirty="0" smtClean="0"/>
              <a:t>Source: Reno Municipal Court Information. </a:t>
            </a:r>
            <a:r>
              <a:rPr lang="en-US" sz="1200" i="1" dirty="0" smtClean="0"/>
              <a:t>Specialty Courts and Programs.</a:t>
            </a:r>
            <a:r>
              <a:rPr lang="en-US" sz="1200" dirty="0" smtClean="0"/>
              <a:t/>
            </a:r>
            <a:br>
              <a:rPr lang="en-US" sz="1200" dirty="0" smtClean="0"/>
            </a:br>
            <a:r>
              <a:rPr lang="en-US" sz="1200" dirty="0" smtClean="0"/>
              <a:t>Retrieved from </a:t>
            </a:r>
            <a:r>
              <a:rPr lang="en-US" sz="1200" dirty="0" smtClean="0">
                <a:solidFill>
                  <a:schemeClr val="tx1"/>
                </a:solidFill>
              </a:rPr>
              <a:t>http://www.reno.gov/government/municipal-court/specialty-courts-and-programs</a:t>
            </a:r>
          </a:p>
          <a:p>
            <a:endParaRPr lang="en-US" sz="1200" dirty="0"/>
          </a:p>
        </p:txBody>
      </p:sp>
    </p:spTree>
    <p:extLst>
      <p:ext uri="{BB962C8B-B14F-4D97-AF65-F5344CB8AC3E}">
        <p14:creationId xmlns:p14="http://schemas.microsoft.com/office/powerpoint/2010/main" xmlns="" val="66672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Nevada Specialty Courts</a:t>
            </a:r>
            <a:endParaRPr lang="en-US" b="1" dirty="0"/>
          </a:p>
        </p:txBody>
      </p:sp>
      <p:sp>
        <p:nvSpPr>
          <p:cNvPr id="3" name="Content Placeholder 2"/>
          <p:cNvSpPr>
            <a:spLocks noGrp="1"/>
          </p:cNvSpPr>
          <p:nvPr>
            <p:ph idx="1"/>
          </p:nvPr>
        </p:nvSpPr>
        <p:spPr>
          <a:xfrm>
            <a:off x="1295402" y="2556932"/>
            <a:ext cx="5244883" cy="3115449"/>
          </a:xfrm>
        </p:spPr>
        <p:txBody>
          <a:bodyPr>
            <a:normAutofit fontScale="92500" lnSpcReduction="10000"/>
          </a:bodyPr>
          <a:lstStyle/>
          <a:p>
            <a:pPr marL="0" indent="0">
              <a:buNone/>
            </a:pPr>
            <a:r>
              <a:rPr lang="en-US" dirty="0" smtClean="0"/>
              <a:t>Currently, Nevada has 42 Specialty Court Programs:</a:t>
            </a:r>
          </a:p>
          <a:p>
            <a:pPr lvl="1"/>
            <a:r>
              <a:rPr lang="en-US" dirty="0" smtClean="0"/>
              <a:t>27 urban and 15 rural programs, including:</a:t>
            </a:r>
          </a:p>
          <a:p>
            <a:pPr lvl="2"/>
            <a:r>
              <a:rPr lang="en-US" dirty="0" smtClean="0"/>
              <a:t>17 </a:t>
            </a:r>
            <a:r>
              <a:rPr lang="en-US" dirty="0"/>
              <a:t>adult drug courts </a:t>
            </a:r>
            <a:r>
              <a:rPr lang="en-US" dirty="0" smtClean="0"/>
              <a:t>including </a:t>
            </a:r>
            <a:r>
              <a:rPr lang="en-US" dirty="0"/>
              <a:t>diversion and child </a:t>
            </a:r>
            <a:r>
              <a:rPr lang="en-US" dirty="0" smtClean="0"/>
              <a:t>support; 3 </a:t>
            </a:r>
            <a:r>
              <a:rPr lang="en-US" dirty="0"/>
              <a:t>family drug courts, 3 mental health courts, 4 juvenile drug courts, 6 DUI courts, 5 hybrid DUI/drug courts, 1 prostitution prevention court, 1 veterans treatment court, and 2 habitual offender courts.</a:t>
            </a:r>
          </a:p>
          <a:p>
            <a:pPr lvl="1"/>
            <a:endParaRPr lang="en-US" dirty="0" smtClean="0"/>
          </a:p>
        </p:txBody>
      </p:sp>
      <p:sp>
        <p:nvSpPr>
          <p:cNvPr id="4" name="TextBox 3"/>
          <p:cNvSpPr txBox="1"/>
          <p:nvPr/>
        </p:nvSpPr>
        <p:spPr>
          <a:xfrm>
            <a:off x="1295402" y="5382510"/>
            <a:ext cx="9894374" cy="646331"/>
          </a:xfrm>
          <a:prstGeom prst="rect">
            <a:avLst/>
          </a:prstGeom>
          <a:noFill/>
        </p:spPr>
        <p:txBody>
          <a:bodyPr wrap="square" rtlCol="0">
            <a:spAutoFit/>
          </a:bodyPr>
          <a:lstStyle/>
          <a:p>
            <a:r>
              <a:rPr lang="en-US" sz="1200" dirty="0" smtClean="0"/>
              <a:t>Source Administrative Office of the Courts, Specialty Courts.</a:t>
            </a:r>
          </a:p>
          <a:p>
            <a:r>
              <a:rPr lang="en-US" sz="1200" dirty="0" smtClean="0"/>
              <a:t>Retrieved from</a:t>
            </a:r>
          </a:p>
          <a:p>
            <a:r>
              <a:rPr lang="en-US" sz="1200" dirty="0" smtClean="0"/>
              <a:t>http://nvcourts.gov/AOC/Programs_and_Services/Specialty_Courts/Overview/</a:t>
            </a:r>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87051" y="2556932"/>
            <a:ext cx="3471909" cy="3471909"/>
          </a:xfrm>
          <a:prstGeom prst="rect">
            <a:avLst/>
          </a:prstGeom>
        </p:spPr>
      </p:pic>
    </p:spTree>
    <p:extLst>
      <p:ext uri="{BB962C8B-B14F-4D97-AF65-F5344CB8AC3E}">
        <p14:creationId xmlns:p14="http://schemas.microsoft.com/office/powerpoint/2010/main" xmlns="" val="125604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Specialty Court Programs Work With Offenders</a:t>
            </a:r>
            <a:endParaRPr lang="en-US" b="1" dirty="0"/>
          </a:p>
        </p:txBody>
      </p:sp>
      <p:sp>
        <p:nvSpPr>
          <p:cNvPr id="3" name="Content Placeholder 2"/>
          <p:cNvSpPr>
            <a:spLocks noGrp="1"/>
          </p:cNvSpPr>
          <p:nvPr>
            <p:ph idx="1"/>
          </p:nvPr>
        </p:nvSpPr>
        <p:spPr/>
        <p:txBody>
          <a:bodyPr>
            <a:normAutofit/>
          </a:bodyPr>
          <a:lstStyle/>
          <a:p>
            <a:r>
              <a:rPr lang="en-US" dirty="0"/>
              <a:t>The Specialty Courts </a:t>
            </a:r>
            <a:r>
              <a:rPr lang="en-US" dirty="0" smtClean="0"/>
              <a:t>engage offenders </a:t>
            </a:r>
            <a:r>
              <a:rPr lang="en-US" dirty="0"/>
              <a:t>of all ages and stages in substance </a:t>
            </a:r>
            <a:r>
              <a:rPr lang="en-US" dirty="0" smtClean="0"/>
              <a:t>abuse as well as their families. </a:t>
            </a:r>
          </a:p>
          <a:p>
            <a:r>
              <a:rPr lang="en-US" dirty="0" smtClean="0"/>
              <a:t>The SJDC contracts </a:t>
            </a:r>
            <a:r>
              <a:rPr lang="en-US" dirty="0"/>
              <a:t>with </a:t>
            </a:r>
            <a:r>
              <a:rPr lang="en-US" dirty="0" smtClean="0"/>
              <a:t>various treatment services to </a:t>
            </a:r>
            <a:r>
              <a:rPr lang="en-US" dirty="0"/>
              <a:t>provide </a:t>
            </a:r>
            <a:r>
              <a:rPr lang="en-US" dirty="0" smtClean="0"/>
              <a:t>drug testing</a:t>
            </a:r>
            <a:r>
              <a:rPr lang="en-US" dirty="0"/>
              <a:t>, </a:t>
            </a:r>
            <a:r>
              <a:rPr lang="en-US" dirty="0" smtClean="0"/>
              <a:t>counseling, </a:t>
            </a:r>
            <a:r>
              <a:rPr lang="en-US" dirty="0"/>
              <a:t>and case management for </a:t>
            </a:r>
            <a:r>
              <a:rPr lang="en-US" dirty="0" smtClean="0"/>
              <a:t>participants, </a:t>
            </a:r>
            <a:r>
              <a:rPr lang="en-US" dirty="0"/>
              <a:t>using a </a:t>
            </a:r>
            <a:r>
              <a:rPr lang="en-US" dirty="0" smtClean="0"/>
              <a:t>multidisciplinary team approach </a:t>
            </a:r>
            <a:r>
              <a:rPr lang="en-US" dirty="0"/>
              <a:t>involving the judge, </a:t>
            </a:r>
            <a:r>
              <a:rPr lang="en-US" dirty="0" smtClean="0"/>
              <a:t>defense and prosecution </a:t>
            </a:r>
            <a:r>
              <a:rPr lang="en-US" dirty="0"/>
              <a:t>counsel, </a:t>
            </a:r>
            <a:r>
              <a:rPr lang="en-US" dirty="0" smtClean="0"/>
              <a:t>treatment, </a:t>
            </a:r>
            <a:r>
              <a:rPr lang="en-US" dirty="0"/>
              <a:t>court </a:t>
            </a:r>
            <a:r>
              <a:rPr lang="en-US" dirty="0" smtClean="0"/>
              <a:t>staff, and parole </a:t>
            </a:r>
            <a:r>
              <a:rPr lang="en-US" dirty="0"/>
              <a:t>and </a:t>
            </a:r>
            <a:r>
              <a:rPr lang="en-US" dirty="0" smtClean="0"/>
              <a:t>probation.</a:t>
            </a:r>
          </a:p>
          <a:p>
            <a:r>
              <a:rPr lang="en-US" dirty="0" smtClean="0"/>
              <a:t>The various specialty courts work with one another closely, transferring offenders to different courts based on circumstances and need.</a:t>
            </a:r>
          </a:p>
        </p:txBody>
      </p:sp>
    </p:spTree>
    <p:extLst>
      <p:ext uri="{BB962C8B-B14F-4D97-AF65-F5344CB8AC3E}">
        <p14:creationId xmlns:p14="http://schemas.microsoft.com/office/powerpoint/2010/main" xmlns="" val="3267564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Second Judicial District Court’s</a:t>
            </a:r>
            <a:br>
              <a:rPr lang="en-US" b="1" dirty="0" smtClean="0"/>
            </a:br>
            <a:r>
              <a:rPr lang="en-US" b="1" dirty="0" smtClean="0"/>
              <a:t> Specialty Courts</a:t>
            </a:r>
            <a:endParaRPr lang="en-US" b="1" dirty="0"/>
          </a:p>
        </p:txBody>
      </p:sp>
      <p:sp>
        <p:nvSpPr>
          <p:cNvPr id="3" name="Content Placeholder 2"/>
          <p:cNvSpPr>
            <a:spLocks noGrp="1"/>
          </p:cNvSpPr>
          <p:nvPr>
            <p:ph sz="half" idx="1"/>
          </p:nvPr>
        </p:nvSpPr>
        <p:spPr>
          <a:xfrm>
            <a:off x="1298447" y="2560320"/>
            <a:ext cx="9736346" cy="647829"/>
          </a:xfrm>
        </p:spPr>
        <p:txBody>
          <a:bodyPr>
            <a:normAutofit/>
          </a:bodyPr>
          <a:lstStyle/>
          <a:p>
            <a:pPr marL="0" indent="0">
              <a:buNone/>
            </a:pPr>
            <a:r>
              <a:rPr lang="en-US" b="1" dirty="0" smtClean="0"/>
              <a:t>10 Courts in the Second Judicial District:</a:t>
            </a:r>
          </a:p>
          <a:p>
            <a:pPr marL="0" indent="0">
              <a:buNone/>
            </a:pPr>
            <a:endParaRPr lang="en-US" dirty="0" smtClean="0"/>
          </a:p>
          <a:p>
            <a:endParaRPr lang="en-US" dirty="0"/>
          </a:p>
        </p:txBody>
      </p:sp>
      <p:sp>
        <p:nvSpPr>
          <p:cNvPr id="8" name="Content Placeholder 2"/>
          <p:cNvSpPr>
            <a:spLocks noGrp="1"/>
          </p:cNvSpPr>
          <p:nvPr>
            <p:ph sz="half" idx="1"/>
          </p:nvPr>
        </p:nvSpPr>
        <p:spPr>
          <a:xfrm>
            <a:off x="6096000" y="2898182"/>
            <a:ext cx="4714895" cy="3115159"/>
          </a:xfrm>
        </p:spPr>
        <p:txBody>
          <a:bodyPr>
            <a:normAutofit/>
          </a:bodyPr>
          <a:lstStyle/>
          <a:p>
            <a:pPr marL="0" indent="0">
              <a:buNone/>
            </a:pPr>
            <a:endParaRPr lang="en-US" dirty="0" smtClean="0"/>
          </a:p>
          <a:p>
            <a:pPr marL="0" indent="0">
              <a:buNone/>
            </a:pPr>
            <a:endParaRPr lang="en-US" dirty="0"/>
          </a:p>
        </p:txBody>
      </p:sp>
      <p:sp>
        <p:nvSpPr>
          <p:cNvPr id="11" name="TextBox 10"/>
          <p:cNvSpPr txBox="1"/>
          <p:nvPr/>
        </p:nvSpPr>
        <p:spPr>
          <a:xfrm>
            <a:off x="1295403" y="3099661"/>
            <a:ext cx="4376978" cy="3816429"/>
          </a:xfrm>
          <a:prstGeom prst="rect">
            <a:avLst/>
          </a:prstGeom>
          <a:noFill/>
        </p:spPr>
        <p:txBody>
          <a:bodyPr wrap="square" rtlCol="0">
            <a:spAutoFit/>
          </a:bodyPr>
          <a:lstStyle/>
          <a:p>
            <a:pPr algn="ctr"/>
            <a:r>
              <a:rPr lang="en-US" dirty="0" smtClean="0"/>
              <a:t>Adult Drug Court</a:t>
            </a:r>
          </a:p>
          <a:p>
            <a:pPr algn="ctr"/>
            <a:r>
              <a:rPr lang="en-US" dirty="0" smtClean="0"/>
              <a:t>Diversion Court</a:t>
            </a:r>
          </a:p>
          <a:p>
            <a:pPr algn="ctr"/>
            <a:r>
              <a:rPr lang="en-US" dirty="0" smtClean="0"/>
              <a:t>Felony DUI Court</a:t>
            </a:r>
          </a:p>
          <a:p>
            <a:pPr algn="ctr"/>
            <a:r>
              <a:rPr lang="en-US" dirty="0" smtClean="0"/>
              <a:t>Family Drug Court</a:t>
            </a:r>
          </a:p>
          <a:p>
            <a:pPr algn="ctr"/>
            <a:r>
              <a:rPr lang="en-US" dirty="0" smtClean="0"/>
              <a:t>Family Mental Health Court</a:t>
            </a:r>
          </a:p>
          <a:p>
            <a:pPr algn="ctr"/>
            <a:r>
              <a:rPr lang="en-US" dirty="0" smtClean="0"/>
              <a:t>Medication Assisted Treatment Court</a:t>
            </a:r>
          </a:p>
          <a:p>
            <a:pPr algn="ctr"/>
            <a:r>
              <a:rPr lang="en-US" dirty="0" smtClean="0"/>
              <a:t>Mental Health Court</a:t>
            </a:r>
          </a:p>
          <a:p>
            <a:pPr algn="ctr"/>
            <a:r>
              <a:rPr lang="en-US" dirty="0" smtClean="0"/>
              <a:t>Prison Re-Entry Court</a:t>
            </a:r>
          </a:p>
          <a:p>
            <a:pPr algn="ctr"/>
            <a:r>
              <a:rPr lang="en-US" dirty="0" smtClean="0"/>
              <a:t>Veterans Court</a:t>
            </a:r>
          </a:p>
          <a:p>
            <a:pPr algn="ctr"/>
            <a:r>
              <a:rPr lang="en-US" dirty="0" smtClean="0"/>
              <a:t>Young Offender Drug Court</a:t>
            </a:r>
            <a:endParaRPr lang="en-US" dirty="0"/>
          </a:p>
          <a:p>
            <a:pPr algn="ctr"/>
            <a:endParaRPr lang="en-US" dirty="0" smtClean="0"/>
          </a:p>
          <a:p>
            <a:pPr algn="ctr"/>
            <a:endParaRPr lang="en-US" sz="2200" dirty="0" smtClean="0"/>
          </a:p>
          <a:p>
            <a:pPr algn="ctr"/>
            <a:endParaRPr lang="en-US" sz="22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1729" y="2803642"/>
            <a:ext cx="3074082" cy="3016353"/>
          </a:xfrm>
          <a:prstGeom prst="rect">
            <a:avLst/>
          </a:prstGeom>
        </p:spPr>
      </p:pic>
    </p:spTree>
    <p:extLst>
      <p:ext uri="{BB962C8B-B14F-4D97-AF65-F5344CB8AC3E}">
        <p14:creationId xmlns:p14="http://schemas.microsoft.com/office/powerpoint/2010/main" xmlns="" val="418512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Trends </a:t>
            </a:r>
            <a:r>
              <a:rPr lang="en-US" b="1" dirty="0"/>
              <a:t>in Specialty Courts: Nevada and </a:t>
            </a:r>
            <a:r>
              <a:rPr lang="en-US" b="1" dirty="0" smtClean="0"/>
              <a:t>Nationwide</a:t>
            </a:r>
            <a:endParaRPr lang="en-US" b="1" dirty="0"/>
          </a:p>
        </p:txBody>
      </p:sp>
      <p:sp>
        <p:nvSpPr>
          <p:cNvPr id="3" name="Content Placeholder 2"/>
          <p:cNvSpPr>
            <a:spLocks noGrp="1"/>
          </p:cNvSpPr>
          <p:nvPr>
            <p:ph idx="1"/>
          </p:nvPr>
        </p:nvSpPr>
        <p:spPr>
          <a:xfrm>
            <a:off x="1295400" y="2556932"/>
            <a:ext cx="9601197" cy="3363421"/>
          </a:xfrm>
        </p:spPr>
        <p:txBody>
          <a:bodyPr>
            <a:normAutofit/>
          </a:bodyPr>
          <a:lstStyle/>
          <a:p>
            <a:r>
              <a:rPr lang="en-US" dirty="0" smtClean="0"/>
              <a:t>Nationally, </a:t>
            </a:r>
            <a:r>
              <a:rPr lang="en-US" dirty="0"/>
              <a:t>almost </a:t>
            </a:r>
            <a:r>
              <a:rPr lang="en-US" dirty="0" smtClean="0"/>
              <a:t>4,000 </a:t>
            </a:r>
            <a:r>
              <a:rPr lang="en-US" dirty="0"/>
              <a:t>of </a:t>
            </a:r>
            <a:r>
              <a:rPr lang="en-US" dirty="0" smtClean="0"/>
              <a:t>the existing 16,000 criminal courts in </a:t>
            </a:r>
            <a:r>
              <a:rPr lang="en-US" dirty="0"/>
              <a:t>the US are Specialty </a:t>
            </a:r>
            <a:r>
              <a:rPr lang="en-US" dirty="0" smtClean="0"/>
              <a:t>Courts.</a:t>
            </a:r>
          </a:p>
          <a:p>
            <a:r>
              <a:rPr lang="en-US" dirty="0" smtClean="0"/>
              <a:t>Nevada </a:t>
            </a:r>
            <a:r>
              <a:rPr lang="en-US" dirty="0"/>
              <a:t>implemented the first of its </a:t>
            </a:r>
            <a:r>
              <a:rPr lang="en-US" dirty="0" smtClean="0"/>
              <a:t>Specialty </a:t>
            </a:r>
            <a:r>
              <a:rPr lang="en-US" dirty="0"/>
              <a:t>Courts in </a:t>
            </a:r>
            <a:r>
              <a:rPr lang="en-US" dirty="0" smtClean="0"/>
              <a:t>1993</a:t>
            </a:r>
          </a:p>
          <a:p>
            <a:r>
              <a:rPr lang="en-US" dirty="0" smtClean="0"/>
              <a:t>In 2015, the Second Judicial District Court (SJDC) created the Youth Offender Court as a pilot to allow Medication Assisted Treatment (MAT).</a:t>
            </a:r>
          </a:p>
          <a:p>
            <a:r>
              <a:rPr lang="en-US" dirty="0" smtClean="0"/>
              <a:t>Since then, Nevada Specialty Courts have created MAT programs both in the SJDC and the Western Regional Drug Courts.</a:t>
            </a:r>
          </a:p>
          <a:p>
            <a:endParaRPr lang="en-US" dirty="0" smtClean="0"/>
          </a:p>
          <a:p>
            <a:endParaRPr lang="en-US" dirty="0"/>
          </a:p>
        </p:txBody>
      </p:sp>
      <p:sp>
        <p:nvSpPr>
          <p:cNvPr id="5" name="TextBox 4"/>
          <p:cNvSpPr txBox="1"/>
          <p:nvPr/>
        </p:nvSpPr>
        <p:spPr>
          <a:xfrm>
            <a:off x="867905" y="5703376"/>
            <a:ext cx="9872420" cy="646331"/>
          </a:xfrm>
          <a:prstGeom prst="rect">
            <a:avLst/>
          </a:prstGeom>
          <a:noFill/>
        </p:spPr>
        <p:txBody>
          <a:bodyPr wrap="square" rtlCol="0">
            <a:spAutoFit/>
          </a:bodyPr>
          <a:lstStyle/>
          <a:p>
            <a:r>
              <a:rPr lang="en-US" sz="1200" dirty="0" smtClean="0"/>
              <a:t>Source: Reno Municipal Court Information. </a:t>
            </a:r>
            <a:r>
              <a:rPr lang="en-US" sz="1200" i="1" dirty="0" smtClean="0"/>
              <a:t>Specialty Courts and Programs.</a:t>
            </a:r>
            <a:r>
              <a:rPr lang="en-US" sz="1200" dirty="0" smtClean="0"/>
              <a:t/>
            </a:r>
            <a:br>
              <a:rPr lang="en-US" sz="1200" dirty="0" smtClean="0"/>
            </a:br>
            <a:r>
              <a:rPr lang="en-US" sz="1200" dirty="0" smtClean="0"/>
              <a:t>Retrieved from </a:t>
            </a:r>
            <a:r>
              <a:rPr lang="en-US" sz="1200" dirty="0" smtClean="0">
                <a:solidFill>
                  <a:schemeClr val="tx1"/>
                </a:solidFill>
              </a:rPr>
              <a:t>http://www.reno.gov/government/municipal-court/specialty-courts-and-programs</a:t>
            </a:r>
          </a:p>
          <a:p>
            <a:endParaRPr lang="en-US" sz="1200" dirty="0"/>
          </a:p>
        </p:txBody>
      </p:sp>
    </p:spTree>
    <p:extLst>
      <p:ext uri="{BB962C8B-B14F-4D97-AF65-F5344CB8AC3E}">
        <p14:creationId xmlns:p14="http://schemas.microsoft.com/office/powerpoint/2010/main" xmlns="" val="2756380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Components of a Successful Specialty Court Program</a:t>
            </a:r>
            <a:endParaRPr lang="en-US" b="1" dirty="0"/>
          </a:p>
        </p:txBody>
      </p:sp>
      <p:sp>
        <p:nvSpPr>
          <p:cNvPr id="3" name="Content Placeholder 2"/>
          <p:cNvSpPr>
            <a:spLocks noGrp="1"/>
          </p:cNvSpPr>
          <p:nvPr>
            <p:ph idx="1"/>
          </p:nvPr>
        </p:nvSpPr>
        <p:spPr>
          <a:xfrm>
            <a:off x="1295401" y="2556932"/>
            <a:ext cx="9601197" cy="3134270"/>
          </a:xfrm>
        </p:spPr>
        <p:txBody>
          <a:bodyPr>
            <a:normAutofit fontScale="70000" lnSpcReduction="20000"/>
          </a:bodyPr>
          <a:lstStyle/>
          <a:p>
            <a:pPr marL="457200" indent="-457200">
              <a:buFont typeface="+mj-lt"/>
              <a:buAutoNum type="arabicPeriod"/>
            </a:pPr>
            <a:r>
              <a:rPr lang="en-US" dirty="0" smtClean="0"/>
              <a:t>Counseling and medication</a:t>
            </a:r>
          </a:p>
          <a:p>
            <a:pPr marL="457200" indent="-457200">
              <a:buFont typeface="+mj-lt"/>
              <a:buAutoNum type="arabicPeriod"/>
            </a:pPr>
            <a:r>
              <a:rPr lang="en-US" dirty="0" smtClean="0"/>
              <a:t>Courts being selective about treatment programs and physicians</a:t>
            </a:r>
          </a:p>
          <a:p>
            <a:pPr marL="457200" indent="-457200">
              <a:buFont typeface="+mj-lt"/>
              <a:buAutoNum type="arabicPeriod"/>
            </a:pPr>
            <a:r>
              <a:rPr lang="en-US" dirty="0" smtClean="0"/>
              <a:t>Strong relationships with treatment programs</a:t>
            </a:r>
          </a:p>
          <a:p>
            <a:pPr marL="457200" indent="-457200">
              <a:buFont typeface="+mj-lt"/>
              <a:buAutoNum type="arabicPeriod"/>
            </a:pPr>
            <a:r>
              <a:rPr lang="en-US" dirty="0" smtClean="0"/>
              <a:t>Screening and assessment for all levels of treatment</a:t>
            </a:r>
          </a:p>
          <a:p>
            <a:pPr marL="457200" indent="-457200">
              <a:buFont typeface="+mj-lt"/>
              <a:buAutoNum type="arabicPeriod"/>
            </a:pPr>
            <a:r>
              <a:rPr lang="en-US" dirty="0" smtClean="0"/>
              <a:t>Reliance on clinical judgment of treatment providers and court staff</a:t>
            </a:r>
          </a:p>
          <a:p>
            <a:pPr marL="457200" indent="-457200">
              <a:buFont typeface="+mj-lt"/>
              <a:buAutoNum type="arabicPeriod"/>
            </a:pPr>
            <a:r>
              <a:rPr lang="en-US" dirty="0" smtClean="0"/>
              <a:t>Endorsement of MAT by drug court team</a:t>
            </a:r>
          </a:p>
          <a:p>
            <a:pPr marL="457200" indent="-457200">
              <a:buFont typeface="+mj-lt"/>
              <a:buAutoNum type="arabicPeriod"/>
            </a:pPr>
            <a:r>
              <a:rPr lang="en-US" dirty="0" smtClean="0"/>
              <a:t>Monitoring for illicit use of MAT medication</a:t>
            </a:r>
          </a:p>
          <a:p>
            <a:pPr marL="457200" indent="-457200">
              <a:buFont typeface="+mj-lt"/>
              <a:buAutoNum type="arabicPeriod"/>
            </a:pPr>
            <a:r>
              <a:rPr lang="en-US" dirty="0" smtClean="0"/>
              <a:t>MAT medication coverage by government and/or private insurance programs</a:t>
            </a:r>
          </a:p>
          <a:p>
            <a:pPr marL="457200" indent="-457200">
              <a:buFont typeface="+mj-lt"/>
              <a:buAutoNum type="arabicPeriod"/>
            </a:pPr>
            <a:r>
              <a:rPr lang="en-US" dirty="0" smtClean="0"/>
              <a:t>MAT treatment operating similarly to other kinds of treatment</a:t>
            </a:r>
          </a:p>
          <a:p>
            <a:pPr marL="457200" indent="-457200">
              <a:buFont typeface="+mj-lt"/>
              <a:buAutoNum type="arabicPeriod"/>
            </a:pPr>
            <a:endParaRPr lang="en-US" dirty="0"/>
          </a:p>
        </p:txBody>
      </p:sp>
      <p:sp>
        <p:nvSpPr>
          <p:cNvPr id="4" name="TextBox 3"/>
          <p:cNvSpPr txBox="1"/>
          <p:nvPr/>
        </p:nvSpPr>
        <p:spPr>
          <a:xfrm>
            <a:off x="1167065" y="5691202"/>
            <a:ext cx="9581146" cy="276999"/>
          </a:xfrm>
          <a:prstGeom prst="rect">
            <a:avLst/>
          </a:prstGeom>
          <a:noFill/>
        </p:spPr>
        <p:txBody>
          <a:bodyPr wrap="square" rtlCol="0">
            <a:spAutoFit/>
          </a:bodyPr>
          <a:lstStyle/>
          <a:p>
            <a:r>
              <a:rPr lang="en-US" sz="1200" dirty="0" smtClean="0"/>
              <a:t>Source: Friedman, Sally, et al. (2015). </a:t>
            </a:r>
            <a:r>
              <a:rPr lang="en-US" sz="1200" i="1" dirty="0" smtClean="0"/>
              <a:t>Medication-Assisted Treatment in Drug Courts, Recommended Strategies</a:t>
            </a:r>
            <a:r>
              <a:rPr lang="en-US" sz="1200" dirty="0" smtClean="0"/>
              <a:t> </a:t>
            </a:r>
            <a:endParaRPr lang="en-US" sz="1200" dirty="0"/>
          </a:p>
        </p:txBody>
      </p:sp>
    </p:spTree>
    <p:extLst>
      <p:ext uri="{BB962C8B-B14F-4D97-AF65-F5344CB8AC3E}">
        <p14:creationId xmlns:p14="http://schemas.microsoft.com/office/powerpoint/2010/main" xmlns="" val="2387545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Medication Assisted Treatment (MAT)</a:t>
            </a:r>
            <a:endParaRPr lang="en-US"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u="sng" dirty="0" smtClean="0"/>
              <a:t>What is it?</a:t>
            </a:r>
          </a:p>
          <a:p>
            <a:pPr marL="0" indent="0">
              <a:buNone/>
            </a:pPr>
            <a:r>
              <a:rPr lang="en-US" i="1" dirty="0" smtClean="0"/>
              <a:t>“the use of medications in combination with counseling and behavioral therapies for the treatment of substance use disorders, including opioid addiction. MAT operates to normalize brain chemistry, block the euphoric effects of opioids, relieve psychological cravings, and stabilize body functions without the negative effects of the short-acting drugs of abuse.”</a:t>
            </a:r>
            <a:endParaRPr lang="en-US" dirty="0" smtClean="0"/>
          </a:p>
          <a:p>
            <a:pPr marL="0" indent="0">
              <a:buNone/>
            </a:pPr>
            <a:endParaRPr lang="en-US" dirty="0"/>
          </a:p>
        </p:txBody>
      </p:sp>
      <p:sp>
        <p:nvSpPr>
          <p:cNvPr id="6" name="Content Placeholder 5"/>
          <p:cNvSpPr>
            <a:spLocks noGrp="1"/>
          </p:cNvSpPr>
          <p:nvPr>
            <p:ph sz="half" idx="2"/>
          </p:nvPr>
        </p:nvSpPr>
        <p:spPr>
          <a:xfrm>
            <a:off x="6178294" y="2470697"/>
            <a:ext cx="4718304" cy="3310128"/>
          </a:xfrm>
        </p:spPr>
        <p:txBody>
          <a:bodyPr>
            <a:noAutofit/>
          </a:bodyPr>
          <a:lstStyle/>
          <a:p>
            <a:pPr marL="0" indent="0">
              <a:buNone/>
            </a:pPr>
            <a:r>
              <a:rPr lang="en-US" sz="2100" dirty="0" smtClean="0"/>
              <a:t>Substance abuse is a stress-induced disease that affects the pleasure and reward circuitry of the brain. Traditionally</a:t>
            </a:r>
            <a:r>
              <a:rPr lang="en-US" sz="2100" dirty="0"/>
              <a:t>, only methadone was </a:t>
            </a:r>
            <a:r>
              <a:rPr lang="en-US" sz="2100" dirty="0" smtClean="0"/>
              <a:t>available as treatment for this disease </a:t>
            </a:r>
            <a:r>
              <a:rPr lang="en-US" sz="2100" dirty="0"/>
              <a:t>but now there are three primary options for </a:t>
            </a:r>
            <a:r>
              <a:rPr lang="en-US" sz="2100" dirty="0" smtClean="0"/>
              <a:t>MAT:</a:t>
            </a:r>
            <a:endParaRPr lang="en-US" sz="2100" dirty="0"/>
          </a:p>
          <a:p>
            <a:pPr marL="457200" indent="-457200">
              <a:buFont typeface="+mj-lt"/>
              <a:buAutoNum type="arabicPeriod"/>
            </a:pPr>
            <a:r>
              <a:rPr lang="en-US" sz="2100" dirty="0"/>
              <a:t>Methadone</a:t>
            </a:r>
          </a:p>
          <a:p>
            <a:pPr marL="457200" indent="-457200">
              <a:buFont typeface="+mj-lt"/>
              <a:buAutoNum type="arabicPeriod"/>
            </a:pPr>
            <a:r>
              <a:rPr lang="en-US" sz="2100" dirty="0"/>
              <a:t>Buprenorphine</a:t>
            </a:r>
          </a:p>
          <a:p>
            <a:pPr marL="457200" indent="-457200">
              <a:buFont typeface="+mj-lt"/>
              <a:buAutoNum type="arabicPeriod"/>
            </a:pPr>
            <a:r>
              <a:rPr lang="en-US" sz="2100" dirty="0" smtClean="0"/>
              <a:t>Naltrexone</a:t>
            </a:r>
          </a:p>
        </p:txBody>
      </p:sp>
      <p:sp>
        <p:nvSpPr>
          <p:cNvPr id="7" name="TextBox 6"/>
          <p:cNvSpPr txBox="1"/>
          <p:nvPr/>
        </p:nvSpPr>
        <p:spPr>
          <a:xfrm>
            <a:off x="1226179" y="5827023"/>
            <a:ext cx="9581146" cy="276999"/>
          </a:xfrm>
          <a:prstGeom prst="rect">
            <a:avLst/>
          </a:prstGeom>
          <a:noFill/>
        </p:spPr>
        <p:txBody>
          <a:bodyPr wrap="square" rtlCol="0">
            <a:spAutoFit/>
          </a:bodyPr>
          <a:lstStyle/>
          <a:p>
            <a:r>
              <a:rPr lang="en-US" sz="1200" dirty="0" smtClean="0"/>
              <a:t>Source: Friedman, Sally, et al. (2015). </a:t>
            </a:r>
            <a:r>
              <a:rPr lang="en-US" sz="1200" i="1" dirty="0" smtClean="0"/>
              <a:t>Medication-Assisted Treatment in Drug Courts, Recommended Strategies</a:t>
            </a:r>
            <a:r>
              <a:rPr lang="en-US" sz="1200" dirty="0" smtClean="0"/>
              <a:t> </a:t>
            </a:r>
            <a:endParaRPr lang="en-US" sz="1200" dirty="0"/>
          </a:p>
        </p:txBody>
      </p:sp>
    </p:spTree>
    <p:extLst>
      <p:ext uri="{BB962C8B-B14F-4D97-AF65-F5344CB8AC3E}">
        <p14:creationId xmlns:p14="http://schemas.microsoft.com/office/powerpoint/2010/main" xmlns="" val="1148760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404</TotalTime>
  <Words>1461</Words>
  <Application>Microsoft Office PowerPoint</Application>
  <PresentationFormat>Custom</PresentationFormat>
  <Paragraphs>107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Specialty Courts</vt:lpstr>
      <vt:lpstr>Recidivism Rates Nationally</vt:lpstr>
      <vt:lpstr>What are Specialty Courts?</vt:lpstr>
      <vt:lpstr>Nevada Specialty Courts</vt:lpstr>
      <vt:lpstr>How Specialty Court Programs Work With Offenders</vt:lpstr>
      <vt:lpstr>Second Judicial District Court’s  Specialty Courts</vt:lpstr>
      <vt:lpstr>Trends in Specialty Courts: Nevada and Nationwide</vt:lpstr>
      <vt:lpstr>Components of a Successful Specialty Court Program</vt:lpstr>
      <vt:lpstr>Medication Assisted Treatment (MAT)</vt:lpstr>
      <vt:lpstr>Medications in MAT</vt:lpstr>
      <vt:lpstr>Primary Sources of Funding for MAT Programs in Nevada</vt:lpstr>
      <vt:lpstr>Challenges for the Court</vt:lpstr>
      <vt:lpstr>Reduction in Crime</vt:lpstr>
      <vt:lpstr>Fiscal Success of Drug Courts</vt:lpstr>
    </vt:vector>
  </TitlesOfParts>
  <Company>Second Judicial District Court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Specialty Courts: The Opoid Crisis &amp; Courts in Nevada</dc:title>
  <dc:creator>Stiglich, Lidia</dc:creator>
  <cp:lastModifiedBy>emonroy</cp:lastModifiedBy>
  <cp:revision>65</cp:revision>
  <dcterms:created xsi:type="dcterms:W3CDTF">2016-06-20T17:52:24Z</dcterms:created>
  <dcterms:modified xsi:type="dcterms:W3CDTF">2016-06-21T01:16:47Z</dcterms:modified>
</cp:coreProperties>
</file>