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90" r:id="rId2"/>
    <p:sldId id="545" r:id="rId3"/>
    <p:sldId id="563" r:id="rId4"/>
    <p:sldId id="546" r:id="rId5"/>
    <p:sldId id="560" r:id="rId6"/>
    <p:sldId id="547" r:id="rId7"/>
    <p:sldId id="522" r:id="rId8"/>
    <p:sldId id="548" r:id="rId9"/>
    <p:sldId id="544" r:id="rId10"/>
    <p:sldId id="561" r:id="rId11"/>
    <p:sldId id="562" r:id="rId12"/>
    <p:sldId id="565" r:id="rId13"/>
    <p:sldId id="549" r:id="rId14"/>
    <p:sldId id="507" r:id="rId15"/>
    <p:sldId id="538" r:id="rId16"/>
    <p:sldId id="540" r:id="rId17"/>
    <p:sldId id="539" r:id="rId18"/>
    <p:sldId id="541" r:id="rId19"/>
    <p:sldId id="566" r:id="rId20"/>
    <p:sldId id="558" r:id="rId21"/>
    <p:sldId id="559" r:id="rId22"/>
    <p:sldId id="550" r:id="rId23"/>
    <p:sldId id="553" r:id="rId24"/>
    <p:sldId id="527" r:id="rId25"/>
    <p:sldId id="567" r:id="rId26"/>
    <p:sldId id="551" r:id="rId27"/>
    <p:sldId id="552" r:id="rId28"/>
    <p:sldId id="568" r:id="rId29"/>
    <p:sldId id="569" r:id="rId30"/>
    <p:sldId id="570" r:id="rId31"/>
    <p:sldId id="571" r:id="rId32"/>
    <p:sldId id="554" r:id="rId33"/>
    <p:sldId id="555" r:id="rId34"/>
    <p:sldId id="557" r:id="rId35"/>
  </p:sldIdLst>
  <p:sldSz cx="9144000" cy="6858000" type="screen4x3"/>
  <p:notesSz cx="6858000" cy="92964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8294E"/>
    <a:srgbClr val="1E136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5486" autoAdjust="0"/>
  </p:normalViewPr>
  <p:slideViewPr>
    <p:cSldViewPr>
      <p:cViewPr varScale="1">
        <p:scale>
          <a:sx n="59" d="100"/>
          <a:sy n="59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Book1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Book1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jpeek\AppData\Local\Microsoft\Windows\INetCache\Content.Outlook\YG7ZRKR6\planning%20committe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peek\AppData\Local\Microsoft\Windows\INetCache\Content.Outlook\YG7ZRKR6\Opiate%20Related%20Hospitalizations%20and%20Overdose%20Death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Number of Prescriptions by Type, CY 2015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Sheet1!$B$15:$B$17</c:f>
              <c:strCache>
                <c:ptCount val="3"/>
                <c:pt idx="0">
                  <c:v>Number of Hydrocodone Prescriptions</c:v>
                </c:pt>
                <c:pt idx="1">
                  <c:v>Number of Oxycodone Prescriptions</c:v>
                </c:pt>
                <c:pt idx="2">
                  <c:v>Number of Alprazolam Prescriptions</c:v>
                </c:pt>
              </c:strCache>
            </c:strRef>
          </c:cat>
          <c:val>
            <c:numRef>
              <c:f>Sheet1!$C$15:$C$17</c:f>
              <c:numCache>
                <c:formatCode>#,##0</c:formatCode>
                <c:ptCount val="3"/>
                <c:pt idx="0">
                  <c:v>1153970</c:v>
                </c:pt>
                <c:pt idx="1">
                  <c:v>697177</c:v>
                </c:pt>
                <c:pt idx="2">
                  <c:v>519987</c:v>
                </c:pt>
              </c:numCache>
            </c:numRef>
          </c:val>
        </c:ser>
        <c:dLbls/>
        <c:gapWidth val="219"/>
        <c:overlap val="-27"/>
        <c:axId val="79303808"/>
        <c:axId val="79305344"/>
      </c:barChart>
      <c:catAx>
        <c:axId val="793038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05344"/>
        <c:crosses val="autoZero"/>
        <c:auto val="1"/>
        <c:lblAlgn val="ctr"/>
        <c:lblOffset val="100"/>
      </c:catAx>
      <c:valAx>
        <c:axId val="793053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0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Inpatient </a:t>
            </a:r>
            <a:r>
              <a:rPr lang="en-US" sz="1800" dirty="0" smtClean="0"/>
              <a:t>Opioid-Related </a:t>
            </a:r>
            <a:r>
              <a:rPr lang="en-US" sz="1800" dirty="0"/>
              <a:t>Admissions by Age Group, 2010-2014</a:t>
            </a:r>
          </a:p>
        </c:rich>
      </c:tx>
      <c:layout>
        <c:manualLayout>
          <c:xMode val="edge"/>
          <c:yMode val="edge"/>
          <c:x val="0.23278144286018304"/>
          <c:y val="1.5384615384615387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Sheet2!$A$2</c:f>
              <c:strCache>
                <c:ptCount val="1"/>
                <c:pt idx="0">
                  <c:v>2010-2014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Sheet2!$B$1:$J$1</c:f>
              <c:strCache>
                <c:ptCount val="9"/>
                <c:pt idx="0">
                  <c:v>0 - 14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65-74</c:v>
                </c:pt>
                <c:pt idx="7">
                  <c:v>75-84</c:v>
                </c:pt>
                <c:pt idx="8">
                  <c:v>85+</c:v>
                </c:pt>
              </c:strCache>
            </c:strRef>
          </c:cat>
          <c:val>
            <c:numRef>
              <c:f>Sheet2!$B$2:$J$2</c:f>
              <c:numCache>
                <c:formatCode>###,###,##0</c:formatCode>
                <c:ptCount val="9"/>
                <c:pt idx="0">
                  <c:v>66</c:v>
                </c:pt>
                <c:pt idx="1">
                  <c:v>2835</c:v>
                </c:pt>
                <c:pt idx="2">
                  <c:v>3020</c:v>
                </c:pt>
                <c:pt idx="3">
                  <c:v>2482</c:v>
                </c:pt>
                <c:pt idx="4">
                  <c:v>3473</c:v>
                </c:pt>
                <c:pt idx="5">
                  <c:v>3150</c:v>
                </c:pt>
                <c:pt idx="6">
                  <c:v>1527</c:v>
                </c:pt>
                <c:pt idx="7">
                  <c:v>479</c:v>
                </c:pt>
                <c:pt idx="8">
                  <c:v>113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Inpatient Opioid-Related Admissions by </a:t>
            </a:r>
            <a:r>
              <a:rPr lang="en-US" sz="1800" dirty="0" smtClean="0"/>
              <a:t>Payer, </a:t>
            </a:r>
            <a:r>
              <a:rPr lang="en-US" sz="1800" dirty="0"/>
              <a:t>2010-2014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Sheet3!$B$1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Sheet3!$A$2:$A$17</c:f>
              <c:strCache>
                <c:ptCount val="16"/>
                <c:pt idx="0">
                  <c:v>Medicare</c:v>
                </c:pt>
                <c:pt idx="1">
                  <c:v>HMO</c:v>
                </c:pt>
                <c:pt idx="2">
                  <c:v>Nevada Medicaid</c:v>
                </c:pt>
                <c:pt idx="3">
                  <c:v>Commercial Insurer</c:v>
                </c:pt>
                <c:pt idx="4">
                  <c:v>Medicare HMO</c:v>
                </c:pt>
                <c:pt idx="5">
                  <c:v>Negotiated Discounts e.g. PPO</c:v>
                </c:pt>
                <c:pt idx="6">
                  <c:v>Self Pay</c:v>
                </c:pt>
                <c:pt idx="7">
                  <c:v>CHAMPUS OR CHAMPVA</c:v>
                </c:pt>
                <c:pt idx="8">
                  <c:v>Nevada Medicaid HMO</c:v>
                </c:pt>
                <c:pt idx="9">
                  <c:v>Unknown</c:v>
                </c:pt>
                <c:pt idx="10">
                  <c:v>County Indigent Referral</c:v>
                </c:pt>
                <c:pt idx="11">
                  <c:v>Miscellaneous</c:v>
                </c:pt>
                <c:pt idx="12">
                  <c:v>Charity</c:v>
                </c:pt>
                <c:pt idx="13">
                  <c:v>Other Medicaid</c:v>
                </c:pt>
                <c:pt idx="14">
                  <c:v>All Workers Compensation e.g. (SIIS)</c:v>
                </c:pt>
                <c:pt idx="15">
                  <c:v>Other Blue Cross/Blue Shield</c:v>
                </c:pt>
              </c:strCache>
            </c:strRef>
          </c:cat>
          <c:val>
            <c:numRef>
              <c:f>Sheet3!$B$2:$B$17</c:f>
              <c:numCache>
                <c:formatCode>###########0</c:formatCode>
                <c:ptCount val="16"/>
                <c:pt idx="0">
                  <c:v>4620</c:v>
                </c:pt>
                <c:pt idx="1">
                  <c:v>2868</c:v>
                </c:pt>
                <c:pt idx="2">
                  <c:v>2218</c:v>
                </c:pt>
                <c:pt idx="3">
                  <c:v>1606</c:v>
                </c:pt>
                <c:pt idx="4">
                  <c:v>1220</c:v>
                </c:pt>
                <c:pt idx="5">
                  <c:v>1186</c:v>
                </c:pt>
                <c:pt idx="6">
                  <c:v>1091</c:v>
                </c:pt>
                <c:pt idx="7">
                  <c:v>695</c:v>
                </c:pt>
                <c:pt idx="8">
                  <c:v>503</c:v>
                </c:pt>
                <c:pt idx="9">
                  <c:v>420</c:v>
                </c:pt>
                <c:pt idx="10">
                  <c:v>394</c:v>
                </c:pt>
                <c:pt idx="11">
                  <c:v>176</c:v>
                </c:pt>
                <c:pt idx="12">
                  <c:v>75</c:v>
                </c:pt>
                <c:pt idx="13">
                  <c:v>38</c:v>
                </c:pt>
                <c:pt idx="14">
                  <c:v>34</c:v>
                </c:pt>
                <c:pt idx="15">
                  <c:v>1</c:v>
                </c:pt>
              </c:numCache>
            </c:numRef>
          </c:val>
        </c:ser>
        <c:dLbls/>
        <c:gapWidth val="219"/>
        <c:overlap val="-27"/>
        <c:axId val="82585472"/>
        <c:axId val="82587008"/>
      </c:barChart>
      <c:catAx>
        <c:axId val="825854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587008"/>
        <c:crosses val="autoZero"/>
        <c:auto val="1"/>
        <c:lblAlgn val="ctr"/>
        <c:lblOffset val="100"/>
      </c:catAx>
      <c:valAx>
        <c:axId val="825870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#####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58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Inpatient Opioid-Related Admission</a:t>
            </a:r>
            <a:r>
              <a:rPr lang="en-US" baseline="0" dirty="0"/>
              <a:t>s by Facility, for those with over 100 admissions during 2010 and 2014</a:t>
            </a:r>
            <a:endParaRPr lang="en-US" dirty="0"/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Sheet4!$A$1:$A$23</c:f>
              <c:strCache>
                <c:ptCount val="23"/>
                <c:pt idx="0">
                  <c:v>Seven Hills Behavioral Institute</c:v>
                </c:pt>
                <c:pt idx="1">
                  <c:v>Montevista Hospital</c:v>
                </c:pt>
                <c:pt idx="2">
                  <c:v>Carson Tahoe Regional Medical Center</c:v>
                </c:pt>
                <c:pt idx="3">
                  <c:v>Renown Regional Medical Center</c:v>
                </c:pt>
                <c:pt idx="4">
                  <c:v>Sunrise Hospital and Medical Center</c:v>
                </c:pt>
                <c:pt idx="5">
                  <c:v>West Hills Hospital</c:v>
                </c:pt>
                <c:pt idx="6">
                  <c:v>University Medical Center of Southern Nevada</c:v>
                </c:pt>
                <c:pt idx="7">
                  <c:v>Valley Hospital Medical Center</c:v>
                </c:pt>
                <c:pt idx="8">
                  <c:v>MountainView Hospital</c:v>
                </c:pt>
                <c:pt idx="9">
                  <c:v>Spring Mountain Treatment Center</c:v>
                </c:pt>
                <c:pt idx="10">
                  <c:v>North Vista Hospital</c:v>
                </c:pt>
                <c:pt idx="11">
                  <c:v>St. Rose Dominican Hospitals - Siena Campus</c:v>
                </c:pt>
                <c:pt idx="12">
                  <c:v>Desert Springs Hospital Medical Center</c:v>
                </c:pt>
                <c:pt idx="13">
                  <c:v>Centennial Hills Hospital Medical Center</c:v>
                </c:pt>
                <c:pt idx="14">
                  <c:v>Spring Valley Hospital Medical Center</c:v>
                </c:pt>
                <c:pt idx="15">
                  <c:v>Northern Nevada Medical Center</c:v>
                </c:pt>
                <c:pt idx="16">
                  <c:v>Summerlin Hospital Medical Center</c:v>
                </c:pt>
                <c:pt idx="17">
                  <c:v>Southern Hills Hospital and Medical Center</c:v>
                </c:pt>
                <c:pt idx="18">
                  <c:v>St. Rose Dominican Hospitals - Rose de Lima Campus</c:v>
                </c:pt>
                <c:pt idx="19">
                  <c:v>St. Rose Dominican Hospitals - San Martin Campus</c:v>
                </c:pt>
                <c:pt idx="20">
                  <c:v>Healthsouth Rehabilitation Hospital of Las Vegas</c:v>
                </c:pt>
                <c:pt idx="21">
                  <c:v>Saint Mary's Regional Medical Center</c:v>
                </c:pt>
                <c:pt idx="22">
                  <c:v>Desert View Regional Medical Center</c:v>
                </c:pt>
              </c:strCache>
            </c:strRef>
          </c:cat>
          <c:val>
            <c:numRef>
              <c:f>Sheet4!$B$1:$B$23</c:f>
              <c:numCache>
                <c:formatCode>###,###,##0</c:formatCode>
                <c:ptCount val="23"/>
                <c:pt idx="0">
                  <c:v>2681</c:v>
                </c:pt>
                <c:pt idx="1">
                  <c:v>1993</c:v>
                </c:pt>
                <c:pt idx="2">
                  <c:v>1422</c:v>
                </c:pt>
                <c:pt idx="3">
                  <c:v>1177</c:v>
                </c:pt>
                <c:pt idx="4">
                  <c:v>1158</c:v>
                </c:pt>
                <c:pt idx="5">
                  <c:v>1001</c:v>
                </c:pt>
                <c:pt idx="6">
                  <c:v>812</c:v>
                </c:pt>
                <c:pt idx="7">
                  <c:v>616</c:v>
                </c:pt>
                <c:pt idx="8">
                  <c:v>589</c:v>
                </c:pt>
                <c:pt idx="9">
                  <c:v>560</c:v>
                </c:pt>
                <c:pt idx="10">
                  <c:v>519</c:v>
                </c:pt>
                <c:pt idx="11">
                  <c:v>518</c:v>
                </c:pt>
                <c:pt idx="12">
                  <c:v>509</c:v>
                </c:pt>
                <c:pt idx="13">
                  <c:v>433</c:v>
                </c:pt>
                <c:pt idx="14">
                  <c:v>415</c:v>
                </c:pt>
                <c:pt idx="15">
                  <c:v>408</c:v>
                </c:pt>
                <c:pt idx="16">
                  <c:v>408</c:v>
                </c:pt>
                <c:pt idx="17">
                  <c:v>291</c:v>
                </c:pt>
                <c:pt idx="18">
                  <c:v>289</c:v>
                </c:pt>
                <c:pt idx="19">
                  <c:v>212</c:v>
                </c:pt>
                <c:pt idx="20">
                  <c:v>211</c:v>
                </c:pt>
                <c:pt idx="21">
                  <c:v>164</c:v>
                </c:pt>
                <c:pt idx="22">
                  <c:v>107</c:v>
                </c:pt>
              </c:numCache>
            </c:numRef>
          </c:val>
        </c:ser>
        <c:dLbls/>
        <c:gapWidth val="219"/>
        <c:overlap val="-27"/>
        <c:axId val="82636800"/>
        <c:axId val="82638336"/>
      </c:barChart>
      <c:catAx>
        <c:axId val="826368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638336"/>
        <c:crosses val="autoZero"/>
        <c:auto val="1"/>
        <c:lblAlgn val="ctr"/>
        <c:lblOffset val="100"/>
      </c:catAx>
      <c:valAx>
        <c:axId val="826383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,##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63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Quantity Dispensed by Type, 2015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Sheet1!$B$6:$B$8</c:f>
              <c:strCache>
                <c:ptCount val="3"/>
                <c:pt idx="0">
                  <c:v>Quantity of Hydrocodone Dispensed</c:v>
                </c:pt>
                <c:pt idx="1">
                  <c:v>Quantity of Oxycodone Dispensed</c:v>
                </c:pt>
                <c:pt idx="2">
                  <c:v>Quantify of Alprazolam Dispensed</c:v>
                </c:pt>
              </c:strCache>
            </c:strRef>
          </c:cat>
          <c:val>
            <c:numRef>
              <c:f>Sheet1!$C$6:$C$8</c:f>
              <c:numCache>
                <c:formatCode>#,##0</c:formatCode>
                <c:ptCount val="3"/>
                <c:pt idx="0">
                  <c:v>88459640</c:v>
                </c:pt>
                <c:pt idx="1">
                  <c:v>61562981</c:v>
                </c:pt>
                <c:pt idx="2">
                  <c:v>31238234</c:v>
                </c:pt>
              </c:numCache>
            </c:numRef>
          </c:val>
        </c:ser>
        <c:dLbls/>
        <c:gapWidth val="219"/>
        <c:overlap val="-27"/>
        <c:axId val="79415936"/>
        <c:axId val="79421824"/>
      </c:barChart>
      <c:catAx>
        <c:axId val="794159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421824"/>
        <c:crosses val="autoZero"/>
        <c:auto val="1"/>
        <c:lblAlgn val="ctr"/>
        <c:lblOffset val="100"/>
      </c:catAx>
      <c:valAx>
        <c:axId val="794218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415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spPr>
              <a:solidFill>
                <a:schemeClr val="bg1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2013 (N = 812)</c:v>
                </c:pt>
                <c:pt idx="1">
                  <c:v>2015 (N = 883)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0.18400000000000002</c:v>
                </c:pt>
                <c:pt idx="1">
                  <c:v>0.16900000000000001</c:v>
                </c:pt>
              </c:numCache>
            </c:numRef>
          </c:val>
        </c:ser>
        <c:dLbls/>
        <c:axId val="103804288"/>
        <c:axId val="103806080"/>
      </c:barChart>
      <c:catAx>
        <c:axId val="103804288"/>
        <c:scaling>
          <c:orientation val="minMax"/>
        </c:scaling>
        <c:axPos val="b"/>
        <c:numFmt formatCode="General" sourceLinked="1"/>
        <c:tickLblPos val="nextTo"/>
        <c:crossAx val="103806080"/>
        <c:crosses val="autoZero"/>
        <c:auto val="1"/>
        <c:lblAlgn val="ctr"/>
        <c:lblOffset val="100"/>
      </c:catAx>
      <c:valAx>
        <c:axId val="103806080"/>
        <c:scaling>
          <c:orientation val="minMax"/>
          <c:max val="1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Percentage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"/>
              <c:y val="0.34728984748660124"/>
            </c:manualLayout>
          </c:layout>
        </c:title>
        <c:numFmt formatCode="0%" sourceLinked="0"/>
        <c:tickLblPos val="nextTo"/>
        <c:crossAx val="103804288"/>
        <c:crosses val="autoZero"/>
        <c:crossBetween val="between"/>
        <c:majorUnit val="0.1"/>
        <c:minorUnit val="1.0000000000000005E-3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</c:spPr>
          </c:dPt>
          <c:dPt>
            <c:idx val="1"/>
            <c:spPr>
              <a:solidFill>
                <a:schemeClr val="bg2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Yes (N = 455)</c:v>
                </c:pt>
                <c:pt idx="1">
                  <c:v>No (N = 4555)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9.0000000000000011E-2</c:v>
                </c:pt>
                <c:pt idx="1">
                  <c:v>0.91</c:v>
                </c:pt>
              </c:numCache>
            </c:numRef>
          </c:val>
        </c:ser>
        <c:dLbls/>
        <c:axId val="103856768"/>
        <c:axId val="103862656"/>
      </c:barChart>
      <c:catAx>
        <c:axId val="103856768"/>
        <c:scaling>
          <c:orientation val="minMax"/>
        </c:scaling>
        <c:axPos val="b"/>
        <c:numFmt formatCode="General" sourceLinked="0"/>
        <c:tickLblPos val="nextTo"/>
        <c:crossAx val="103862656"/>
        <c:crosses val="autoZero"/>
        <c:auto val="1"/>
        <c:lblAlgn val="ctr"/>
        <c:lblOffset val="100"/>
      </c:catAx>
      <c:valAx>
        <c:axId val="103862656"/>
        <c:scaling>
          <c:orientation val="minMax"/>
          <c:max val="1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Percentage</a:t>
                </a:r>
                <a:endParaRPr lang="en-US" dirty="0"/>
              </a:p>
            </c:rich>
          </c:tx>
        </c:title>
        <c:numFmt formatCode="0%" sourceLinked="0"/>
        <c:tickLblPos val="nextTo"/>
        <c:crossAx val="103856768"/>
        <c:crosses val="autoZero"/>
        <c:crossBetween val="between"/>
        <c:majorUnit val="0.1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</c:spPr>
          </c:dPt>
          <c:dPt>
            <c:idx val="1"/>
            <c:spPr>
              <a:solidFill>
                <a:schemeClr val="bg2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Yes (N = 206)</c:v>
                </c:pt>
                <c:pt idx="1">
                  <c:v>No (N = 4194)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4.200000000000001E-2</c:v>
                </c:pt>
                <c:pt idx="1">
                  <c:v>0.95800000000000007</c:v>
                </c:pt>
              </c:numCache>
            </c:numRef>
          </c:val>
        </c:ser>
        <c:dLbls/>
        <c:axId val="103921536"/>
        <c:axId val="103923072"/>
      </c:barChart>
      <c:catAx>
        <c:axId val="103921536"/>
        <c:scaling>
          <c:orientation val="minMax"/>
        </c:scaling>
        <c:axPos val="b"/>
        <c:numFmt formatCode="General" sourceLinked="0"/>
        <c:tickLblPos val="nextTo"/>
        <c:crossAx val="103923072"/>
        <c:crosses val="autoZero"/>
        <c:auto val="1"/>
        <c:lblAlgn val="ctr"/>
        <c:lblOffset val="100"/>
      </c:catAx>
      <c:valAx>
        <c:axId val="103923072"/>
        <c:scaling>
          <c:orientation val="minMax"/>
          <c:max val="1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Percentage</a:t>
                </a:r>
                <a:endParaRPr lang="en-US" dirty="0"/>
              </a:p>
            </c:rich>
          </c:tx>
        </c:title>
        <c:numFmt formatCode="0%" sourceLinked="0"/>
        <c:tickLblPos val="nextTo"/>
        <c:crossAx val="103921536"/>
        <c:crosses val="autoZero"/>
        <c:crossBetween val="between"/>
        <c:majorUnit val="0.1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</c:spPr>
          </c:dPt>
          <c:dPt>
            <c:idx val="1"/>
            <c:spPr>
              <a:solidFill>
                <a:schemeClr val="bg2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Yes (N = 92)</c:v>
                </c:pt>
                <c:pt idx="1">
                  <c:v>No (N = 4268)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1.9000000000000003E-2</c:v>
                </c:pt>
                <c:pt idx="1">
                  <c:v>0.98099999999999998</c:v>
                </c:pt>
              </c:numCache>
            </c:numRef>
          </c:val>
        </c:ser>
        <c:dLbls/>
        <c:axId val="103986304"/>
        <c:axId val="103987840"/>
      </c:barChart>
      <c:catAx>
        <c:axId val="103986304"/>
        <c:scaling>
          <c:orientation val="minMax"/>
        </c:scaling>
        <c:axPos val="b"/>
        <c:numFmt formatCode="General" sourceLinked="0"/>
        <c:tickLblPos val="nextTo"/>
        <c:crossAx val="103987840"/>
        <c:crosses val="autoZero"/>
        <c:auto val="1"/>
        <c:lblAlgn val="ctr"/>
        <c:lblOffset val="100"/>
      </c:catAx>
      <c:valAx>
        <c:axId val="103987840"/>
        <c:scaling>
          <c:orientation val="minMax"/>
          <c:max val="1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Percentage</a:t>
                </a:r>
                <a:endParaRPr lang="en-US" dirty="0"/>
              </a:p>
            </c:rich>
          </c:tx>
        </c:title>
        <c:numFmt formatCode="0%" sourceLinked="0"/>
        <c:tickLblPos val="nextTo"/>
        <c:crossAx val="103986304"/>
        <c:crosses val="autoZero"/>
        <c:crossBetween val="between"/>
        <c:majorUnit val="0.1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Deaths!$C$3</c:f>
              <c:strCache>
                <c:ptCount val="1"/>
                <c:pt idx="0">
                  <c:v>Opiate Related Overdose Deaths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Deaths!$B$5:$B$9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Deaths!$C$5:$C$9</c:f>
              <c:numCache>
                <c:formatCode>_(* #,##0_);_(* \(#,##0\);_(* "-"??_);_(@_)</c:formatCode>
                <c:ptCount val="5"/>
                <c:pt idx="0">
                  <c:v>531</c:v>
                </c:pt>
                <c:pt idx="1">
                  <c:v>483</c:v>
                </c:pt>
                <c:pt idx="2">
                  <c:v>438</c:v>
                </c:pt>
                <c:pt idx="3">
                  <c:v>402</c:v>
                </c:pt>
                <c:pt idx="4">
                  <c:v>382</c:v>
                </c:pt>
              </c:numCache>
            </c:numRef>
          </c:val>
        </c:ser>
        <c:dLbls>
          <c:showVal val="1"/>
        </c:dLbls>
        <c:marker val="1"/>
        <c:axId val="107393408"/>
        <c:axId val="107394944"/>
      </c:lineChart>
      <c:catAx>
        <c:axId val="1073934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394944"/>
        <c:crosses val="autoZero"/>
        <c:auto val="1"/>
        <c:lblAlgn val="ctr"/>
        <c:lblOffset val="100"/>
      </c:catAx>
      <c:valAx>
        <c:axId val="1073949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39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7.1504431511278499E-2"/>
          <c:y val="3.7942352444236695E-2"/>
          <c:w val="0.9188337327399293"/>
          <c:h val="0.83342319075190197"/>
        </c:manualLayout>
      </c:layout>
      <c:lineChart>
        <c:grouping val="standard"/>
        <c:ser>
          <c:idx val="0"/>
          <c:order val="0"/>
          <c:tx>
            <c:strRef>
              <c:f>Hospitalizations!$C$3</c:f>
              <c:strCache>
                <c:ptCount val="1"/>
                <c:pt idx="0">
                  <c:v>Emergency Room Encounters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Hospitalizations!$B$4:$B$8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Hospitalizations!$C$4:$C$8</c:f>
              <c:numCache>
                <c:formatCode>_(* #,##0_);_(* \(#,##0\);_(* "-"??_);_(@_)</c:formatCode>
                <c:ptCount val="5"/>
                <c:pt idx="0">
                  <c:v>1273</c:v>
                </c:pt>
                <c:pt idx="1">
                  <c:v>1353</c:v>
                </c:pt>
                <c:pt idx="2">
                  <c:v>1572</c:v>
                </c:pt>
                <c:pt idx="3">
                  <c:v>1862</c:v>
                </c:pt>
                <c:pt idx="4">
                  <c:v>2090</c:v>
                </c:pt>
              </c:numCache>
            </c:numRef>
          </c:val>
        </c:ser>
        <c:ser>
          <c:idx val="1"/>
          <c:order val="1"/>
          <c:tx>
            <c:strRef>
              <c:f>Hospitalizations!$D$3</c:f>
              <c:strCache>
                <c:ptCount val="1"/>
                <c:pt idx="0">
                  <c:v>Inpatient Admissions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Hospitalizations!$B$4:$B$8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Hospitalizations!$D$4:$D$8</c:f>
              <c:numCache>
                <c:formatCode>_(* #,##0_);_(* \(#,##0\);_(* "-"??_);_(@_)</c:formatCode>
                <c:ptCount val="5"/>
                <c:pt idx="0">
                  <c:v>2993</c:v>
                </c:pt>
                <c:pt idx="1">
                  <c:v>3358</c:v>
                </c:pt>
                <c:pt idx="2">
                  <c:v>3563</c:v>
                </c:pt>
                <c:pt idx="3">
                  <c:v>3448</c:v>
                </c:pt>
                <c:pt idx="4">
                  <c:v>3783</c:v>
                </c:pt>
              </c:numCache>
            </c:numRef>
          </c:val>
        </c:ser>
        <c:dLbls>
          <c:showVal val="1"/>
        </c:dLbls>
        <c:marker val="1"/>
        <c:axId val="79540992"/>
        <c:axId val="79542528"/>
      </c:lineChart>
      <c:catAx>
        <c:axId val="795409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542528"/>
        <c:crosses val="autoZero"/>
        <c:auto val="1"/>
        <c:lblAlgn val="ctr"/>
        <c:lblOffset val="100"/>
      </c:catAx>
      <c:valAx>
        <c:axId val="795425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54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Inpatient Opioid-Related Admissions by Race/Ethnicity, 2010-2014</a:t>
            </a:r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Sheet1!$E$32</c:f>
              <c:strCache>
                <c:ptCount val="1"/>
                <c:pt idx="0">
                  <c:v>Inpatient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Sheet1!$F$31:$K$31</c:f>
              <c:strCache>
                <c:ptCount val="6"/>
                <c:pt idx="0">
                  <c:v>White</c:v>
                </c:pt>
                <c:pt idx="1">
                  <c:v>Black</c:v>
                </c:pt>
                <c:pt idx="2">
                  <c:v>Native American</c:v>
                </c:pt>
                <c:pt idx="3">
                  <c:v>Asian</c:v>
                </c:pt>
                <c:pt idx="4">
                  <c:v>Hispanic</c:v>
                </c:pt>
                <c:pt idx="5">
                  <c:v>Unknown</c:v>
                </c:pt>
              </c:strCache>
            </c:strRef>
          </c:cat>
          <c:val>
            <c:numRef>
              <c:f>Sheet1!$F$32:$K$32</c:f>
              <c:numCache>
                <c:formatCode>General</c:formatCode>
                <c:ptCount val="6"/>
                <c:pt idx="0">
                  <c:v>12524</c:v>
                </c:pt>
                <c:pt idx="1">
                  <c:v>1692</c:v>
                </c:pt>
                <c:pt idx="2">
                  <c:v>202</c:v>
                </c:pt>
                <c:pt idx="3">
                  <c:v>168</c:v>
                </c:pt>
                <c:pt idx="4">
                  <c:v>851</c:v>
                </c:pt>
                <c:pt idx="5">
                  <c:v>1708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0.54054</cdr:x>
      <cdr:y>0.11697</cdr:y>
    </cdr:from>
    <cdr:to>
      <cdr:x>0.95495</cdr:x>
      <cdr:y>0.35191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72000" y="534987"/>
          <a:ext cx="3505200" cy="10745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Total Prescriptions = 2,371,134</a:t>
          </a:r>
        </a:p>
        <a:p xmlns:a="http://schemas.openxmlformats.org/drawingml/2006/main">
          <a:r>
            <a:rPr lang="en-US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Total 2015 population = 2,890,845</a:t>
          </a:r>
        </a:p>
        <a:p xmlns:a="http://schemas.openxmlformats.org/drawingml/2006/main">
          <a:r>
            <a:rPr lang="en-US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 Capita = </a:t>
          </a:r>
          <a:r>
            <a: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82/100 residents</a:t>
          </a:r>
          <a:endParaRPr lang="en-US" sz="24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6965A-DB91-44C6-8831-2DCFF7A07834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CE828-207C-47B0-B52A-25D0785AE6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111C5-2E10-4B50-903C-56D65B4EDD75}" type="datetimeFigureOut">
              <a:rPr lang="en-US" smtClean="0"/>
              <a:pPr/>
              <a:t>6/20/2016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6E9DA-062B-4AC6-8061-5436A2651A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6247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DFD6-20D7-4D0A-9995-F52D21243865}" type="datetime1">
              <a:rPr lang="en-US" smtClean="0"/>
              <a:pPr/>
              <a:t>6/20/2016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Health and Human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282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2583" y="478510"/>
            <a:ext cx="9154332" cy="1143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2583" y="6324600"/>
            <a:ext cx="9144000" cy="540504"/>
          </a:xfrm>
          <a:prstGeom prst="rect">
            <a:avLst/>
          </a:prstGeom>
          <a:solidFill>
            <a:srgbClr val="282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2583" y="6196416"/>
            <a:ext cx="9154332" cy="1143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 descr="http://quickmoneyanswers.com/wp-content/uploads/2012/03/nevada-state-sales-tax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2064" y="12357"/>
            <a:ext cx="2126822" cy="212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5293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54DC-83D1-4DA6-9DCD-694F68049F74}" type="datetime1">
              <a:rPr lang="en-US" smtClean="0"/>
              <a:pPr/>
              <a:t>6/20/2016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Health and Human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72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864E-C3B8-4C36-A160-7B85ECD0DF3D}" type="datetime1">
              <a:rPr lang="en-US" smtClean="0"/>
              <a:pPr/>
              <a:t>6/20/2016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Health and Human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043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2810"/>
            <a:ext cx="8229600" cy="82482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9F4B-949A-4713-9C08-AE0CED9CC09B}" type="datetime1">
              <a:rPr lang="en-US" smtClean="0"/>
              <a:pPr/>
              <a:t>6/20/2016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Health and Human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282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2583" y="478510"/>
            <a:ext cx="9154332" cy="1143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2583" y="6324600"/>
            <a:ext cx="9144000" cy="540504"/>
          </a:xfrm>
          <a:prstGeom prst="rect">
            <a:avLst/>
          </a:prstGeom>
          <a:solidFill>
            <a:srgbClr val="282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2583" y="6196416"/>
            <a:ext cx="9154332" cy="1143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6" descr="http://quickmoneyanswers.com/wp-content/uploads/2012/03/nevada-state-sales-tax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01"/>
            <a:ext cx="129378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29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EA89-A20C-47F6-8516-B7F25922B389}" type="datetime1">
              <a:rPr lang="en-US" smtClean="0"/>
              <a:pPr/>
              <a:t>6/20/2016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Health and Human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388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916E-E72F-4F78-B38A-8175C81BF997}" type="datetime1">
              <a:rPr lang="en-US" smtClean="0"/>
              <a:pPr/>
              <a:t>6/20/2016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Health and Human Services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208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1A14-5A8C-4EBD-85CC-593A84BC3CBA}" type="datetime1">
              <a:rPr lang="en-US" smtClean="0"/>
              <a:pPr/>
              <a:t>6/20/2016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Health and Human Services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000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84F88-EA95-4E14-95CF-41DD005FFEBC}" type="datetime1">
              <a:rPr lang="en-US" smtClean="0"/>
              <a:pPr/>
              <a:t>6/20/2016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Health and Human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76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FAB1-C805-4D6C-918B-BB423E104321}" type="datetime1">
              <a:rPr lang="en-US" smtClean="0"/>
              <a:pPr/>
              <a:t>6/20/2016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Health and Human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4659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65CA-85BD-466B-9648-4940B41E85C3}" type="datetime1">
              <a:rPr lang="en-US" smtClean="0"/>
              <a:pPr/>
              <a:t>6/20/2016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Health and Human Services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5164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0D84-9115-4C40-924E-A16570EFA23B}" type="datetime1">
              <a:rPr lang="en-US" smtClean="0"/>
              <a:pPr/>
              <a:t>6/20/2016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Health and Human Services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066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69DBA-F07B-4A82-B6C0-C1F0308DA194}" type="datetime1">
              <a:rPr lang="en-US" smtClean="0"/>
              <a:pPr/>
              <a:t>6/20/2016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Department of Health and Human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734D1-8BCF-4F6B-8C2C-67A07E74FC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303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drugoverdose/data/prescribing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ogle.com/url?sa=i&amp;rct=j&amp;q=&amp;esrc=s&amp;source=images&amp;cd=&amp;cad=rja&amp;uact=8&amp;ved=0ahUKEwjMzI-Ds6HNAhUU8mMKHbaoAZIQjRwIBw&amp;url=https://twitter.com/opendatazurich/status/691592058470010880&amp;psig=AFQjCNGNqcXRknz67sc08G4WF9nbWx4fEg&amp;ust=146578330888119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ytimes.com/interactive/2016/01/07/us/drug-overdose-deaths-in-the-us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source=images&amp;cd=&amp;cad=rja&amp;uact=8&amp;ved=0ahUKEwjj4tXIs6HNAhVJ1mMKHVIAAR4QjRwIBw&amp;url=http://www.antiaids.org/eng/news/world/how-the-epidemic-of-drug-overdose-deaths-ripples-across-america-10760.html&amp;psig=AFQjCNGNqcXRknz67sc08G4WF9nbWx4fEg&amp;ust=1465783308881196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cdc.gov/drugoverdose/data/overdose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mmwr/preview/mmwrhtml/mm6450a3.htm?s_cid=mm6450a3_w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drugoverdose/data/overdose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khn.org/news/opioid-epidemic-fueling-hospitalizations-hospital-costs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jpeek@health.nv.g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drugoverdose/data/prescribing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drugoverdose/data/prescribing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drugoverdose/data/prescribing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81200"/>
            <a:ext cx="63246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Prescription Drug Abuse and Overdose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876800"/>
            <a:ext cx="8610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Nevada Division of Public and Behavioral Health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Health and Human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32766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Julia Peek, MHA</a:t>
            </a:r>
          </a:p>
          <a:p>
            <a:pPr algn="ctr"/>
            <a:r>
              <a:rPr lang="en-US" dirty="0" smtClean="0"/>
              <a:t>Deputy Administrator</a:t>
            </a:r>
          </a:p>
          <a:p>
            <a:pPr algn="ctr"/>
            <a:r>
              <a:rPr lang="en-US" dirty="0" smtClean="0"/>
              <a:t>Community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2671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5185"/>
            <a:ext cx="7620000" cy="824828"/>
          </a:xfrm>
        </p:spPr>
        <p:txBody>
          <a:bodyPr>
            <a:normAutofit/>
          </a:bodyPr>
          <a:lstStyle/>
          <a:p>
            <a:r>
              <a:rPr lang="en-US" dirty="0" smtClean="0"/>
              <a:t>PMP Prescriptions,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Health and Human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19713427"/>
              </p:ext>
            </p:extLst>
          </p:nvPr>
        </p:nvGraphicFramePr>
        <p:xfrm>
          <a:off x="228600" y="1370013"/>
          <a:ext cx="8458200" cy="4573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13835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5185"/>
            <a:ext cx="8229600" cy="824828"/>
          </a:xfrm>
        </p:spPr>
        <p:txBody>
          <a:bodyPr/>
          <a:lstStyle/>
          <a:p>
            <a:r>
              <a:rPr lang="en-US" dirty="0" smtClean="0"/>
              <a:t>PMP Quantity Dispensed,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Health and Human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49282619"/>
              </p:ext>
            </p:extLst>
          </p:nvPr>
        </p:nvGraphicFramePr>
        <p:xfrm>
          <a:off x="533400" y="1524000"/>
          <a:ext cx="8077200" cy="4573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82611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Misuse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Health and Human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3563710"/>
            <a:ext cx="2877095" cy="239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5157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Opioids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Most people who abuse prescription opioids get them for free from a friend or </a:t>
            </a:r>
            <a:r>
              <a:rPr lang="en-US" dirty="0" smtClean="0"/>
              <a:t>relative. </a:t>
            </a:r>
          </a:p>
          <a:p>
            <a:r>
              <a:rPr lang="en-US" dirty="0" smtClean="0"/>
              <a:t>Those </a:t>
            </a:r>
            <a:r>
              <a:rPr lang="en-US" dirty="0"/>
              <a:t>who are at highest risk of overdose (using prescription opioids </a:t>
            </a:r>
            <a:r>
              <a:rPr lang="en-US" dirty="0" smtClean="0"/>
              <a:t>non-medically </a:t>
            </a:r>
            <a:r>
              <a:rPr lang="en-US" dirty="0"/>
              <a:t>200 or more days a year) get them in ways that are different from those who use them less frequently. </a:t>
            </a:r>
            <a:endParaRPr lang="en-US" dirty="0" smtClean="0"/>
          </a:p>
          <a:p>
            <a:pPr lvl="1"/>
            <a:r>
              <a:rPr lang="en-US" dirty="0" smtClean="0"/>
              <a:t>These </a:t>
            </a:r>
            <a:r>
              <a:rPr lang="en-US" dirty="0"/>
              <a:t>people get opioids using their own prescriptions (27 percent), from friends or relatives for free (26 percent), buying from friends or relatives (23 percent), or buying from a drug dealer (15 percent). </a:t>
            </a:r>
            <a:endParaRPr lang="en-US" dirty="0" smtClean="0"/>
          </a:p>
          <a:p>
            <a:pPr lvl="1"/>
            <a:r>
              <a:rPr lang="en-US" dirty="0" smtClean="0"/>
              <a:t>Those </a:t>
            </a:r>
            <a:r>
              <a:rPr lang="en-US" dirty="0"/>
              <a:t>at highest risk of overdose are about four times more likely than the average user to buy the drugs from a dealer or other stranger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Health and Human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1600200" y="58674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Centers for Disease Control and Prevention 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0687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Health and Human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074" name="Chart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30" t="-2734" r="-1611" b="-1036"/>
          <a:stretch>
            <a:fillRect/>
          </a:stretch>
        </p:blipFill>
        <p:spPr bwMode="auto">
          <a:xfrm>
            <a:off x="533400" y="1143000"/>
            <a:ext cx="8153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039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7620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Percentage of high school students who ever took prescription drugs without a doctor’s prescription – Nevada High School Youth Risk Behavior Survey, 2013-2015.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56962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6858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Percentage of high school students who currently take prescription drugs without a doctor’s prescription – Nevada High School Youth Risk Behavior Survey, 2015.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525981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7620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Percentage of middle school students who ever took prescription drugs without a doctor’s prescription – Nevada Middle School Youth Risk Behavior Survey, 2015.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100779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7620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Percentage of middle school students who currently take prescription drugs without a doctor’s prescription – Nevada Middle School Youth Risk Behavior Survey, 2015.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748065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89099"/>
            <a:ext cx="7772400" cy="1470025"/>
          </a:xfrm>
        </p:spPr>
        <p:txBody>
          <a:bodyPr/>
          <a:lstStyle/>
          <a:p>
            <a:r>
              <a:rPr lang="en-US" dirty="0" smtClean="0"/>
              <a:t>Overdose Deaths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Health and Human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26695" y="2819400"/>
            <a:ext cx="75438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“Deaths from overdoses are reaching levels similar to the HIV epidemic at its peak.”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Robert Anderson, the CDC’s chief of mortality statistics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1739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5715000" cy="4525963"/>
          </a:xfrm>
        </p:spPr>
        <p:txBody>
          <a:bodyPr/>
          <a:lstStyle/>
          <a:p>
            <a:r>
              <a:rPr lang="en-US" dirty="0" smtClean="0"/>
              <a:t>Prescribing Patterns and Prescriptions</a:t>
            </a:r>
          </a:p>
          <a:p>
            <a:r>
              <a:rPr lang="en-US" dirty="0" smtClean="0"/>
              <a:t>Misuse</a:t>
            </a:r>
          </a:p>
          <a:p>
            <a:r>
              <a:rPr lang="en-US" dirty="0"/>
              <a:t>Overdose</a:t>
            </a:r>
          </a:p>
          <a:p>
            <a:r>
              <a:rPr lang="en-US" dirty="0" smtClean="0"/>
              <a:t>Hospitalizations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Health and Human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3" descr="C:\Users\jpeek\AppData\Local\Microsoft\Windows\INetCache\IE\XER28KJA\Prescription-bottle-with-scrip-blank[1]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179922"/>
            <a:ext cx="4686860" cy="516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jpeek\AppData\Local\Microsoft\Windows\INetCache\IE\XER28KJA\0nv[1]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29695">
            <a:off x="5728152" y="1621574"/>
            <a:ext cx="1318425" cy="19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4238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Overdose Deaths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Health and Human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 descr="https://pbs.twimg.com/media/CZkHT-TWkAAM_Su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8819" y="1371600"/>
            <a:ext cx="6781800" cy="46916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276600" y="5878632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New York Times,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4118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Overdose Deaths,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Health and Human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28" name="Picture 4" descr="http://www.antiaids.org/img/forall/users/4/485/overdose_deaths_in_2014_per_1000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1275" y="2133600"/>
            <a:ext cx="65627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www.antiaids.org/img/forall/users/4/485/overdose_deaths_in_2014_per_100000.jpg">
            <a:hlinkClick r:id="rId2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29" t="29055" r="75549" b="40606"/>
          <a:stretch/>
        </p:blipFill>
        <p:spPr bwMode="auto">
          <a:xfrm>
            <a:off x="609600" y="1861596"/>
            <a:ext cx="1828800" cy="2481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7" name="Straight Arrow Connector 6"/>
          <p:cNvCxnSpPr>
            <a:stCxn id="8" idx="3"/>
          </p:cNvCxnSpPr>
          <p:nvPr/>
        </p:nvCxnSpPr>
        <p:spPr>
          <a:xfrm>
            <a:off x="2438400" y="3102498"/>
            <a:ext cx="1219200" cy="5551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9686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5638800" cy="824828"/>
          </a:xfrm>
        </p:spPr>
        <p:txBody>
          <a:bodyPr/>
          <a:lstStyle/>
          <a:p>
            <a:r>
              <a:rPr lang="en-US" dirty="0" smtClean="0"/>
              <a:t>Opioid Overdose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most common drugs involved in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prescription </a:t>
            </a:r>
            <a:r>
              <a:rPr lang="en-US" dirty="0"/>
              <a:t>opioid overdose deaths include:</a:t>
            </a:r>
          </a:p>
          <a:p>
            <a:pPr lvl="1"/>
            <a:r>
              <a:rPr lang="en-US" dirty="0" smtClean="0"/>
              <a:t>Methadone</a:t>
            </a:r>
            <a:endParaRPr lang="en-US" dirty="0"/>
          </a:p>
          <a:p>
            <a:pPr lvl="1"/>
            <a:r>
              <a:rPr lang="en-US" dirty="0" smtClean="0"/>
              <a:t>Oxycodone </a:t>
            </a:r>
            <a:r>
              <a:rPr lang="en-US" dirty="0"/>
              <a:t>(such as OxyContin®)</a:t>
            </a:r>
          </a:p>
          <a:p>
            <a:pPr lvl="1"/>
            <a:r>
              <a:rPr lang="en-US" dirty="0" smtClean="0"/>
              <a:t>Hydrocodone </a:t>
            </a:r>
            <a:r>
              <a:rPr lang="en-US" dirty="0"/>
              <a:t>(such as Vicodin®)3</a:t>
            </a:r>
          </a:p>
          <a:p>
            <a:endParaRPr lang="en-US" dirty="0"/>
          </a:p>
          <a:p>
            <a:r>
              <a:rPr lang="en-US" dirty="0"/>
              <a:t>Among those who died from prescription opioid overdose between 1999 and 2014:</a:t>
            </a:r>
          </a:p>
          <a:p>
            <a:pPr lvl="1"/>
            <a:r>
              <a:rPr lang="en-US" dirty="0" smtClean="0"/>
              <a:t>Overdose </a:t>
            </a:r>
            <a:r>
              <a:rPr lang="en-US" dirty="0"/>
              <a:t>rates were highest among people aged 25 to 54 years.</a:t>
            </a:r>
          </a:p>
          <a:p>
            <a:pPr lvl="1"/>
            <a:r>
              <a:rPr lang="en-US" dirty="0" smtClean="0"/>
              <a:t>Overdose </a:t>
            </a:r>
            <a:r>
              <a:rPr lang="en-US" dirty="0"/>
              <a:t>rates were higher among non-Hispanic whites and American Indian or Alaskan Natives, compared to non-Hispanic blacks and Hispanics. </a:t>
            </a:r>
          </a:p>
          <a:p>
            <a:pPr lvl="1"/>
            <a:r>
              <a:rPr lang="en-US" dirty="0" smtClean="0"/>
              <a:t>Men </a:t>
            </a:r>
            <a:r>
              <a:rPr lang="en-US" dirty="0"/>
              <a:t>were more likely to die from overdose, but the mortality gap between men and women is closing.4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Health and Human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57912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Centers for Disease Control and Prevention, 2016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762000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8615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in Nevada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/>
          <a:lstStyle/>
          <a:p>
            <a:r>
              <a:rPr lang="en-US" dirty="0" smtClean="0"/>
              <a:t>The age-adjusted </a:t>
            </a:r>
            <a:r>
              <a:rPr lang="en-US" dirty="0"/>
              <a:t>rates of drug overdose </a:t>
            </a:r>
            <a:r>
              <a:rPr lang="en-US" dirty="0" smtClean="0"/>
              <a:t>deaths have increased by 6.5% in the United States between </a:t>
            </a:r>
            <a:r>
              <a:rPr lang="en-US" dirty="0"/>
              <a:t>2013 and </a:t>
            </a:r>
            <a:r>
              <a:rPr lang="en-US" dirty="0" smtClean="0"/>
              <a:t>2014. </a:t>
            </a:r>
          </a:p>
          <a:p>
            <a:r>
              <a:rPr lang="en-US" dirty="0" smtClean="0"/>
              <a:t>Only 10 states experienced a decrease in that time period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Nevada (-12.8%) </a:t>
            </a:r>
            <a:r>
              <a:rPr lang="en-US" dirty="0" smtClean="0"/>
              <a:t>was second only to Montana (-14.5%) in the states with the largest percentage decrease in deaths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Health and Human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57150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Centers for Disease Control and Prevention,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8151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701726" cy="824828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Overdose Deaths Related to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Opiates</a:t>
            </a:r>
            <a:r>
              <a:rPr lang="en-US" sz="3100" dirty="0"/>
              <a:t>, Nevada Residents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3588998"/>
              </p:ext>
            </p:extLst>
          </p:nvPr>
        </p:nvGraphicFramePr>
        <p:xfrm>
          <a:off x="914400" y="1295400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181600"/>
            <a:ext cx="64423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The following axis Codes are included in these data:	</a:t>
            </a:r>
          </a:p>
          <a:p>
            <a:r>
              <a:rPr lang="en-US" sz="1000" dirty="0"/>
              <a:t> T40.1 	Heroin</a:t>
            </a:r>
          </a:p>
          <a:p>
            <a:r>
              <a:rPr lang="en-US" sz="1000" dirty="0"/>
              <a:t> T40.2 	Opioid Analgesics</a:t>
            </a:r>
          </a:p>
          <a:p>
            <a:r>
              <a:rPr lang="en-US" sz="1000" dirty="0"/>
              <a:t> T40.3 	Opioid Analgesics</a:t>
            </a:r>
          </a:p>
          <a:p>
            <a:r>
              <a:rPr lang="en-US" sz="1000" dirty="0"/>
              <a:t> T40.4 	Opioid Analgesics</a:t>
            </a:r>
          </a:p>
          <a:p>
            <a:r>
              <a:rPr lang="en-US" sz="1000" dirty="0"/>
              <a:t> T40.6 	Other and unspecified opioids</a:t>
            </a:r>
          </a:p>
          <a:p>
            <a:r>
              <a:rPr lang="en-US" sz="1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3284275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Hospitalizations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Health and Human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0012" y="3733800"/>
            <a:ext cx="1323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2609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Adverse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Overdose is not the only risk related to prescription opioids. Misuse, abuse, and opioid use disorder (addiction) are also potential dangers.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2014, almost 2 million Americans abused or were dependent on prescription </a:t>
            </a:r>
            <a:r>
              <a:rPr lang="en-US" dirty="0" smtClean="0"/>
              <a:t>opioids.</a:t>
            </a:r>
          </a:p>
          <a:p>
            <a:pPr lvl="1"/>
            <a:r>
              <a:rPr lang="en-US" dirty="0" smtClean="0"/>
              <a:t>As </a:t>
            </a:r>
            <a:r>
              <a:rPr lang="en-US" dirty="0"/>
              <a:t>many as 1 in 4 people who receive prescription opioids long term for </a:t>
            </a:r>
            <a:r>
              <a:rPr lang="en-US" dirty="0" smtClean="0"/>
              <a:t>noncancerous </a:t>
            </a:r>
            <a:r>
              <a:rPr lang="en-US" dirty="0"/>
              <a:t>pain in primary care settings struggles with addiction. </a:t>
            </a:r>
          </a:p>
          <a:p>
            <a:pPr lvl="1"/>
            <a:r>
              <a:rPr lang="en-US" dirty="0" smtClean="0"/>
              <a:t>Every </a:t>
            </a:r>
            <a:r>
              <a:rPr lang="en-US" dirty="0"/>
              <a:t>day, over 1,000 people are treated in emergency departments for misusing prescription opioids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Health and Human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58674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57912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Centers for Disease Control and Prevention,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6660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229600" cy="1325563"/>
          </a:xfrm>
        </p:spPr>
        <p:txBody>
          <a:bodyPr>
            <a:normAutofit/>
          </a:bodyPr>
          <a:lstStyle/>
          <a:p>
            <a:r>
              <a:rPr lang="en-US" sz="2000" dirty="0"/>
              <a:t>Hospital Data Related to Opiate Dependence, Nevada Residents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80302210"/>
              </p:ext>
            </p:extLst>
          </p:nvPr>
        </p:nvGraphicFramePr>
        <p:xfrm>
          <a:off x="609600" y="914400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26128" y="5181600"/>
            <a:ext cx="644236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The following ICD-9 Codes are included in these data:	</a:t>
            </a:r>
          </a:p>
          <a:p>
            <a:r>
              <a:rPr lang="en-US" sz="700" dirty="0"/>
              <a:t> 304.00 	Opioid type dependence, unspecified	</a:t>
            </a:r>
          </a:p>
          <a:p>
            <a:r>
              <a:rPr lang="en-US" sz="700" dirty="0"/>
              <a:t> 304.01 	Opioid type dependence, continuous	</a:t>
            </a:r>
          </a:p>
          <a:p>
            <a:r>
              <a:rPr lang="en-US" sz="700" dirty="0"/>
              <a:t> 304.02 	Opioid type dependence, episodic	</a:t>
            </a:r>
          </a:p>
          <a:p>
            <a:r>
              <a:rPr lang="en-US" sz="700" dirty="0"/>
              <a:t> 304.03 	Opioid type dependence, in remission	</a:t>
            </a:r>
          </a:p>
          <a:p>
            <a:r>
              <a:rPr lang="en-US" sz="700" dirty="0"/>
              <a:t> 304.70 	Combinations of opioid type drug with any other drug dependence, </a:t>
            </a:r>
            <a:r>
              <a:rPr lang="en-US" sz="700" dirty="0" smtClean="0"/>
              <a:t>unspecified</a:t>
            </a:r>
          </a:p>
          <a:p>
            <a:r>
              <a:rPr lang="en-US" sz="700" dirty="0" smtClean="0"/>
              <a:t> </a:t>
            </a:r>
            <a:r>
              <a:rPr lang="en-US" sz="700" dirty="0"/>
              <a:t>304.71 	Combinations of opioid type drug with any other drug dependence, </a:t>
            </a:r>
            <a:r>
              <a:rPr lang="en-US" sz="700" dirty="0" smtClean="0"/>
              <a:t>continuous</a:t>
            </a:r>
          </a:p>
          <a:p>
            <a:r>
              <a:rPr lang="en-US" sz="700" dirty="0" smtClean="0"/>
              <a:t> </a:t>
            </a:r>
            <a:r>
              <a:rPr lang="en-US" sz="700" dirty="0"/>
              <a:t>304.72 	Combinations of opioid type drug with any other drug dependence, episodic	</a:t>
            </a:r>
          </a:p>
          <a:p>
            <a:r>
              <a:rPr lang="en-US" sz="700" dirty="0"/>
              <a:t> 304.73 	Combinations of opioid type drug with any other drug dependence, in remission	</a:t>
            </a:r>
          </a:p>
        </p:txBody>
      </p:sp>
    </p:spTree>
    <p:extLst>
      <p:ext uri="{BB962C8B-B14F-4D97-AF65-F5344CB8AC3E}">
        <p14:creationId xmlns:p14="http://schemas.microsoft.com/office/powerpoint/2010/main" xmlns="" val="1996631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Health and Human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96361682"/>
              </p:ext>
            </p:extLst>
          </p:nvPr>
        </p:nvGraphicFramePr>
        <p:xfrm>
          <a:off x="609600" y="838200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29830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Health and Human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79565781"/>
              </p:ext>
            </p:extLst>
          </p:nvPr>
        </p:nvGraphicFramePr>
        <p:xfrm>
          <a:off x="228600" y="914400"/>
          <a:ext cx="8458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58224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Prescribing Patterns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Health and Human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4655" y="3600450"/>
            <a:ext cx="3234690" cy="215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405845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Health and Human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9521144"/>
              </p:ext>
            </p:extLst>
          </p:nvPr>
        </p:nvGraphicFramePr>
        <p:xfrm>
          <a:off x="457200" y="838200"/>
          <a:ext cx="8229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95769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Health and Human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29977206"/>
              </p:ext>
            </p:extLst>
          </p:nvPr>
        </p:nvGraphicFramePr>
        <p:xfrm>
          <a:off x="457200" y="838200"/>
          <a:ext cx="8382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0105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Healthcare Costs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34" r="16567"/>
          <a:stretch/>
        </p:blipFill>
        <p:spPr>
          <a:xfrm>
            <a:off x="975674" y="1295400"/>
            <a:ext cx="7285348" cy="460051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Health and Human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81958" y="1600200"/>
            <a:ext cx="328524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ernard MT Condensed" panose="020508060609050204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Bernard MT Condensed" panose="02050806060905020404" pitchFamily="18" charset="0"/>
              </a:rPr>
              <a:t>Hospitals charged almost </a:t>
            </a:r>
            <a:endParaRPr lang="en-US" sz="2000" dirty="0" smtClean="0">
              <a:solidFill>
                <a:schemeClr val="bg1"/>
              </a:solidFill>
              <a:latin typeface="Bernard MT Condensed" panose="02050806060905020404" pitchFamily="18" charset="0"/>
            </a:endParaRP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$</a:t>
            </a:r>
            <a:r>
              <a:rPr lang="en-US" sz="5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15 billion </a:t>
            </a:r>
            <a:endParaRPr lang="en-US" sz="5400" dirty="0" smtClean="0">
              <a:solidFill>
                <a:schemeClr val="bg1"/>
              </a:solidFill>
              <a:latin typeface="Bernard MT Condensed" panose="02050806060905020404" pitchFamily="18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in </a:t>
            </a:r>
            <a:r>
              <a:rPr lang="en-US" sz="2000" dirty="0">
                <a:solidFill>
                  <a:schemeClr val="bg1"/>
                </a:solidFill>
                <a:latin typeface="Bernard MT Condensed" panose="02050806060905020404" pitchFamily="18" charset="0"/>
              </a:rPr>
              <a:t>2012 for opioid-related inpatient care — more than double what they billed in 2002, even after accounting for inflation. And many were uninsured or on Medicaid, the federal-state health insurance program for low-income people.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7000" y="5895915"/>
            <a:ext cx="530454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Kaiser Health News, May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6529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Data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Greater analysis of PMP data </a:t>
            </a:r>
          </a:p>
          <a:p>
            <a:pPr lvl="1"/>
            <a:r>
              <a:rPr lang="en-US" dirty="0" smtClean="0"/>
              <a:t>Prescribing patterns (prescriber and patients)</a:t>
            </a:r>
          </a:p>
          <a:p>
            <a:pPr lvl="1"/>
            <a:r>
              <a:rPr lang="en-US" dirty="0" smtClean="0"/>
              <a:t>As it related to hospitalizations and overdose</a:t>
            </a:r>
          </a:p>
          <a:p>
            <a:r>
              <a:rPr lang="en-US" dirty="0" smtClean="0"/>
              <a:t>Greater breakdown of factors related to overdose and hospitalizations</a:t>
            </a:r>
          </a:p>
          <a:p>
            <a:pPr lvl="1"/>
            <a:r>
              <a:rPr lang="en-US" dirty="0" smtClean="0"/>
              <a:t>Target prevention and treatment efforts</a:t>
            </a:r>
          </a:p>
          <a:p>
            <a:r>
              <a:rPr lang="en-US" dirty="0" smtClean="0"/>
              <a:t>Law enforcement data sharing</a:t>
            </a:r>
          </a:p>
          <a:p>
            <a:r>
              <a:rPr lang="en-US" dirty="0" smtClean="0"/>
              <a:t>Tracking of naloxone/narcan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Health and Human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3708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678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Julia Peek, MHA</a:t>
            </a:r>
          </a:p>
          <a:p>
            <a:pPr marL="0" indent="0" algn="ctr">
              <a:buNone/>
            </a:pPr>
            <a:r>
              <a:rPr lang="en-US" sz="2400" dirty="0" smtClean="0"/>
              <a:t>Nevada </a:t>
            </a:r>
            <a:r>
              <a:rPr lang="en-US" sz="2400" dirty="0"/>
              <a:t>Division of Public and Behavioral Health</a:t>
            </a:r>
          </a:p>
          <a:p>
            <a:pPr marL="0" indent="0" algn="ctr">
              <a:buNone/>
            </a:pPr>
            <a:r>
              <a:rPr lang="en-US" sz="2400" dirty="0" smtClean="0"/>
              <a:t> </a:t>
            </a:r>
            <a:r>
              <a:rPr lang="en-US" sz="2400" dirty="0"/>
              <a:t>775-684-4192</a:t>
            </a:r>
          </a:p>
          <a:p>
            <a:pPr marL="0" indent="0" algn="ctr">
              <a:buNone/>
            </a:pPr>
            <a:r>
              <a:rPr lang="en-US" sz="2400" u="sng" dirty="0" smtClean="0">
                <a:hlinkClick r:id="rId2"/>
              </a:rPr>
              <a:t>jpeek@health.nv.gov</a:t>
            </a:r>
            <a:r>
              <a:rPr lang="en-US" sz="2400" dirty="0" smtClean="0"/>
              <a:t> </a:t>
            </a:r>
            <a:endParaRPr lang="en-US" sz="2400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5225" y="152400"/>
            <a:ext cx="1600200" cy="138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829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Prescribing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4451866"/>
          </a:xfrm>
        </p:spPr>
        <p:txBody>
          <a:bodyPr>
            <a:normAutofit/>
          </a:bodyPr>
          <a:lstStyle/>
          <a:p>
            <a:r>
              <a:rPr lang="en-US" dirty="0"/>
              <a:t>An estimated 1 out of 5 patients with non-cancer pain or pain-related diagnoses are prescribed opioids in office-based </a:t>
            </a:r>
            <a:r>
              <a:rPr lang="en-US" dirty="0" smtClean="0"/>
              <a:t>settings.</a:t>
            </a:r>
          </a:p>
          <a:p>
            <a:r>
              <a:rPr lang="en-US" dirty="0" smtClean="0"/>
              <a:t>From </a:t>
            </a:r>
            <a:r>
              <a:rPr lang="en-US" dirty="0"/>
              <a:t>2007 – 2012, the rate of opioid prescribing has steadily increased among specialists more likely to manage acute and chronic </a:t>
            </a:r>
            <a:r>
              <a:rPr lang="en-US" dirty="0" smtClean="0"/>
              <a:t>pain.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Health and Human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1905000" y="5677235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Centers for Disease Control and Prevention 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547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Prescribing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Prescribing rates are highest among pain medicine (49%), surgery (37%), and physical medicine/rehabilitation (36%). </a:t>
            </a:r>
          </a:p>
          <a:p>
            <a:pPr lvl="1"/>
            <a:r>
              <a:rPr lang="en-US" dirty="0"/>
              <a:t>However, primary care providers account for about half of opioid pain relievers dispensed.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Health and Human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1905000" y="5677235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Centers for Disease Control and Prevention 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075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Prescribing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Prescription opioid use varies according to age, gender, and ethnicity:</a:t>
            </a:r>
          </a:p>
          <a:p>
            <a:pPr lvl="1"/>
            <a:r>
              <a:rPr lang="en-US" dirty="0" smtClean="0"/>
              <a:t>Older </a:t>
            </a:r>
            <a:r>
              <a:rPr lang="en-US" dirty="0"/>
              <a:t>adults (aged 40 years and older) are more likely to use prescription opioids than adults aged 20 – 39.</a:t>
            </a:r>
          </a:p>
          <a:p>
            <a:pPr lvl="1"/>
            <a:r>
              <a:rPr lang="en-US" dirty="0" smtClean="0"/>
              <a:t>Women </a:t>
            </a:r>
            <a:r>
              <a:rPr lang="en-US" dirty="0"/>
              <a:t>are more likely to use prescription opioids than men.</a:t>
            </a:r>
          </a:p>
          <a:p>
            <a:pPr lvl="1"/>
            <a:r>
              <a:rPr lang="en-US" dirty="0" smtClean="0"/>
              <a:t>Non-Hispanic </a:t>
            </a:r>
            <a:r>
              <a:rPr lang="en-US" dirty="0"/>
              <a:t>whites are more likely to use prescription opioids than Hispanics. There are no significant differences in prescription opioid use between non-Hispanic whites and non-Hispanic blacks.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Health and Human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1600200" y="58674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Centers for Disease Control and Prevention 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1785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60279"/>
            <a:ext cx="8229600" cy="824828"/>
          </a:xfrm>
        </p:spPr>
        <p:txBody>
          <a:bodyPr/>
          <a:lstStyle/>
          <a:p>
            <a:r>
              <a:rPr lang="en-US" dirty="0" smtClean="0"/>
              <a:t>Nevada compared to the nation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Health and Human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56351" t="6560" r="16271" b="24845"/>
          <a:stretch/>
        </p:blipFill>
        <p:spPr bwMode="auto">
          <a:xfrm>
            <a:off x="381000" y="1657747"/>
            <a:ext cx="6021420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Line Callout 1 8"/>
          <p:cNvSpPr/>
          <p:nvPr/>
        </p:nvSpPr>
        <p:spPr>
          <a:xfrm>
            <a:off x="4992914" y="1485107"/>
            <a:ext cx="3923490" cy="953293"/>
          </a:xfrm>
          <a:prstGeom prst="borderCallout1">
            <a:avLst>
              <a:gd name="adj1" fmla="val 18750"/>
              <a:gd name="adj2" fmla="val -8333"/>
              <a:gd name="adj3" fmla="val 305320"/>
              <a:gd name="adj4" fmla="val -3944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Nevada physicians write 94 painkiller prescriptions for every 100 Nevada residents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3187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215272"/>
            <a:ext cx="7816083" cy="483469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Health and Human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5641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544" y="609600"/>
            <a:ext cx="8229600" cy="1371600"/>
          </a:xfrm>
        </p:spPr>
        <p:txBody>
          <a:bodyPr>
            <a:noAutofit/>
          </a:bodyPr>
          <a:lstStyle/>
          <a:p>
            <a:r>
              <a:rPr lang="en-US" dirty="0" smtClean="0"/>
              <a:t>Nevada Prescription Monitoring Program (PMP)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dirty="0" smtClean="0"/>
              <a:t>From </a:t>
            </a:r>
            <a:r>
              <a:rPr lang="en-US" dirty="0"/>
              <a:t>July 1, 2014 </a:t>
            </a:r>
            <a:r>
              <a:rPr lang="en-US" dirty="0" smtClean="0"/>
              <a:t>to </a:t>
            </a:r>
            <a:r>
              <a:rPr lang="en-US" dirty="0"/>
              <a:t>June </a:t>
            </a:r>
            <a:r>
              <a:rPr lang="en-US" dirty="0" smtClean="0"/>
              <a:t>30, 2015: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5,215,659</a:t>
            </a:r>
            <a:r>
              <a:rPr lang="en-US" dirty="0" smtClean="0"/>
              <a:t> prescriptions for controlled substances were filled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362,635</a:t>
            </a:r>
            <a:r>
              <a:rPr lang="en-US" dirty="0" smtClean="0"/>
              <a:t> queries </a:t>
            </a:r>
            <a:r>
              <a:rPr lang="en-US" dirty="0"/>
              <a:t>performed by physicians (MDs, DOs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Department of Health and Human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4419600"/>
            <a:ext cx="17335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74613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5032</TotalTime>
  <Words>1198</Words>
  <Application>Microsoft Office PowerPoint</Application>
  <PresentationFormat>On-screen Show (4:3)</PresentationFormat>
  <Paragraphs>177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Update on Prescription Drug Abuse and Overdose Data</vt:lpstr>
      <vt:lpstr>Overview</vt:lpstr>
      <vt:lpstr>Prescribing Patterns</vt:lpstr>
      <vt:lpstr>Prescribing Patterns</vt:lpstr>
      <vt:lpstr>Prescribing Patterns</vt:lpstr>
      <vt:lpstr>Prescribing Patterns</vt:lpstr>
      <vt:lpstr>Nevada compared to the nation</vt:lpstr>
      <vt:lpstr>Slide 8</vt:lpstr>
      <vt:lpstr>Nevada Prescription Monitoring Program (PMP)</vt:lpstr>
      <vt:lpstr>PMP Prescriptions, 2015</vt:lpstr>
      <vt:lpstr>PMP Quantity Dispensed, 2015</vt:lpstr>
      <vt:lpstr>Misuse</vt:lpstr>
      <vt:lpstr>Access to Opioids</vt:lpstr>
      <vt:lpstr>Slide 14</vt:lpstr>
      <vt:lpstr>Slide 15</vt:lpstr>
      <vt:lpstr>Slide 16</vt:lpstr>
      <vt:lpstr>Slide 17</vt:lpstr>
      <vt:lpstr>Slide 18</vt:lpstr>
      <vt:lpstr>Overdose Deaths</vt:lpstr>
      <vt:lpstr>Overdose Deaths</vt:lpstr>
      <vt:lpstr>Overdose Deaths, 2014</vt:lpstr>
      <vt:lpstr>Opioid Overdose</vt:lpstr>
      <vt:lpstr>Progress in Nevada</vt:lpstr>
      <vt:lpstr>Overdose Deaths Related to  Opiates, Nevada Residents </vt:lpstr>
      <vt:lpstr>Hospitalizations</vt:lpstr>
      <vt:lpstr>Other Adverse Outcomes</vt:lpstr>
      <vt:lpstr>Hospital Data Related to Opiate Dependence, Nevada Residents</vt:lpstr>
      <vt:lpstr>Slide 28</vt:lpstr>
      <vt:lpstr>Slide 29</vt:lpstr>
      <vt:lpstr>Slide 30</vt:lpstr>
      <vt:lpstr>Slide 31</vt:lpstr>
      <vt:lpstr>Healthcare Costs</vt:lpstr>
      <vt:lpstr>Future Data Projects</vt:lpstr>
      <vt:lpstr>Contact Information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Larson</dc:creator>
  <cp:lastModifiedBy>emonroy</cp:lastModifiedBy>
  <cp:revision>396</cp:revision>
  <cp:lastPrinted>2014-12-18T00:24:54Z</cp:lastPrinted>
  <dcterms:created xsi:type="dcterms:W3CDTF">2015-04-27T21:40:13Z</dcterms:created>
  <dcterms:modified xsi:type="dcterms:W3CDTF">2016-06-20T19:05:45Z</dcterms:modified>
</cp:coreProperties>
</file>