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9" r:id="rId4"/>
    <p:sldId id="312" r:id="rId5"/>
    <p:sldId id="273" r:id="rId6"/>
    <p:sldId id="308" r:id="rId7"/>
    <p:sldId id="309" r:id="rId8"/>
    <p:sldId id="310" r:id="rId9"/>
    <p:sldId id="311" r:id="rId10"/>
    <p:sldId id="283" r:id="rId11"/>
    <p:sldId id="286" r:id="rId12"/>
    <p:sldId id="287" r:id="rId13"/>
    <p:sldId id="288" r:id="rId14"/>
    <p:sldId id="285" r:id="rId15"/>
    <p:sldId id="289" r:id="rId16"/>
    <p:sldId id="290" r:id="rId17"/>
    <p:sldId id="293" r:id="rId18"/>
    <p:sldId id="294" r:id="rId19"/>
    <p:sldId id="313" r:id="rId20"/>
    <p:sldId id="301" r:id="rId21"/>
    <p:sldId id="314" r:id="rId22"/>
    <p:sldId id="315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304D"/>
    <a:srgbClr val="8C9AC6"/>
    <a:srgbClr val="495B92"/>
    <a:srgbClr val="313C61"/>
    <a:srgbClr val="D3F5F6"/>
    <a:srgbClr val="1E9399"/>
    <a:srgbClr val="CFD5E7"/>
    <a:srgbClr val="CC66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81341" autoAdjust="0"/>
  </p:normalViewPr>
  <p:slideViewPr>
    <p:cSldViewPr snapToGrid="0" showGuides="1">
      <p:cViewPr varScale="1">
        <p:scale>
          <a:sx n="84" d="100"/>
          <a:sy n="84" d="100"/>
        </p:scale>
        <p:origin x="-8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6/20/2016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6/20/2016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74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50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70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6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814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88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47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67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47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34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46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43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950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DE744-2111-43D0-A08D-A5E528DD6E9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86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67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79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2217" indent="-452217">
              <a:buFont typeface="+mj-lt"/>
              <a:buAutoNum type="arabicPeriod"/>
            </a:pPr>
            <a:r>
              <a:rPr lang="en-US" dirty="0">
                <a:solidFill>
                  <a:srgbClr val="CC6600"/>
                </a:solidFill>
              </a:rPr>
              <a:t>Good Samaritan Drug Overdose Act</a:t>
            </a:r>
          </a:p>
          <a:p>
            <a:pPr lvl="1"/>
            <a:r>
              <a:rPr lang="en-US" dirty="0"/>
              <a:t>Established 4 channels a patient may obtain/receive an opioid antagonist (OA)</a:t>
            </a:r>
          </a:p>
          <a:p>
            <a:pPr marL="452194" lvl="1"/>
            <a:endParaRPr lang="en-US" dirty="0"/>
          </a:p>
          <a:p>
            <a:pPr marL="847883" lvl="1" indent="-395689">
              <a:buFont typeface="+mj-lt"/>
              <a:buAutoNum type="romanLcPeriod"/>
            </a:pPr>
            <a:r>
              <a:rPr lang="en-US" dirty="0"/>
              <a:t>Prescribers can prescribe an OA to a person other than the patient</a:t>
            </a:r>
          </a:p>
          <a:p>
            <a:pPr marL="847883" lvl="1" indent="-395689">
              <a:buFont typeface="+mj-lt"/>
              <a:buAutoNum type="romanLcPeriod"/>
            </a:pPr>
            <a:r>
              <a:rPr lang="en-US" dirty="0"/>
              <a:t>Law enforcement officers may possess and administer an OA</a:t>
            </a:r>
          </a:p>
          <a:p>
            <a:pPr marL="847883" lvl="1" indent="-395689">
              <a:buFont typeface="+mj-lt"/>
              <a:buAutoNum type="romanLcPeriod"/>
            </a:pPr>
            <a:r>
              <a:rPr lang="en-US" dirty="0"/>
              <a:t>Unlicensed person or entity may store and/or dispense an OA without charge or compensation under a standing order from a authorized prescriber</a:t>
            </a:r>
          </a:p>
          <a:p>
            <a:pPr marL="847883" lvl="1" indent="-395689">
              <a:buFont typeface="+mj-lt"/>
              <a:buAutoNum type="romanLcPeriod"/>
            </a:pPr>
            <a:r>
              <a:rPr lang="en-US" dirty="0"/>
              <a:t>Pharmacists can dispense an OA under standing order or protocol without a prescription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41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04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05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62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98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3" y="2292100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ED65-DAB0-4769-A675-35320565DBC7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7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42F6-537D-495A-AECF-B70A8A67AD64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90E1-FD39-484C-A44F-849DA297BAF7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2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EE6-47E0-449C-AC76-A4CD14BF535E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6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96A9-E7D0-4013-81AA-968C0A780AD0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6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6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100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90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3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8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5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1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1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C47F-6A09-4858-9E53-DB268E987651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2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3D1-F676-4079-BE12-9F5B4A6C8519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BEA0-F944-46A5-9775-722B88DA05E3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C3CE-0AE8-4CD8-874A-F84D47EC6B66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8D0E-D241-4484-B83D-B95709E70C47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51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3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6E1C-E761-4C35-952B-962D03FB195C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1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3" y="6356357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08A8ADE-E1CB-438C-BF34-46E3D51FA787}" type="datetime1">
              <a:rPr lang="en-US" smtClean="0"/>
              <a:pPr/>
              <a:t>6/20/2016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7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7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harmacy@pharmacy.nv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pinson@pharmacy.nv.gov" TargetMode="External"/><Relationship Id="rId5" Type="http://schemas.openxmlformats.org/officeDocument/2006/relationships/hyperlink" Target="mailto:pmp@pharmacy.nv.gov" TargetMode="External"/><Relationship Id="rId4" Type="http://schemas.openxmlformats.org/officeDocument/2006/relationships/hyperlink" Target="mailto:pedwards@pharmacy.nv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3275" y="2332074"/>
            <a:ext cx="6335678" cy="2179713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CC6600"/>
                </a:solidFill>
              </a:rPr>
              <a:t>OVERVIEW:</a:t>
            </a:r>
            <a:br>
              <a:rPr lang="en-US" sz="3200" dirty="0" smtClean="0">
                <a:solidFill>
                  <a:srgbClr val="CC6600"/>
                </a:solidFill>
              </a:rPr>
            </a:br>
            <a:r>
              <a:rPr lang="en-US" sz="3200" cap="none" dirty="0" smtClean="0">
                <a:solidFill>
                  <a:srgbClr val="CC6600"/>
                </a:solidFill>
              </a:rPr>
              <a:t>Nevada Board of Pharmacy</a:t>
            </a:r>
            <a:r>
              <a:rPr lang="en-US" sz="3200" dirty="0" smtClean="0">
                <a:solidFill>
                  <a:srgbClr val="CC6600"/>
                </a:solidFill>
              </a:rPr>
              <a:t/>
            </a:r>
            <a:br>
              <a:rPr lang="en-US" sz="3200" dirty="0" smtClean="0">
                <a:solidFill>
                  <a:srgbClr val="CC6600"/>
                </a:solidFill>
              </a:rPr>
            </a:br>
            <a:r>
              <a:rPr lang="en-US" sz="3200" cap="none" dirty="0" smtClean="0">
                <a:solidFill>
                  <a:srgbClr val="CC6600"/>
                </a:solidFill>
              </a:rPr>
              <a:t> on</a:t>
            </a:r>
            <a:br>
              <a:rPr lang="en-US" sz="3200" cap="none" dirty="0" smtClean="0">
                <a:solidFill>
                  <a:srgbClr val="CC6600"/>
                </a:solidFill>
              </a:rPr>
            </a:br>
            <a:r>
              <a:rPr lang="en-US" sz="3200" cap="none" dirty="0" smtClean="0">
                <a:solidFill>
                  <a:srgbClr val="CC6600"/>
                </a:solidFill>
              </a:rPr>
              <a:t>Prescription Drug Abuse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8894" y="4670442"/>
            <a:ext cx="6335676" cy="11069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Executive Secretary</a:t>
            </a:r>
            <a:r>
              <a:rPr lang="en-US" smtClean="0">
                <a:latin typeface="Calibri" panose="020F0502020204030204" pitchFamily="34" charset="0"/>
              </a:rPr>
              <a:t>: Larry L. </a:t>
            </a:r>
            <a:r>
              <a:rPr lang="en-US" dirty="0" smtClean="0">
                <a:latin typeface="Calibri" panose="020F0502020204030204" pitchFamily="34" charset="0"/>
              </a:rPr>
              <a:t>Pinson, </a:t>
            </a:r>
            <a:r>
              <a:rPr lang="en-US" dirty="0" err="1" smtClean="0">
                <a:latin typeface="Calibri" panose="020F0502020204030204" pitchFamily="34" charset="0"/>
              </a:rPr>
              <a:t>Pharm.D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General Counsel: S. Paul Edwards, Esq.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PMP Administrator: </a:t>
            </a:r>
            <a:r>
              <a:rPr lang="en-US" dirty="0" err="1" smtClean="0">
                <a:latin typeface="Calibri" panose="020F0502020204030204" pitchFamily="34" charset="0"/>
              </a:rPr>
              <a:t>Yenh</a:t>
            </a:r>
            <a:r>
              <a:rPr lang="en-US" dirty="0" smtClean="0">
                <a:latin typeface="Calibri" panose="020F0502020204030204" pitchFamily="34" charset="0"/>
              </a:rPr>
              <a:t> Long, </a:t>
            </a:r>
            <a:r>
              <a:rPr lang="en-US" dirty="0" err="1" smtClean="0">
                <a:latin typeface="Calibri" panose="020F0502020204030204" pitchFamily="34" charset="0"/>
              </a:rPr>
              <a:t>Pharm.D</a:t>
            </a:r>
            <a:r>
              <a:rPr lang="en-US" dirty="0" smtClean="0">
                <a:latin typeface="Calibri" panose="020F0502020204030204" pitchFamily="34" charset="0"/>
              </a:rPr>
              <a:t>., BCACP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1032" t="972" r="934" b="1300"/>
          <a:stretch/>
        </p:blipFill>
        <p:spPr bwMode="auto">
          <a:xfrm>
            <a:off x="6917635" y="890548"/>
            <a:ext cx="5104737" cy="5088833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Referral of Unsolicited </a:t>
            </a:r>
            <a:r>
              <a:rPr lang="en-US" sz="4000" dirty="0"/>
              <a:t>P</a:t>
            </a:r>
            <a:r>
              <a:rPr lang="en-US" sz="4000" dirty="0" smtClean="0"/>
              <a:t>atient </a:t>
            </a:r>
            <a:r>
              <a:rPr lang="en-US" sz="4000" dirty="0"/>
              <a:t>R</a:t>
            </a:r>
            <a:r>
              <a:rPr lang="en-US" sz="4000" dirty="0" smtClean="0"/>
              <a:t>eports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57530" y="2779057"/>
            <a:ext cx="1301980" cy="1274567"/>
          </a:xfrm>
          <a:prstGeom prst="rect">
            <a:avLst/>
          </a:prstGeom>
          <a:solidFill>
            <a:srgbClr val="495B92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399" y="2859736"/>
            <a:ext cx="139663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PMP creates threshold report to identify pts who may be violating NRS 453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2362201" y="2802527"/>
            <a:ext cx="1647516" cy="1245067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486529" y="3078247"/>
            <a:ext cx="1384917" cy="8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reasonably believed to be complying with law?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4495799" y="2830598"/>
            <a:ext cx="1579531" cy="119199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22179" y="3023738"/>
            <a:ext cx="1076325" cy="4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candidates for PCIP?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53200" y="2830598"/>
            <a:ext cx="1208616" cy="117429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Name(s) of suspect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reported to the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8281737" y="2794503"/>
            <a:ext cx="1649292" cy="126415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375809" y="3002725"/>
            <a:ext cx="1493291" cy="88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active investigations on pts or practitioners from the report?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428120" y="2766301"/>
            <a:ext cx="1267430" cy="1358191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PMP will provide the report to practitioners, pharmacies and occupational licensing boards.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872958" y="3423386"/>
            <a:ext cx="502691" cy="1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06909" y="3434147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61373" y="3431588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78066" y="3433662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924308" y="3448949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988046" y="3076528"/>
            <a:ext cx="46672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052856" y="3076528"/>
            <a:ext cx="46672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9862856" y="3076528"/>
            <a:ext cx="46672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76525" y="4852010"/>
            <a:ext cx="1006950" cy="72179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642219" y="4960705"/>
            <a:ext cx="1258771" cy="49879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Pt(s) removed from report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49244" y="4852011"/>
            <a:ext cx="1098465" cy="73163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740085" y="4956648"/>
            <a:ext cx="1116105" cy="48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Pt(s) placed in PCIP program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8424227" y="4882061"/>
            <a:ext cx="1350740" cy="850093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NDI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notify the PMP. PMP will remove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from report.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180000" y="4052168"/>
            <a:ext cx="5959" cy="802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81864" y="4034760"/>
            <a:ext cx="188" cy="813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9112036" y="4069973"/>
            <a:ext cx="188" cy="813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734857" y="4219657"/>
            <a:ext cx="46672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876801" y="4234438"/>
            <a:ext cx="46672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677841" y="4253742"/>
            <a:ext cx="466725" cy="35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47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2" grpId="0" animBg="1"/>
      <p:bldP spid="13" grpId="0" animBg="1"/>
      <p:bldP spid="14" grpId="0"/>
      <p:bldP spid="17" grpId="0" animBg="1"/>
      <p:bldP spid="32" grpId="0"/>
      <p:bldP spid="33" grpId="0"/>
      <p:bldP spid="34" grpId="0"/>
      <p:bldP spid="36" grpId="0" animBg="1"/>
      <p:bldP spid="37" grpId="0"/>
      <p:bldP spid="38" grpId="0" animBg="1"/>
      <p:bldP spid="39" grpId="0"/>
      <p:bldP spid="40" grpId="0" animBg="1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Pre-criminal Intervention Program (PCIP)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3838" lvl="1" indent="-223838">
              <a:spcBef>
                <a:spcPts val="1800"/>
              </a:spcBef>
            </a:pPr>
            <a:r>
              <a:rPr lang="en-US" sz="2000" dirty="0"/>
              <a:t>P</a:t>
            </a:r>
            <a:r>
              <a:rPr lang="en-US" sz="2000" dirty="0" smtClean="0"/>
              <a:t>iloted in Southern Nevada in 2004, moved </a:t>
            </a:r>
            <a:r>
              <a:rPr lang="en-US" sz="2000" dirty="0"/>
              <a:t>to Northern Nevada in </a:t>
            </a:r>
            <a:r>
              <a:rPr lang="en-US" sz="2000" dirty="0" smtClean="0"/>
              <a:t>2008 funded through the Bureau of Justice Assistance Grant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000" dirty="0" smtClean="0"/>
              <a:t>PCIP’s purpose is to help likely doctor shoppers avoid arrest through education, find appropriate treatment programs and break away from drug abuse, and/or to induce the patient to restrict their controlled substance prescriptions to one prescriber 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000" dirty="0" smtClean="0"/>
              <a:t>It provides an alternative </a:t>
            </a:r>
            <a:r>
              <a:rPr lang="en-US" sz="2000" dirty="0"/>
              <a:t>approach to drug control in cases where direct law enforcement involvement might prove to be </a:t>
            </a:r>
            <a:r>
              <a:rPr lang="en-US" sz="2000" dirty="0" smtClean="0"/>
              <a:t>unnecessary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000" dirty="0" smtClean="0"/>
              <a:t>If </a:t>
            </a:r>
            <a:r>
              <a:rPr lang="en-US" sz="2000" dirty="0"/>
              <a:t>a patient fails the program they will be referred to the </a:t>
            </a:r>
            <a:r>
              <a:rPr lang="en-US" sz="2000" dirty="0" smtClean="0"/>
              <a:t>NDI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000" dirty="0" smtClean="0"/>
              <a:t>Grant ended in 2011, funding for PCIP discontinued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4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Pre-criminal Intervention Program (PCIP)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5134707"/>
            <a:ext cx="9982200" cy="1008641"/>
          </a:xfrm>
        </p:spPr>
        <p:txBody>
          <a:bodyPr>
            <a:normAutofit/>
          </a:bodyPr>
          <a:lstStyle/>
          <a:p>
            <a:r>
              <a:rPr lang="en-US" dirty="0" smtClean="0"/>
              <a:t>PCIP restarting, 0.75 FTE devoted to program and PMP</a:t>
            </a:r>
          </a:p>
          <a:p>
            <a:r>
              <a:rPr lang="en-US" dirty="0"/>
              <a:t>C</a:t>
            </a:r>
            <a:r>
              <a:rPr lang="en-US" dirty="0" smtClean="0"/>
              <a:t>ollaboration with OPHIE/DPBH on a CDC grant to hire 1.5 FTE for PCIP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2129" y="1672185"/>
            <a:ext cx="1710969" cy="621071"/>
          </a:xfrm>
          <a:prstGeom prst="rect">
            <a:avLst/>
          </a:prstGeom>
          <a:solidFill>
            <a:srgbClr val="273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80 Interventions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4174564" y="2756742"/>
            <a:ext cx="1710969" cy="621071"/>
          </a:xfrm>
          <a:prstGeom prst="rect">
            <a:avLst/>
          </a:prstGeom>
          <a:solidFill>
            <a:srgbClr val="495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71 Compliant (89%)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6262296" y="2756742"/>
            <a:ext cx="1710969" cy="621071"/>
          </a:xfrm>
          <a:prstGeom prst="rect">
            <a:avLst/>
          </a:prstGeom>
          <a:solidFill>
            <a:srgbClr val="495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9 Non-compliant</a:t>
            </a:r>
          </a:p>
          <a:p>
            <a:pPr algn="ctr"/>
            <a:r>
              <a:rPr lang="en-US" sz="1500" dirty="0" smtClean="0"/>
              <a:t>(11%)</a:t>
            </a:r>
            <a:endParaRPr lang="en-US" sz="1500" dirty="0"/>
          </a:p>
        </p:txBody>
      </p:sp>
      <p:sp>
        <p:nvSpPr>
          <p:cNvPr id="13" name="Rectangle 12"/>
          <p:cNvSpPr/>
          <p:nvPr/>
        </p:nvSpPr>
        <p:spPr>
          <a:xfrm>
            <a:off x="3155111" y="3926747"/>
            <a:ext cx="1710969" cy="621071"/>
          </a:xfrm>
          <a:prstGeom prst="rect">
            <a:avLst/>
          </a:prstGeom>
          <a:solidFill>
            <a:srgbClr val="8C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60 Compliant</a:t>
            </a:r>
          </a:p>
          <a:p>
            <a:pPr algn="ctr"/>
            <a:r>
              <a:rPr lang="en-US" sz="1500" dirty="0" smtClean="0"/>
              <a:t>(85%)</a:t>
            </a:r>
            <a:endParaRPr lang="en-US" sz="1500" dirty="0"/>
          </a:p>
        </p:txBody>
      </p:sp>
      <p:sp>
        <p:nvSpPr>
          <p:cNvPr id="14" name="Rectangle 13"/>
          <p:cNvSpPr/>
          <p:nvPr/>
        </p:nvSpPr>
        <p:spPr>
          <a:xfrm>
            <a:off x="5171819" y="3926747"/>
            <a:ext cx="1710969" cy="621071"/>
          </a:xfrm>
          <a:prstGeom prst="rect">
            <a:avLst/>
          </a:prstGeom>
          <a:solidFill>
            <a:srgbClr val="8C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8 Non-compliant</a:t>
            </a:r>
          </a:p>
          <a:p>
            <a:pPr algn="ctr"/>
            <a:r>
              <a:rPr lang="en-US" sz="1500" dirty="0" smtClean="0"/>
              <a:t>(11%)</a:t>
            </a:r>
            <a:endParaRPr lang="en-US" sz="1500" dirty="0"/>
          </a:p>
        </p:txBody>
      </p:sp>
      <p:cxnSp>
        <p:nvCxnSpPr>
          <p:cNvPr id="16" name="Straight Arrow Connector 15"/>
          <p:cNvCxnSpPr>
            <a:stCxn id="10" idx="2"/>
            <a:endCxn id="11" idx="0"/>
          </p:cNvCxnSpPr>
          <p:nvPr/>
        </p:nvCxnSpPr>
        <p:spPr>
          <a:xfrm flipH="1">
            <a:off x="5030049" y="2293256"/>
            <a:ext cx="1047565" cy="46348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>
            <a:off x="6077614" y="2293256"/>
            <a:ext cx="1040167" cy="46348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3" idx="0"/>
          </p:cNvCxnSpPr>
          <p:nvPr/>
        </p:nvCxnSpPr>
        <p:spPr>
          <a:xfrm flipH="1">
            <a:off x="4010596" y="3377813"/>
            <a:ext cx="1019453" cy="54893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4" idx="0"/>
          </p:cNvCxnSpPr>
          <p:nvPr/>
        </p:nvCxnSpPr>
        <p:spPr>
          <a:xfrm>
            <a:off x="5030049" y="3377813"/>
            <a:ext cx="997255" cy="54893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95849" y="2328455"/>
            <a:ext cx="13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2008-2011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31882" y="4014613"/>
            <a:ext cx="172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years later</a:t>
            </a:r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>
            <a:off x="2695221" y="1615736"/>
            <a:ext cx="399495" cy="1794770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>
            <a:off x="2695221" y="3826446"/>
            <a:ext cx="399495" cy="816691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97408" y="3927968"/>
            <a:ext cx="1710969" cy="621071"/>
          </a:xfrm>
          <a:prstGeom prst="rect">
            <a:avLst/>
          </a:prstGeom>
          <a:solidFill>
            <a:srgbClr val="8C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3</a:t>
            </a:r>
            <a:r>
              <a:rPr lang="en-US" sz="1500" dirty="0" smtClean="0"/>
              <a:t> Deceased</a:t>
            </a:r>
          </a:p>
          <a:p>
            <a:pPr algn="ctr"/>
            <a:r>
              <a:rPr lang="en-US" sz="1500" dirty="0" smtClean="0"/>
              <a:t>(4%)</a:t>
            </a:r>
            <a:endParaRPr lang="en-US" sz="1500" dirty="0"/>
          </a:p>
        </p:txBody>
      </p:sp>
      <p:cxnSp>
        <p:nvCxnSpPr>
          <p:cNvPr id="37" name="Straight Arrow Connector 36"/>
          <p:cNvCxnSpPr>
            <a:stCxn id="11" idx="2"/>
            <a:endCxn id="36" idx="0"/>
          </p:cNvCxnSpPr>
          <p:nvPr/>
        </p:nvCxnSpPr>
        <p:spPr>
          <a:xfrm>
            <a:off x="5030049" y="3377813"/>
            <a:ext cx="3022844" cy="5501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2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28" grpId="0"/>
      <p:bldP spid="29" grpId="0"/>
      <p:bldP spid="30" grpId="0" animBg="1"/>
      <p:bldP spid="3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Letters to Law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Provides NDI a list of patient names who may be obtaining controlled substance prescriptions unlawfully (doctor shoppers), who may use the information to: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Check for active investigations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Refer to other law enforcement agencies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Initiate investigation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47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Letters to Prescribers and Pharmacies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It </a:t>
            </a:r>
            <a:r>
              <a:rPr lang="en-US" sz="2200" dirty="0"/>
              <a:t>is not the PMP’s intention to decide how practitioners should conduct their </a:t>
            </a:r>
            <a:r>
              <a:rPr lang="en-US" sz="2200" dirty="0" smtClean="0"/>
              <a:t>practice</a:t>
            </a:r>
            <a:endParaRPr lang="en-US" sz="2200" dirty="0"/>
          </a:p>
          <a:p>
            <a:r>
              <a:rPr lang="en-US" sz="2200" dirty="0"/>
              <a:t>Inform practitioners of possible doctor </a:t>
            </a:r>
            <a:r>
              <a:rPr lang="en-US" sz="2200" dirty="0" smtClean="0"/>
              <a:t>shoppers </a:t>
            </a:r>
            <a:endParaRPr lang="en-US" sz="2200" dirty="0"/>
          </a:p>
          <a:p>
            <a:r>
              <a:rPr lang="en-US" sz="2200" dirty="0"/>
              <a:t>Encourage practitioners to review chart history to detect possible fraudulent </a:t>
            </a:r>
            <a:r>
              <a:rPr lang="en-US" sz="2200" dirty="0" smtClean="0"/>
              <a:t>activity</a:t>
            </a:r>
            <a:endParaRPr lang="en-US" sz="2200" dirty="0"/>
          </a:p>
          <a:p>
            <a:r>
              <a:rPr lang="en-US" sz="2200" dirty="0"/>
              <a:t>Review SB 459 </a:t>
            </a:r>
            <a:r>
              <a:rPr lang="en-US" sz="2200" dirty="0" smtClean="0"/>
              <a:t>requirements for prescribers</a:t>
            </a:r>
          </a:p>
          <a:p>
            <a:r>
              <a:rPr lang="en-US" sz="2200" dirty="0" smtClean="0"/>
              <a:t>Provide registration instructions for prescribers not registered with the PMP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55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Letters to Occupational Licensing Boards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SB 459 requirements and provide educational material for occupational licensing boards to forward to their licensees.</a:t>
            </a:r>
          </a:p>
          <a:p>
            <a:endParaRPr lang="en-US" dirty="0" smtClean="0"/>
          </a:p>
          <a:p>
            <a:pPr marL="223838" lvl="1" indent="-223838">
              <a:spcBef>
                <a:spcPts val="1800"/>
              </a:spcBef>
            </a:pPr>
            <a:r>
              <a:rPr lang="en-US" sz="2000" dirty="0"/>
              <a:t>“The occupational licensing board </a:t>
            </a:r>
            <a:r>
              <a:rPr lang="en-US" sz="2000" dirty="0">
                <a:solidFill>
                  <a:srgbClr val="CC6600"/>
                </a:solidFill>
              </a:rPr>
              <a:t>may use this information </a:t>
            </a:r>
            <a:r>
              <a:rPr lang="en-US" sz="2000" dirty="0"/>
              <a:t>for any purpose it deems necessary, including, without limitation, </a:t>
            </a:r>
            <a:r>
              <a:rPr lang="en-US" sz="2000" dirty="0">
                <a:solidFill>
                  <a:srgbClr val="CC6600"/>
                </a:solidFill>
              </a:rPr>
              <a:t>alerting a practitioner that a patient may be fraudulently obtaining a controlled substance or determining whether a practitioner is engaged in unlawful or unprofessional conduct</a:t>
            </a:r>
            <a:r>
              <a:rPr lang="en-US" sz="2000" dirty="0" smtClean="0">
                <a:solidFill>
                  <a:srgbClr val="CC6600"/>
                </a:solidFill>
              </a:rPr>
              <a:t>.”</a:t>
            </a:r>
          </a:p>
          <a:p>
            <a:pPr marL="223838" lvl="1" indent="-223838">
              <a:spcBef>
                <a:spcPts val="1800"/>
              </a:spcBef>
            </a:pPr>
            <a:endParaRPr lang="en-US" sz="2000" dirty="0"/>
          </a:p>
          <a:p>
            <a:r>
              <a:rPr lang="en-US" dirty="0" smtClean="0"/>
              <a:t>“This </a:t>
            </a:r>
            <a:r>
              <a:rPr lang="en-US" dirty="0"/>
              <a:t>paragraph shall not be construed to require </a:t>
            </a:r>
            <a:r>
              <a:rPr lang="en-US" dirty="0" smtClean="0"/>
              <a:t>an occupational </a:t>
            </a:r>
            <a:r>
              <a:rPr lang="en-US" dirty="0"/>
              <a:t>licensing board to conduct an investigation or </a:t>
            </a:r>
            <a:r>
              <a:rPr lang="en-US" dirty="0" smtClean="0"/>
              <a:t>take any </a:t>
            </a:r>
            <a:r>
              <a:rPr lang="en-US" dirty="0"/>
              <a:t>action against a practitioner upon receiving information </a:t>
            </a:r>
            <a:r>
              <a:rPr lang="en-US" dirty="0" smtClean="0"/>
              <a:t>from the </a:t>
            </a:r>
            <a:r>
              <a:rPr lang="en-US" dirty="0"/>
              <a:t>Board or the </a:t>
            </a:r>
            <a:r>
              <a:rPr lang="en-US" dirty="0" smtClean="0"/>
              <a:t>Division.”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36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PMP Report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816" y="1479176"/>
            <a:ext cx="9829800" cy="512108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01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PMP Report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to look for?</a:t>
            </a:r>
          </a:p>
          <a:p>
            <a:pPr lvl="1"/>
            <a:r>
              <a:rPr lang="en-US" sz="2000" dirty="0" smtClean="0"/>
              <a:t>Multiple prescribers</a:t>
            </a:r>
          </a:p>
          <a:p>
            <a:pPr lvl="1"/>
            <a:r>
              <a:rPr lang="en-US" sz="2000" dirty="0" smtClean="0"/>
              <a:t>Multiple pharmacies</a:t>
            </a:r>
          </a:p>
          <a:p>
            <a:pPr lvl="1"/>
            <a:r>
              <a:rPr lang="en-US" sz="2000" dirty="0" smtClean="0"/>
              <a:t>High drug quantity</a:t>
            </a:r>
          </a:p>
          <a:p>
            <a:pPr lvl="1"/>
            <a:r>
              <a:rPr lang="en-US" sz="2000" dirty="0" smtClean="0"/>
              <a:t>Switching back and forth between different types of insurance and self pay</a:t>
            </a:r>
          </a:p>
          <a:p>
            <a:pPr lvl="1"/>
            <a:r>
              <a:rPr lang="en-US" sz="2000" dirty="0" smtClean="0"/>
              <a:t>Drug combinations (Hydrocodone/</a:t>
            </a:r>
            <a:r>
              <a:rPr lang="en-US" sz="2000" dirty="0" err="1" smtClean="0"/>
              <a:t>Carisoprodol</a:t>
            </a:r>
            <a:r>
              <a:rPr lang="en-US" sz="2000" dirty="0" smtClean="0"/>
              <a:t>/Alprazolam)</a:t>
            </a:r>
          </a:p>
          <a:p>
            <a:pPr lvl="1"/>
            <a:r>
              <a:rPr lang="en-US" sz="2000" dirty="0" smtClean="0"/>
              <a:t>Duplicate therapy (Zolpidem/Temazepam)</a:t>
            </a:r>
          </a:p>
          <a:p>
            <a:pPr lvl="1"/>
            <a:r>
              <a:rPr lang="en-US" sz="2000" dirty="0" smtClean="0"/>
              <a:t>Overlapping written and filled 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3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Unsolicited Reports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4378051"/>
              </p:ext>
            </p:extLst>
          </p:nvPr>
        </p:nvGraphicFramePr>
        <p:xfrm>
          <a:off x="1905001" y="2133734"/>
          <a:ext cx="83820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84"/>
                <a:gridCol w="2958353"/>
                <a:gridCol w="30569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Boards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Letters Sent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to Boards*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Letters Sent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to Licensees*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Nursing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Dental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461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6460595"/>
            <a:ext cx="554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*September 22, 2015 – Present; 37 patients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482557"/>
              </p:ext>
            </p:extLst>
          </p:nvPr>
        </p:nvGraphicFramePr>
        <p:xfrm>
          <a:off x="1905001" y="5009148"/>
          <a:ext cx="4038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of Letters Sent to Pharmacies*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175586"/>
              </p:ext>
            </p:extLst>
          </p:nvPr>
        </p:nvGraphicFramePr>
        <p:xfrm>
          <a:off x="6112043" y="5009148"/>
          <a:ext cx="417496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of Letters Sent to Nevada Division of Investigations (NDI)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42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Additional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PMP received the Harold Rogers Grant:</a:t>
            </a:r>
          </a:p>
          <a:p>
            <a:pPr lvl="1"/>
            <a:r>
              <a:rPr lang="en-US" dirty="0" smtClean="0"/>
              <a:t>Enforce, educate, and improve the use of the PMP to decrease number of deaths and hospitalizations from opioid-related overdoses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Board of Pharmacy and PMP collaborating with:</a:t>
            </a:r>
          </a:p>
          <a:p>
            <a:pPr lvl="1"/>
            <a:r>
              <a:rPr lang="en-US" dirty="0" smtClean="0"/>
              <a:t>Reno Police Department (RPD) - Harold Rogers Grant</a:t>
            </a:r>
          </a:p>
          <a:p>
            <a:pPr lvl="2"/>
            <a:r>
              <a:rPr lang="en-US" dirty="0" smtClean="0"/>
              <a:t>Correlation between controlled substance use and heroin arrests</a:t>
            </a:r>
          </a:p>
          <a:p>
            <a:pPr lvl="1"/>
            <a:r>
              <a:rPr lang="en-US" dirty="0" smtClean="0"/>
              <a:t>OPHIE/DPBH</a:t>
            </a:r>
            <a:r>
              <a:rPr lang="en-US" dirty="0"/>
              <a:t> </a:t>
            </a:r>
            <a:r>
              <a:rPr lang="en-US" dirty="0" smtClean="0"/>
              <a:t>– CDC Grant</a:t>
            </a:r>
          </a:p>
          <a:p>
            <a:pPr lvl="2"/>
            <a:r>
              <a:rPr lang="en-US" dirty="0" smtClean="0"/>
              <a:t>Implement </a:t>
            </a:r>
            <a:r>
              <a:rPr lang="en-US" dirty="0"/>
              <a:t>“Red Flag” </a:t>
            </a:r>
            <a:r>
              <a:rPr lang="en-US" dirty="0" smtClean="0"/>
              <a:t>feature</a:t>
            </a:r>
          </a:p>
          <a:p>
            <a:pPr lvl="2"/>
            <a:r>
              <a:rPr lang="en-US" dirty="0" smtClean="0"/>
              <a:t>Create Dashboard </a:t>
            </a:r>
          </a:p>
          <a:p>
            <a:pPr lvl="2"/>
            <a:r>
              <a:rPr lang="en-US" dirty="0" smtClean="0"/>
              <a:t>Produce “Prescriber Report Cards”</a:t>
            </a:r>
          </a:p>
          <a:p>
            <a:pPr lvl="2"/>
            <a:r>
              <a:rPr lang="en-US" dirty="0" smtClean="0"/>
              <a:t>Hiring 1.5 FTEs for PCIP</a:t>
            </a:r>
          </a:p>
          <a:p>
            <a:pPr marL="914353" lvl="2" indent="0">
              <a:buNone/>
            </a:pPr>
            <a:endParaRPr lang="en-US" dirty="0" smtClean="0"/>
          </a:p>
          <a:p>
            <a:r>
              <a:rPr lang="en-US" dirty="0" smtClean="0"/>
              <a:t>Inspections:</a:t>
            </a:r>
          </a:p>
          <a:p>
            <a:pPr lvl="1"/>
            <a:r>
              <a:rPr lang="en-US" dirty="0" smtClean="0"/>
              <a:t>1029 per year (Warehouses, </a:t>
            </a:r>
            <a:r>
              <a:rPr lang="en-US" dirty="0"/>
              <a:t>V</a:t>
            </a:r>
            <a:r>
              <a:rPr lang="en-US" dirty="0" smtClean="0"/>
              <a:t>eterinary </a:t>
            </a:r>
            <a:r>
              <a:rPr lang="en-US" dirty="0"/>
              <a:t>D</a:t>
            </a:r>
            <a:r>
              <a:rPr lang="en-US" dirty="0" smtClean="0"/>
              <a:t>rug Suppliers, Manufacturers, Correctional Facilities, Hospitals, Pharmacies, Ambulatory Surgery Center, Dispensing Practitioners, Wholesalers, Medical Devices, Equipment and Gases)</a:t>
            </a:r>
            <a:endParaRPr lang="en-US" sz="2400" dirty="0" smtClean="0"/>
          </a:p>
          <a:p>
            <a:pPr lvl="2"/>
            <a:endParaRPr lang="en-US" dirty="0"/>
          </a:p>
          <a:p>
            <a:endParaRPr lang="en-US" sz="19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02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Discussion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Board of Pharmacy Investigations</a:t>
            </a:r>
          </a:p>
          <a:p>
            <a:pPr lvl="1"/>
            <a:r>
              <a:rPr lang="en-US" sz="2000" dirty="0" smtClean="0"/>
              <a:t>Complaint, investigation, and discipline process</a:t>
            </a:r>
          </a:p>
          <a:p>
            <a:endParaRPr lang="en-US" sz="2800" dirty="0"/>
          </a:p>
          <a:p>
            <a:r>
              <a:rPr lang="en-US" sz="2800" dirty="0" smtClean="0"/>
              <a:t>Senate Bill 459 and 114</a:t>
            </a:r>
          </a:p>
          <a:p>
            <a:pPr lvl="1"/>
            <a:r>
              <a:rPr lang="en-US" sz="2000" dirty="0" smtClean="0"/>
              <a:t>Implementation and practices changes</a:t>
            </a:r>
          </a:p>
          <a:p>
            <a:pPr marL="457177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71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Education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of Pharmacy is providing continuing education (CE) and talks:</a:t>
            </a:r>
          </a:p>
          <a:p>
            <a:pPr lvl="1"/>
            <a:r>
              <a:rPr lang="en-US" dirty="0" smtClean="0"/>
              <a:t>Pharmacists/technicians</a:t>
            </a:r>
          </a:p>
          <a:p>
            <a:pPr lvl="1"/>
            <a:r>
              <a:rPr lang="en-US" dirty="0" smtClean="0"/>
              <a:t>Nursing Board</a:t>
            </a:r>
          </a:p>
          <a:p>
            <a:pPr lvl="1"/>
            <a:r>
              <a:rPr lang="en-US" dirty="0" smtClean="0"/>
              <a:t>Doctor of Osteopathic Medicine</a:t>
            </a:r>
          </a:p>
          <a:p>
            <a:pPr lvl="1"/>
            <a:r>
              <a:rPr lang="en-US" dirty="0" smtClean="0"/>
              <a:t>Dentists/Hygienists</a:t>
            </a:r>
          </a:p>
          <a:p>
            <a:pPr lvl="1"/>
            <a:r>
              <a:rPr lang="en-US" dirty="0" smtClean="0"/>
              <a:t>Police Department</a:t>
            </a:r>
          </a:p>
          <a:p>
            <a:pPr lvl="1"/>
            <a:r>
              <a:rPr lang="en-US" dirty="0" smtClean="0"/>
              <a:t>Behavioral Health</a:t>
            </a:r>
          </a:p>
          <a:p>
            <a:pPr lvl="1"/>
            <a:r>
              <a:rPr lang="en-US" dirty="0" smtClean="0"/>
              <a:t>Kiwanis Club </a:t>
            </a:r>
          </a:p>
          <a:p>
            <a:pPr lvl="1"/>
            <a:r>
              <a:rPr lang="en-US" dirty="0" err="1" smtClean="0"/>
              <a:t>Surescripts</a:t>
            </a:r>
            <a:r>
              <a:rPr lang="en-US" dirty="0" smtClean="0"/>
              <a:t> Webinar</a:t>
            </a:r>
          </a:p>
          <a:p>
            <a:pPr lvl="1"/>
            <a:r>
              <a:rPr lang="en-US" dirty="0" smtClean="0"/>
              <a:t>National Association of State Controlled Substance Authorities (NASCSA)</a:t>
            </a:r>
          </a:p>
          <a:p>
            <a:pPr lvl="1"/>
            <a:r>
              <a:rPr lang="en-US" dirty="0"/>
              <a:t>National Associations of Board of </a:t>
            </a:r>
            <a:r>
              <a:rPr lang="en-US" dirty="0" smtClean="0"/>
              <a:t>Pharmacy </a:t>
            </a:r>
            <a:r>
              <a:rPr lang="en-US" dirty="0"/>
              <a:t>(NABP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Credentialing Association </a:t>
            </a:r>
          </a:p>
          <a:p>
            <a:pPr lvl="1"/>
            <a:r>
              <a:rPr lang="en-US" dirty="0" err="1" smtClean="0"/>
              <a:t>Roseman</a:t>
            </a:r>
            <a:r>
              <a:rPr lang="en-US" dirty="0" smtClean="0"/>
              <a:t> University of Health Science</a:t>
            </a:r>
            <a:endParaRPr lang="en-US" dirty="0"/>
          </a:p>
          <a:p>
            <a:pPr lvl="1"/>
            <a:r>
              <a:rPr lang="en-US" dirty="0" smtClean="0"/>
              <a:t>Sierra Job Corp</a:t>
            </a:r>
          </a:p>
          <a:p>
            <a:pPr lvl="1"/>
            <a:r>
              <a:rPr lang="en-US" dirty="0" smtClean="0"/>
              <a:t>Partnership Carson 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55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Always welcomed to contact Board of Pharmacy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Board tele: </a:t>
            </a:r>
            <a:r>
              <a:rPr lang="en-US" sz="2400" dirty="0"/>
              <a:t>(775) </a:t>
            </a:r>
            <a:r>
              <a:rPr lang="en-US" sz="2400" dirty="0" smtClean="0"/>
              <a:t>850-1440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PMP tele: (775) 687-5694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Email: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Licensing questions: </a:t>
            </a:r>
            <a:r>
              <a:rPr lang="en-US" sz="2000" dirty="0">
                <a:hlinkClick r:id="rId3"/>
              </a:rPr>
              <a:t>pharmacy@pharmacy.nv.gov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Law questions: </a:t>
            </a:r>
            <a:r>
              <a:rPr lang="en-US" sz="2000" dirty="0">
                <a:hlinkClick r:id="rId4"/>
              </a:rPr>
              <a:t>pedwards@pharmacy.nv.gov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PMP questions: </a:t>
            </a:r>
            <a:r>
              <a:rPr lang="en-US" sz="2000" dirty="0">
                <a:hlinkClick r:id="rId5"/>
              </a:rPr>
              <a:t>pmp@pharmacy.nv.gov</a:t>
            </a:r>
            <a:r>
              <a:rPr lang="en-US" sz="2000" dirty="0"/>
              <a:t>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Other general questions: </a:t>
            </a:r>
            <a:r>
              <a:rPr lang="en-US" sz="2000" dirty="0">
                <a:hlinkClick r:id="rId6"/>
              </a:rPr>
              <a:t>lpinson@pharmacy.nv.gov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2EAC-FF9F-4FB4-B471-21295EEBCD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08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Board of Pharmacy </a:t>
            </a:r>
            <a:r>
              <a:rPr lang="en-US" sz="4000" dirty="0" smtClean="0"/>
              <a:t>Investigations Process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46871" y="2694843"/>
            <a:ext cx="1301980" cy="856331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565479" y="2441277"/>
            <a:ext cx="1921044" cy="1358190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23396" y="2777470"/>
            <a:ext cx="1384917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by Investigation Team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4977054" y="2453487"/>
            <a:ext cx="1982325" cy="1361951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103026" y="2832004"/>
            <a:ext cx="1740388" cy="5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Case # for investigation: 77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55561" y="2758414"/>
            <a:ext cx="1208616" cy="774507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156003" y="1982473"/>
            <a:ext cx="2437679" cy="340251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065445" y="3131350"/>
            <a:ext cx="502691" cy="1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88154" y="3133365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63734" y="3142838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680430" y="3144912"/>
            <a:ext cx="511810" cy="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615111" y="4629725"/>
            <a:ext cx="1790625" cy="824471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607734" y="4687133"/>
            <a:ext cx="1834088" cy="7670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Complaint closed with letters: 63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85316" y="4638606"/>
            <a:ext cx="2373463" cy="1560322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777686" y="4683407"/>
            <a:ext cx="2549538" cy="145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Cases closed with letters: 28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Non-Pharmacy violation: 5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Referral to appropriate licensing board or Law enforcement: 2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513970" y="3821933"/>
            <a:ext cx="5959" cy="802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967650" y="3830231"/>
            <a:ext cx="188" cy="813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55809" y="2780480"/>
            <a:ext cx="1384917" cy="6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Complaints: 140*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8676" y="2825594"/>
            <a:ext cx="10973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Hearing: 42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30058"/>
            <a:ext cx="509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Cases in 2015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56004" y="2042401"/>
            <a:ext cx="2447908" cy="334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Suspended: 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Revoked: 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Tech. Suspended: 3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Tech. Revoked: 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MDEG Revoked: 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Others: fines, fees, recertification,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options, CEs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scheduled for hearing in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2016: 19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6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  <p:bldP spid="12" grpId="0" animBg="1"/>
      <p:bldP spid="17" grpId="0" animBg="1"/>
      <p:bldP spid="36" grpId="0" animBg="1"/>
      <p:bldP spid="37" grpId="0"/>
      <p:bldP spid="38" grpId="0" animBg="1"/>
      <p:bldP spid="39" grpId="0"/>
      <p:bldP spid="35" grpId="0"/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01" y="3301261"/>
            <a:ext cx="10071099" cy="1684150"/>
          </a:xfrm>
        </p:spPr>
        <p:txBody>
          <a:bodyPr>
            <a:normAutofit/>
          </a:bodyPr>
          <a:lstStyle/>
          <a:p>
            <a:r>
              <a:rPr lang="en-US" cap="none" dirty="0"/>
              <a:t>S</a:t>
            </a:r>
            <a:r>
              <a:rPr lang="en-US" cap="none" dirty="0" smtClean="0"/>
              <a:t>enate Bill 459 and 114</a:t>
            </a:r>
            <a:br>
              <a:rPr lang="en-US" cap="none" dirty="0" smtClean="0"/>
            </a:br>
            <a:r>
              <a:rPr lang="en-US" cap="none" dirty="0" smtClean="0"/>
              <a:t>Implementation and Practice Changes</a:t>
            </a:r>
            <a:endParaRPr lang="en-US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2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Implementation of Senate Bill 459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 Bill 459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C6600"/>
                </a:solidFill>
              </a:rPr>
              <a:t>Good Samaritan Drug Overdose 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New language to be added to NAC Chapter 639, establishing standardized procedures or protocols for pharmacists to furnish </a:t>
            </a:r>
            <a:r>
              <a:rPr lang="en-US" dirty="0" smtClean="0"/>
              <a:t>opioid antagonist to </a:t>
            </a:r>
            <a:r>
              <a:rPr lang="en-US" dirty="0"/>
              <a:t>persons at risk of experiencing an opioid-related </a:t>
            </a:r>
            <a:r>
              <a:rPr lang="en-US" dirty="0" smtClean="0"/>
              <a:t>overdose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Public </a:t>
            </a:r>
            <a:r>
              <a:rPr lang="en-US" dirty="0">
                <a:sym typeface="Wingdings" panose="05000000000000000000" pitchFamily="2" charset="2"/>
              </a:rPr>
              <a:t>hearing in July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Legislative Commission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Several continuing education (CE) courses provided since October 1, 2015, more scheduled this year 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72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Implementation of Senate Bill 459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 Bill 459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>
                <a:solidFill>
                  <a:srgbClr val="CC6600"/>
                </a:solidFill>
              </a:rPr>
              <a:t>Prescribers required to use the PMP prior to prescribing controlled substances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5001422" cy="37480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Notified prescribers in community of law change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SB 459 and PMP registration flier provided to licensing boards to distribute to licensees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Will begin to notify licensing boards of licensees not using/registered with the PMP</a:t>
            </a:r>
          </a:p>
          <a:p>
            <a:r>
              <a:rPr lang="en-US" dirty="0" smtClean="0"/>
              <a:t>Facilitate use of the PMP by ER prescribers by permitting multiple delegates to register for PMP access under the ER </a:t>
            </a:r>
            <a:r>
              <a:rPr lang="en-US" dirty="0"/>
              <a:t>directors </a:t>
            </a:r>
            <a:endParaRPr lang="en-US" dirty="0" smtClean="0"/>
          </a:p>
          <a:p>
            <a:r>
              <a:rPr lang="en-US" dirty="0" smtClean="0"/>
              <a:t>Hired </a:t>
            </a:r>
            <a:r>
              <a:rPr lang="en-US" dirty="0"/>
              <a:t>enforcement coordinator to educate prescribers </a:t>
            </a:r>
            <a:r>
              <a:rPr lang="en-US" dirty="0" smtClean="0"/>
              <a:t>about SB 459 and to assist with PMP registration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61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Implementation of Senate Bill 459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 Bill 459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rgbClr val="CC6600"/>
                </a:solidFill>
              </a:rPr>
              <a:t>PMP reporting requirement changes for dispensers from weekly to daily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Newsletters and CEs informed pharmacies and dispensing practitioners of reporting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PMP administrators dedicated to educating and improving reporting compliance. Number of delinquent submissions dramatically reduced. </a:t>
            </a:r>
            <a:endParaRPr lang="en-US" dirty="0"/>
          </a:p>
          <a:p>
            <a:r>
              <a:rPr lang="en-US" dirty="0"/>
              <a:t>Amendment </a:t>
            </a:r>
            <a:r>
              <a:rPr lang="en-US" dirty="0" smtClean="0"/>
              <a:t>to NAC 639.955 </a:t>
            </a:r>
            <a:r>
              <a:rPr lang="en-US" dirty="0"/>
              <a:t>Imposition of fines; authority to take disciplinary action. The </a:t>
            </a:r>
            <a:r>
              <a:rPr lang="en-US" dirty="0" smtClean="0"/>
              <a:t>amendment </a:t>
            </a:r>
            <a:r>
              <a:rPr lang="en-US" dirty="0"/>
              <a:t>imposes fines for not transmitting information regarding the dispensing of controlled substances.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42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Implementation of Senate Bill 459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 Bill 459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CC6600"/>
                </a:solidFill>
              </a:rPr>
              <a:t>Integrating PMP into Electronic Health Records (EHR</a:t>
            </a:r>
            <a:r>
              <a:rPr lang="en-US" dirty="0" smtClean="0">
                <a:solidFill>
                  <a:srgbClr val="CC66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solidFill>
                  <a:srgbClr val="CC6600"/>
                </a:solidFill>
              </a:rPr>
              <a:t>“Red Flag” feature in the PMP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PMP integration</a:t>
            </a:r>
            <a:r>
              <a:rPr lang="en-US" sz="1800" dirty="0"/>
              <a:t>, </a:t>
            </a:r>
            <a:r>
              <a:rPr lang="en-US" sz="1800" dirty="0" err="1"/>
              <a:t>NARxCHECK</a:t>
            </a:r>
            <a:r>
              <a:rPr lang="en-US" sz="1800" dirty="0"/>
              <a:t>® </a:t>
            </a:r>
          </a:p>
          <a:p>
            <a:pPr lvl="1"/>
            <a:r>
              <a:rPr lang="en-US" sz="1500" dirty="0"/>
              <a:t>Renown’s </a:t>
            </a:r>
            <a:r>
              <a:rPr lang="en-US" sz="1500" dirty="0" smtClean="0"/>
              <a:t>EHR</a:t>
            </a:r>
            <a:endParaRPr lang="en-US" sz="1500" dirty="0"/>
          </a:p>
          <a:p>
            <a:pPr lvl="1"/>
            <a:r>
              <a:rPr lang="en-US" sz="1500" dirty="0"/>
              <a:t>CVS’ pharmacy </a:t>
            </a:r>
            <a:r>
              <a:rPr lang="en-US" sz="1500" dirty="0" smtClean="0"/>
              <a:t>software</a:t>
            </a:r>
          </a:p>
          <a:p>
            <a:pPr lvl="1"/>
            <a:endParaRPr lang="en-US" sz="1500" dirty="0"/>
          </a:p>
          <a:p>
            <a:r>
              <a:rPr lang="en-US" sz="1800" dirty="0"/>
              <a:t>PMP collaborating with </a:t>
            </a:r>
            <a:r>
              <a:rPr lang="en-US" sz="1800" dirty="0" smtClean="0"/>
              <a:t>Office of Public Heath Informatics and Epidemiology within the Nevada Division of Public and Behavioral Health (OPHIE/DPBH) on a CDC grant </a:t>
            </a:r>
            <a:r>
              <a:rPr lang="en-US" sz="1800" dirty="0"/>
              <a:t>to implement “Red Flag” </a:t>
            </a:r>
            <a:r>
              <a:rPr lang="en-US" sz="1800" dirty="0" smtClean="0"/>
              <a:t>feature</a:t>
            </a:r>
            <a:endParaRPr lang="en-US" sz="1800" dirty="0"/>
          </a:p>
          <a:p>
            <a:endParaRPr lang="en-US" sz="1900" dirty="0"/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17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Senate Bill 114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Extends PMP </a:t>
            </a:r>
            <a:r>
              <a:rPr lang="en-US" sz="2400" dirty="0" smtClean="0"/>
              <a:t>access </a:t>
            </a:r>
            <a:r>
              <a:rPr lang="en-US" sz="2400" dirty="0"/>
              <a:t>to l</a:t>
            </a:r>
            <a:r>
              <a:rPr lang="en-US" sz="2400" dirty="0" smtClean="0"/>
              <a:t>aw enforcement </a:t>
            </a:r>
            <a:r>
              <a:rPr lang="en-US" sz="2400" dirty="0"/>
              <a:t>and o</a:t>
            </a:r>
            <a:r>
              <a:rPr lang="en-US" sz="2400" dirty="0" smtClean="0"/>
              <a:t>ccupational licensing boards</a:t>
            </a:r>
          </a:p>
          <a:p>
            <a:pPr lvl="1"/>
            <a:r>
              <a:rPr lang="en-US" sz="1800" dirty="0" smtClean="0"/>
              <a:t>Direct access to occupational licensing boards</a:t>
            </a:r>
          </a:p>
          <a:p>
            <a:pPr lvl="1"/>
            <a:r>
              <a:rPr lang="en-US" sz="1800" dirty="0" smtClean="0"/>
              <a:t>Direct access by Nevada Division of Investigation (NDI)</a:t>
            </a:r>
          </a:p>
          <a:p>
            <a:pPr lvl="1"/>
            <a:r>
              <a:rPr lang="en-US" sz="1800" dirty="0" smtClean="0"/>
              <a:t>Direct access to qualifying NV law enforcement officers</a:t>
            </a:r>
          </a:p>
          <a:p>
            <a:pPr lvl="1"/>
            <a:r>
              <a:rPr lang="en-US" sz="1800" dirty="0" smtClean="0"/>
              <a:t>Case-by-case patient specific reports to other state and federal authorities</a:t>
            </a:r>
          </a:p>
          <a:p>
            <a:pPr lvl="1"/>
            <a:endParaRPr lang="en-US" sz="1800" dirty="0"/>
          </a:p>
          <a:p>
            <a:r>
              <a:rPr lang="en-US" sz="2400" dirty="0" smtClean="0"/>
              <a:t>Board of Pharmacy engages in direct reporting to law enforcement and occupational licensing boards of activity it reasonably suspects may be fraudulent or illegal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1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Custom 16">
      <a:dk1>
        <a:srgbClr val="2C3843"/>
      </a:dk1>
      <a:lt1>
        <a:sysClr val="window" lastClr="FFFFFF"/>
      </a:lt1>
      <a:dk2>
        <a:srgbClr val="344068"/>
      </a:dk2>
      <a:lt2>
        <a:srgbClr val="CFD5E7"/>
      </a:lt2>
      <a:accent1>
        <a:srgbClr val="2C3843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1433</Words>
  <Application>Microsoft Office PowerPoint</Application>
  <PresentationFormat>Custom</PresentationFormat>
  <Paragraphs>268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Academic Literature 16x9</vt:lpstr>
      <vt:lpstr>OVERVIEW: Nevada Board of Pharmacy  on Prescription Drug Abuse</vt:lpstr>
      <vt:lpstr>Discussion Points</vt:lpstr>
      <vt:lpstr>Board of Pharmacy Investigations Process</vt:lpstr>
      <vt:lpstr>Senate Bill 459 and 114 Implementation and Practice Changes</vt:lpstr>
      <vt:lpstr>Implementation of Senate Bill 459</vt:lpstr>
      <vt:lpstr>Implementation of Senate Bill 459</vt:lpstr>
      <vt:lpstr>Implementation of Senate Bill 459</vt:lpstr>
      <vt:lpstr>Implementation of Senate Bill 459</vt:lpstr>
      <vt:lpstr>Senate Bill 114</vt:lpstr>
      <vt:lpstr>Referral of Unsolicited Patient Reports</vt:lpstr>
      <vt:lpstr>Pre-criminal Intervention Program (PCIP)</vt:lpstr>
      <vt:lpstr>Pre-criminal Intervention Program (PCIP)</vt:lpstr>
      <vt:lpstr>Letters to Law Enforcement</vt:lpstr>
      <vt:lpstr>Letters to Prescribers and Pharmacies</vt:lpstr>
      <vt:lpstr>Letters to Occupational Licensing Boards</vt:lpstr>
      <vt:lpstr>PMP Report</vt:lpstr>
      <vt:lpstr>PMP Report</vt:lpstr>
      <vt:lpstr>Unsolicited Reports</vt:lpstr>
      <vt:lpstr>Additional Activities</vt:lpstr>
      <vt:lpstr>Education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2016-06-09T03:22:11Z</dcterms:created>
  <dcterms:modified xsi:type="dcterms:W3CDTF">2016-06-20T16:33:40Z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