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4" r:id="rId1"/>
  </p:sldMasterIdLst>
  <p:notesMasterIdLst>
    <p:notesMasterId r:id="rId27"/>
  </p:notesMasterIdLst>
  <p:handoutMasterIdLst>
    <p:handoutMasterId r:id="rId28"/>
  </p:handoutMasterIdLst>
  <p:sldIdLst>
    <p:sldId id="258" r:id="rId2"/>
    <p:sldId id="259" r:id="rId3"/>
    <p:sldId id="260" r:id="rId4"/>
    <p:sldId id="262" r:id="rId5"/>
    <p:sldId id="264" r:id="rId6"/>
    <p:sldId id="299" r:id="rId7"/>
    <p:sldId id="300" r:id="rId8"/>
    <p:sldId id="302" r:id="rId9"/>
    <p:sldId id="281" r:id="rId10"/>
    <p:sldId id="303" r:id="rId11"/>
    <p:sldId id="273" r:id="rId12"/>
    <p:sldId id="270" r:id="rId13"/>
    <p:sldId id="271" r:id="rId14"/>
    <p:sldId id="274" r:id="rId15"/>
    <p:sldId id="306" r:id="rId16"/>
    <p:sldId id="285" r:id="rId17"/>
    <p:sldId id="284" r:id="rId18"/>
    <p:sldId id="308" r:id="rId19"/>
    <p:sldId id="309" r:id="rId20"/>
    <p:sldId id="310" r:id="rId21"/>
    <p:sldId id="275" r:id="rId22"/>
    <p:sldId id="291" r:id="rId23"/>
    <p:sldId id="312" r:id="rId24"/>
    <p:sldId id="313" r:id="rId25"/>
    <p:sldId id="257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5079" autoAdjust="0"/>
  </p:normalViewPr>
  <p:slideViewPr>
    <p:cSldViewPr snapToGrid="0" snapToObjects="1">
      <p:cViewPr varScale="1">
        <p:scale>
          <a:sx n="59" d="100"/>
          <a:sy n="59" d="100"/>
        </p:scale>
        <p:origin x="-6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37012C-D1D3-49BE-8E72-14CB93CC5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866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9F6310-3888-EC49-A5BC-2235BCC367E5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B42998-470F-FC40-9A8D-E94EB6FD66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953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2186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721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721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721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721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9662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462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17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037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488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707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54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665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2666-4E2A-E14A-8E91-308EB794C73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68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2998-470F-FC40-9A8D-E94EB6FD665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A3-A232-4743-B613-4281B73DA2B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A3-A232-4743-B613-4281B73DA2B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681E-5F43-9F4D-BF9B-6D2E42166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A3-A232-4743-B613-4281B73DA2B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681E-5F43-9F4D-BF9B-6D2E42166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A3-A232-4743-B613-4281B73DA2B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681E-5F43-9F4D-BF9B-6D2E421661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nh logo sun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43800" y="683804"/>
            <a:ext cx="1005134" cy="693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A3-A232-4743-B613-4281B73DA2B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681E-5F43-9F4D-BF9B-6D2E421661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A3-A232-4743-B613-4281B73DA2B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681E-5F43-9F4D-BF9B-6D2E42166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A3-A232-4743-B613-4281B73DA2B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681E-5F43-9F4D-BF9B-6D2E421661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A3-A232-4743-B613-4281B73DA2B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681E-5F43-9F4D-BF9B-6D2E42166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A3-A232-4743-B613-4281B73DA2B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681E-5F43-9F4D-BF9B-6D2E42166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A3-A232-4743-B613-4281B73DA2B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A3-A232-4743-B613-4281B73DA2B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681E-5F43-9F4D-BF9B-6D2E42166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F244A3-A232-4743-B613-4281B73DA2B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B68681E-5F43-9F4D-BF9B-6D2E42166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34" y="1817077"/>
            <a:ext cx="7939841" cy="156684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Opioid use, dependence and Clinical Interventions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6696" y="3781784"/>
            <a:ext cx="8751457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June 21, 2016 | Governor’s Planning Meeting</a:t>
            </a:r>
          </a:p>
          <a:p>
            <a:endParaRPr lang="en-US" sz="2800" dirty="0"/>
          </a:p>
          <a:p>
            <a:r>
              <a:rPr lang="en-US" sz="2400" dirty="0" smtClean="0"/>
              <a:t>Reka Danko, M.D. </a:t>
            </a:r>
          </a:p>
          <a:p>
            <a:r>
              <a:rPr lang="en-US" dirty="0" smtClean="0"/>
              <a:t>Chief Medical Officer|Director of MAT program, Northern Nevada HOPES</a:t>
            </a:r>
          </a:p>
          <a:p>
            <a:r>
              <a:rPr lang="en-US" dirty="0" smtClean="0"/>
              <a:t>Hospitalist, Saint Mary’s Medical Center|Rosewood Rehabilitation</a:t>
            </a:r>
          </a:p>
          <a:p>
            <a:r>
              <a:rPr lang="en-US" dirty="0" smtClean="0"/>
              <a:t>Assistant Clinical Professor, University of Nevada School of Medicine  </a:t>
            </a:r>
          </a:p>
          <a:p>
            <a:endParaRPr lang="en-US" sz="2800" dirty="0"/>
          </a:p>
        </p:txBody>
      </p:sp>
      <p:pic>
        <p:nvPicPr>
          <p:cNvPr id="4" name="Picture 3" descr="nnh logo new lo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97" y="543431"/>
            <a:ext cx="2866815" cy="628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084" y="6428663"/>
            <a:ext cx="5300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580 W 5</a:t>
            </a:r>
            <a:r>
              <a:rPr lang="en-US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 | Reno, NV 89503 | 775.786.4673 | nnhopes.org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39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01877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he leap from guidelines to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0492" cy="533400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Non-opioid modalities often not covered by insurance/costly</a:t>
            </a:r>
          </a:p>
          <a:p>
            <a:endParaRPr lang="en-US" sz="2600" dirty="0" smtClean="0"/>
          </a:p>
          <a:p>
            <a:r>
              <a:rPr lang="en-US" sz="2600" dirty="0" smtClean="0"/>
              <a:t>Standardizing prescribing practices using subjective measures</a:t>
            </a:r>
          </a:p>
          <a:p>
            <a:endParaRPr lang="en-US" sz="2600" dirty="0" smtClean="0"/>
          </a:p>
          <a:p>
            <a:r>
              <a:rPr lang="en-US" sz="2600" dirty="0" smtClean="0"/>
              <a:t>Patient satisfaction scores driving best practices and reimbursement </a:t>
            </a:r>
          </a:p>
          <a:p>
            <a:endParaRPr lang="en-US" sz="2600" dirty="0" smtClean="0"/>
          </a:p>
          <a:p>
            <a:r>
              <a:rPr lang="en-US" sz="2600" dirty="0" smtClean="0"/>
              <a:t>Quality measures are based on pain control 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Many </a:t>
            </a:r>
            <a:r>
              <a:rPr lang="en-US" sz="2600" dirty="0"/>
              <a:t>c</a:t>
            </a:r>
            <a:r>
              <a:rPr lang="en-US" sz="2600" dirty="0" smtClean="0"/>
              <a:t>riteria to accomplish as patient visits are getting shorter</a:t>
            </a:r>
          </a:p>
          <a:p>
            <a:endParaRPr lang="en-US" sz="2600" dirty="0"/>
          </a:p>
          <a:p>
            <a:r>
              <a:rPr lang="en-US" sz="2600" dirty="0" smtClean="0"/>
              <a:t>PMP limitations - access to California, data input, time requirement</a:t>
            </a:r>
          </a:p>
          <a:p>
            <a:endParaRPr lang="en-US" sz="2600" dirty="0" smtClean="0"/>
          </a:p>
          <a:p>
            <a:r>
              <a:rPr lang="en-US" sz="2600" dirty="0"/>
              <a:t>M</a:t>
            </a:r>
            <a:r>
              <a:rPr lang="en-US" sz="2600" dirty="0" smtClean="0"/>
              <a:t>any patients already have dependence, addiction, tolerance and hyperalgesia at time new guidelines are released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188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1" y="665167"/>
            <a:ext cx="8229600" cy="901011"/>
          </a:xfrm>
        </p:spPr>
        <p:txBody>
          <a:bodyPr>
            <a:noAutofit/>
          </a:bodyPr>
          <a:lstStyle/>
          <a:p>
            <a:r>
              <a:rPr lang="en-US" sz="4400" dirty="0" smtClean="0"/>
              <a:t>Clinical </a:t>
            </a:r>
            <a:br>
              <a:rPr lang="en-US" sz="4400" dirty="0" smtClean="0"/>
            </a:br>
            <a:r>
              <a:rPr lang="en-US" sz="4400" dirty="0" smtClean="0"/>
              <a:t>treatments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61" y="1945136"/>
            <a:ext cx="2664616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Overdose prevention and education</a:t>
            </a:r>
          </a:p>
          <a:p>
            <a:r>
              <a:rPr lang="en-US" sz="2800" dirty="0" smtClean="0"/>
              <a:t>Access to treatment programs</a:t>
            </a:r>
          </a:p>
          <a:p>
            <a:r>
              <a:rPr lang="en-US" sz="2800" dirty="0" smtClean="0"/>
              <a:t>Support for patients and providers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914" y="508000"/>
            <a:ext cx="5897390" cy="62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3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Overdose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30995" cy="4525963"/>
          </a:xfrm>
        </p:spPr>
        <p:txBody>
          <a:bodyPr>
            <a:normAutofit/>
          </a:bodyPr>
          <a:lstStyle/>
          <a:p>
            <a:pPr marL="365760" lvl="1"/>
            <a:r>
              <a:rPr lang="en-US" sz="2400" dirty="0"/>
              <a:t>Naloxone – short acting </a:t>
            </a:r>
            <a:r>
              <a:rPr lang="en-US" sz="2400" dirty="0" smtClean="0"/>
              <a:t>medication to remove opioid from opioid receptor</a:t>
            </a:r>
            <a:endParaRPr lang="en-US" sz="2400" dirty="0"/>
          </a:p>
        </p:txBody>
      </p:sp>
      <p:sp>
        <p:nvSpPr>
          <p:cNvPr id="4" name="Pie 3"/>
          <p:cNvSpPr/>
          <p:nvPr/>
        </p:nvSpPr>
        <p:spPr>
          <a:xfrm rot="18953799">
            <a:off x="474511" y="2842443"/>
            <a:ext cx="3090007" cy="3050910"/>
          </a:xfrm>
          <a:prstGeom prst="pie">
            <a:avLst>
              <a:gd name="adj1" fmla="val 21292929"/>
              <a:gd name="adj2" fmla="val 16275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10800000">
            <a:off x="942712" y="3221131"/>
            <a:ext cx="2173479" cy="1152274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 rot="229765">
            <a:off x="34235" y="5527204"/>
            <a:ext cx="4122138" cy="1163022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3351" y="3456825"/>
            <a:ext cx="115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5595" y="4648382"/>
            <a:ext cx="25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 receptor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85595" y="5895330"/>
            <a:ext cx="268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Receptor activated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18953799">
            <a:off x="4838172" y="2914188"/>
            <a:ext cx="2965923" cy="2806301"/>
          </a:xfrm>
          <a:prstGeom prst="pie">
            <a:avLst>
              <a:gd name="adj1" fmla="val 21292929"/>
              <a:gd name="adj2" fmla="val 16275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12530657">
            <a:off x="5991988" y="2514055"/>
            <a:ext cx="2173479" cy="1152274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rved Down Arrow 11"/>
          <p:cNvSpPr/>
          <p:nvPr/>
        </p:nvSpPr>
        <p:spPr>
          <a:xfrm rot="18373312">
            <a:off x="5739323" y="2940060"/>
            <a:ext cx="1184366" cy="586282"/>
          </a:xfrm>
          <a:prstGeom prst="curvedDownArrow">
            <a:avLst>
              <a:gd name="adj1" fmla="val 25000"/>
              <a:gd name="adj2" fmla="val 50000"/>
              <a:gd name="adj3" fmla="val 515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165998" y="3456825"/>
            <a:ext cx="2382972" cy="1560889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40706" y="3918490"/>
            <a:ext cx="196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naloxone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90559">
            <a:off x="6651372" y="2650664"/>
            <a:ext cx="138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0607" y="5895330"/>
            <a:ext cx="49533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/>
              <a:t>Increase access to naloxone 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Educate patients and prescribers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08582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46" y="149918"/>
            <a:ext cx="9039254" cy="1600200"/>
          </a:xfrm>
        </p:spPr>
        <p:txBody>
          <a:bodyPr/>
          <a:lstStyle/>
          <a:p>
            <a:r>
              <a:rPr lang="en-US" dirty="0" smtClean="0"/>
              <a:t>Opioid overdose </a:t>
            </a:r>
            <a:br>
              <a:rPr lang="en-US" dirty="0" smtClean="0"/>
            </a:br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69" y="149918"/>
            <a:ext cx="4943231" cy="6708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239" y="2234772"/>
            <a:ext cx="424221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accent2"/>
                </a:solidFill>
              </a:rPr>
              <a:t>Call 911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accent2"/>
                </a:solidFill>
              </a:rPr>
              <a:t>Start CPR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accent2"/>
                </a:solidFill>
              </a:rPr>
              <a:t>Administer naloxone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accent2"/>
                </a:solidFill>
              </a:rPr>
              <a:t>If no response, continue CPR</a:t>
            </a:r>
          </a:p>
        </p:txBody>
      </p:sp>
    </p:spTree>
    <p:extLst>
      <p:ext uri="{BB962C8B-B14F-4D97-AF65-F5344CB8AC3E}">
        <p14:creationId xmlns:p14="http://schemas.microsoft.com/office/powerpoint/2010/main" xmlns="" val="19849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1600200"/>
          </a:xfrm>
        </p:spPr>
        <p:txBody>
          <a:bodyPr/>
          <a:lstStyle/>
          <a:p>
            <a:r>
              <a:rPr lang="en-US" dirty="0" smtClean="0"/>
              <a:t>Treatment of opioid use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0625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Need for variety of treatment options </a:t>
            </a:r>
          </a:p>
          <a:p>
            <a:endParaRPr lang="en-US" sz="3600" dirty="0" smtClean="0"/>
          </a:p>
          <a:p>
            <a:r>
              <a:rPr lang="en-US" sz="3600" dirty="0" smtClean="0"/>
              <a:t>Addiction is a chronic and relapsing disease </a:t>
            </a:r>
            <a:r>
              <a:rPr lang="en-US" sz="3600" dirty="0"/>
              <a:t>-</a:t>
            </a:r>
            <a:r>
              <a:rPr lang="en-US" sz="3600" dirty="0" smtClean="0"/>
              <a:t> individual assessment to find the best treatment options for each patient</a:t>
            </a:r>
          </a:p>
          <a:p>
            <a:endParaRPr lang="en-US" sz="3600" dirty="0" smtClean="0"/>
          </a:p>
          <a:p>
            <a:r>
              <a:rPr lang="en-US" sz="3600" dirty="0" smtClean="0"/>
              <a:t>Bio-psycho-social model considerations – physical, emotional, mental health </a:t>
            </a:r>
          </a:p>
        </p:txBody>
      </p:sp>
    </p:spTree>
    <p:extLst>
      <p:ext uri="{BB962C8B-B14F-4D97-AF65-F5344CB8AC3E}">
        <p14:creationId xmlns:p14="http://schemas.microsoft.com/office/powerpoint/2010/main" xmlns="" val="14620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Assisted Treatment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1524000"/>
            <a:ext cx="5187746" cy="4836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822435">
            <a:off x="7226541" y="1625460"/>
            <a:ext cx="189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badi MT Condensed Extra Bold"/>
                <a:cs typeface="Abadi MT Condensed Extra Bold"/>
              </a:rPr>
              <a:t>Quality – evidence based practices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" name="TextBox 5"/>
          <p:cNvSpPr txBox="1"/>
          <p:nvPr/>
        </p:nvSpPr>
        <p:spPr>
          <a:xfrm rot="1752667">
            <a:off x="3795978" y="1992898"/>
            <a:ext cx="1505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badi MT Condensed Extra Bold"/>
                <a:cs typeface="Abadi MT Condensed Extra Bold"/>
              </a:rPr>
              <a:t>Access to programs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42340" y="5252441"/>
            <a:ext cx="380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badi MT Condensed Extra Bold"/>
                <a:cs typeface="Abadi MT Condensed Extra Bold"/>
              </a:rPr>
              <a:t>Cost effective strategy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6308" y="1563077"/>
            <a:ext cx="3165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Include </a:t>
            </a:r>
            <a:r>
              <a:rPr lang="en-US" sz="2800" dirty="0"/>
              <a:t>psychosocial treatment 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Support for the providers “quadruple aim”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79361" y="6068049"/>
            <a:ext cx="35074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Triple Aim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8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5" y="298938"/>
            <a:ext cx="8229600" cy="990600"/>
          </a:xfrm>
        </p:spPr>
        <p:txBody>
          <a:bodyPr/>
          <a:lstStyle/>
          <a:p>
            <a:r>
              <a:rPr lang="en-US" dirty="0" smtClean="0"/>
              <a:t>Medications for Opioid Use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846"/>
            <a:ext cx="8229600" cy="50311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Maintenance therapy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3 </a:t>
            </a:r>
            <a:r>
              <a:rPr lang="en-US" sz="2800" dirty="0"/>
              <a:t>FDA approved medications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Methadone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Buprenorphine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Naltrexone</a:t>
            </a:r>
            <a:endParaRPr lang="en-US" sz="2800" dirty="0"/>
          </a:p>
          <a:p>
            <a:pPr lvl="1"/>
            <a:endParaRPr lang="en-US" sz="2800" dirty="0"/>
          </a:p>
          <a:p>
            <a:r>
              <a:rPr lang="en-US" sz="2800" dirty="0"/>
              <a:t>Detox – management of </a:t>
            </a:r>
            <a:r>
              <a:rPr lang="en-US" sz="2800" dirty="0" smtClean="0"/>
              <a:t>withdrawal</a:t>
            </a:r>
            <a:endParaRPr lang="en-US" sz="2800" dirty="0"/>
          </a:p>
          <a:p>
            <a:pPr lvl="1"/>
            <a:r>
              <a:rPr lang="en-US" sz="2800" dirty="0"/>
              <a:t>Inpatient </a:t>
            </a:r>
            <a:r>
              <a:rPr lang="en-US" sz="2800" dirty="0" smtClean="0"/>
              <a:t>vs. outpatient </a:t>
            </a:r>
            <a:endParaRPr lang="en-US" sz="2800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8968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receptor level</a:t>
            </a:r>
            <a:endParaRPr lang="en-US" dirty="0"/>
          </a:p>
        </p:txBody>
      </p:sp>
      <p:sp>
        <p:nvSpPr>
          <p:cNvPr id="4" name="Pie 3"/>
          <p:cNvSpPr/>
          <p:nvPr/>
        </p:nvSpPr>
        <p:spPr>
          <a:xfrm rot="18953799">
            <a:off x="223775" y="2547794"/>
            <a:ext cx="2582537" cy="2538681"/>
          </a:xfrm>
          <a:prstGeom prst="pie">
            <a:avLst>
              <a:gd name="adj1" fmla="val 21292929"/>
              <a:gd name="adj2" fmla="val 16275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10800000">
            <a:off x="667755" y="2860688"/>
            <a:ext cx="1662845" cy="96558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755" y="2936631"/>
            <a:ext cx="181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m</a:t>
            </a:r>
            <a:r>
              <a:rPr lang="en-US" sz="2400" dirty="0" smtClean="0">
                <a:solidFill>
                  <a:srgbClr val="FFFFFF"/>
                </a:solidFill>
              </a:rPr>
              <a:t>ethadone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56" y="3988571"/>
            <a:ext cx="25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 receptor</a:t>
            </a:r>
            <a:endParaRPr lang="en-US" sz="2400" dirty="0"/>
          </a:p>
        </p:txBody>
      </p:sp>
      <p:sp>
        <p:nvSpPr>
          <p:cNvPr id="10" name="Pie 9"/>
          <p:cNvSpPr/>
          <p:nvPr/>
        </p:nvSpPr>
        <p:spPr>
          <a:xfrm rot="18953799">
            <a:off x="3438671" y="2684339"/>
            <a:ext cx="2590590" cy="2468301"/>
          </a:xfrm>
          <a:prstGeom prst="pie">
            <a:avLst>
              <a:gd name="adj1" fmla="val 21292929"/>
              <a:gd name="adj2" fmla="val 16275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12530657">
            <a:off x="7136786" y="2118924"/>
            <a:ext cx="1715969" cy="922692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16016" y="4401081"/>
            <a:ext cx="196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naloxone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90559">
            <a:off x="7763718" y="2174653"/>
            <a:ext cx="138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</a:t>
            </a:r>
            <a:endParaRPr lang="en-US" sz="2400" dirty="0"/>
          </a:p>
        </p:txBody>
      </p:sp>
      <p:sp>
        <p:nvSpPr>
          <p:cNvPr id="17" name="Pie 16"/>
          <p:cNvSpPr/>
          <p:nvPr/>
        </p:nvSpPr>
        <p:spPr>
          <a:xfrm rot="18953799">
            <a:off x="6501786" y="2873344"/>
            <a:ext cx="2590590" cy="2468301"/>
          </a:xfrm>
          <a:prstGeom prst="pie">
            <a:avLst>
              <a:gd name="adj1" fmla="val 21292929"/>
              <a:gd name="adj2" fmla="val 16275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585903" y="3138047"/>
            <a:ext cx="2382972" cy="1560889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55577" y="4022741"/>
            <a:ext cx="25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 receptor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85903" y="4401081"/>
            <a:ext cx="25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 receptor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5846" y="5607735"/>
            <a:ext cx="27690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AGONIST</a:t>
            </a:r>
            <a:r>
              <a:rPr lang="en-US" sz="2400" dirty="0" smtClean="0"/>
              <a:t>: long acting activation of receptor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106615" y="5588175"/>
            <a:ext cx="30414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PARTIAL AGONIST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partial activation, partial blockade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85903" y="5581098"/>
            <a:ext cx="237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ANTAGONIST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no activation, blocks opioids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968389" y="3595442"/>
            <a:ext cx="16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naltrexone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ight Triangle 22"/>
          <p:cNvSpPr/>
          <p:nvPr/>
        </p:nvSpPr>
        <p:spPr>
          <a:xfrm rot="19024733">
            <a:off x="4214205" y="2617395"/>
            <a:ext cx="694677" cy="1229079"/>
          </a:xfrm>
          <a:prstGeom prst="rt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/>
          <p:nvPr/>
        </p:nvSpPr>
        <p:spPr>
          <a:xfrm rot="12530657">
            <a:off x="4578882" y="2084030"/>
            <a:ext cx="1715969" cy="922692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90559">
            <a:off x="4996323" y="2174651"/>
            <a:ext cx="138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712308" y="3363403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buprenorphine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969559" y="2936632"/>
            <a:ext cx="712912" cy="461664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291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56" y="40966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Methadone (schedule II)</a:t>
            </a:r>
            <a:endParaRPr lang="en-US" dirty="0"/>
          </a:p>
        </p:txBody>
      </p:sp>
      <p:sp>
        <p:nvSpPr>
          <p:cNvPr id="4" name="Pie 3"/>
          <p:cNvSpPr/>
          <p:nvPr/>
        </p:nvSpPr>
        <p:spPr>
          <a:xfrm rot="18953799">
            <a:off x="223775" y="2547794"/>
            <a:ext cx="2582537" cy="2538681"/>
          </a:xfrm>
          <a:prstGeom prst="pie">
            <a:avLst>
              <a:gd name="adj1" fmla="val 21292929"/>
              <a:gd name="adj2" fmla="val 16275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10800000">
            <a:off x="667755" y="2860688"/>
            <a:ext cx="1662845" cy="96558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755" y="2936631"/>
            <a:ext cx="181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m</a:t>
            </a:r>
            <a:r>
              <a:rPr lang="en-US" sz="2400" dirty="0" smtClean="0">
                <a:solidFill>
                  <a:srgbClr val="FFFFFF"/>
                </a:solidFill>
              </a:rPr>
              <a:t>ethadone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56" y="3988571"/>
            <a:ext cx="25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 receptor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916016" y="4401081"/>
            <a:ext cx="196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naloxone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846" y="5431889"/>
            <a:ext cx="27690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6600"/>
                </a:solidFill>
              </a:rPr>
              <a:t>AGONIST</a:t>
            </a:r>
            <a:r>
              <a:rPr lang="en-US" sz="2400" dirty="0" smtClean="0">
                <a:solidFill>
                  <a:srgbClr val="FF6600"/>
                </a:solidFill>
              </a:rPr>
              <a:t>: long acting activation of receptor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6154" y="1400260"/>
            <a:ext cx="601784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u="sng" dirty="0" smtClean="0"/>
              <a:t>Regulation</a:t>
            </a:r>
            <a:r>
              <a:rPr lang="en-US" sz="2800" dirty="0" smtClean="0"/>
              <a:t>: strict federal guidelines dictate eligibility for methadone maintenance 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u="sng" dirty="0" smtClean="0"/>
              <a:t>Benefit</a:t>
            </a:r>
            <a:r>
              <a:rPr lang="en-US" sz="2800" dirty="0" smtClean="0"/>
              <a:t>: prevents withdrawal symptoms, reduces cravings, reduces euphoria of subsequent opioid use, efficacy in opioid use disorder</a:t>
            </a:r>
          </a:p>
          <a:p>
            <a:pPr marL="285750" indent="-285750">
              <a:buFont typeface="Arial"/>
              <a:buChar char="•"/>
            </a:pPr>
            <a:endParaRPr lang="en-US" sz="2800" u="sng" dirty="0" smtClean="0"/>
          </a:p>
          <a:p>
            <a:pPr marL="285750" indent="-285750">
              <a:buFont typeface="Arial"/>
              <a:buChar char="•"/>
            </a:pPr>
            <a:r>
              <a:rPr lang="en-US" sz="2800" u="sng" dirty="0" smtClean="0"/>
              <a:t>Risk</a:t>
            </a:r>
            <a:r>
              <a:rPr lang="en-US" sz="2800" dirty="0" smtClean="0"/>
              <a:t>: possible overdose risk, misuse, hyperalgesia, cardiac arrhythmias, dependence 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221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Buprenorphine (schedule III)</a:t>
            </a:r>
            <a:endParaRPr lang="en-US" dirty="0"/>
          </a:p>
        </p:txBody>
      </p:sp>
      <p:sp>
        <p:nvSpPr>
          <p:cNvPr id="10" name="Pie 9"/>
          <p:cNvSpPr/>
          <p:nvPr/>
        </p:nvSpPr>
        <p:spPr>
          <a:xfrm rot="18953799">
            <a:off x="3438671" y="2684339"/>
            <a:ext cx="2590590" cy="2468301"/>
          </a:xfrm>
          <a:prstGeom prst="pie">
            <a:avLst>
              <a:gd name="adj1" fmla="val 21292929"/>
              <a:gd name="adj2" fmla="val 16275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6016" y="4401081"/>
            <a:ext cx="196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naloxone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3327" y="4022741"/>
            <a:ext cx="25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 receptor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5577" y="5429623"/>
            <a:ext cx="30414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6600"/>
                </a:solidFill>
              </a:rPr>
              <a:t>PARTIAL AGONIST</a:t>
            </a:r>
            <a:r>
              <a:rPr lang="en-US" sz="2400" dirty="0" smtClean="0">
                <a:solidFill>
                  <a:srgbClr val="FF6600"/>
                </a:solidFill>
              </a:rPr>
              <a:t>: 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partial activation, partial blockade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3" name="Right Triangle 22"/>
          <p:cNvSpPr/>
          <p:nvPr/>
        </p:nvSpPr>
        <p:spPr>
          <a:xfrm rot="19024733">
            <a:off x="4214205" y="2617395"/>
            <a:ext cx="694677" cy="1229079"/>
          </a:xfrm>
          <a:prstGeom prst="rt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/>
          <p:nvPr/>
        </p:nvSpPr>
        <p:spPr>
          <a:xfrm rot="12530657">
            <a:off x="4578882" y="2084030"/>
            <a:ext cx="1715969" cy="922692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90559">
            <a:off x="4996323" y="2174651"/>
            <a:ext cx="138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712308" y="3363403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buprenorphine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969559" y="2936632"/>
            <a:ext cx="712912" cy="461664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" y="1584926"/>
            <a:ext cx="3712309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Regulation</a:t>
            </a:r>
            <a:r>
              <a:rPr lang="en-US" sz="2400" dirty="0" smtClean="0"/>
              <a:t>: certified and specially trained clinician; patient limits in treatment  </a:t>
            </a:r>
          </a:p>
          <a:p>
            <a:endParaRPr lang="en-US" sz="2400" dirty="0"/>
          </a:p>
          <a:p>
            <a:r>
              <a:rPr lang="en-US" sz="2400" u="sng" dirty="0" smtClean="0"/>
              <a:t>Benefits</a:t>
            </a:r>
            <a:r>
              <a:rPr lang="en-US" sz="2400" dirty="0" smtClean="0"/>
              <a:t>: Detox and maintenance therapy, craving reduction, combined with naloxone to prevent misuse, good efficacy in opioid use disorder</a:t>
            </a:r>
          </a:p>
          <a:p>
            <a:endParaRPr lang="en-US" sz="2400" dirty="0" smtClean="0"/>
          </a:p>
          <a:p>
            <a:r>
              <a:rPr lang="en-US" sz="2400" dirty="0" smtClean="0"/>
              <a:t>daily oral or (new) long-acting implant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7184" y="2936632"/>
            <a:ext cx="2286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Risks</a:t>
            </a:r>
            <a:r>
              <a:rPr lang="en-US" dirty="0" smtClean="0"/>
              <a:t>: </a:t>
            </a:r>
            <a:r>
              <a:rPr lang="en-US" sz="2400" dirty="0" smtClean="0"/>
              <a:t>may induce withdrawal if other opioids in system, misuse risk, street value due to withdrawal aid, dependence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135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990600"/>
          </a:xfrm>
        </p:spPr>
        <p:txBody>
          <a:bodyPr/>
          <a:lstStyle/>
          <a:p>
            <a:r>
              <a:rPr lang="en-US" dirty="0" smtClean="0"/>
              <a:t>No disclosures to report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238" y="2170126"/>
            <a:ext cx="8429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This presentation outlines possible options for patients and does not favor any specific treatment plan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Presenter and all places of employment do NOT receive any financial or other incentives to prescribe any specific medications or promote any specific treatment programs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739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Naltrexone (prescription)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rot="12530657">
            <a:off x="7136786" y="2118924"/>
            <a:ext cx="1715969" cy="922692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16016" y="4401081"/>
            <a:ext cx="196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naloxone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90559">
            <a:off x="7763718" y="2174653"/>
            <a:ext cx="138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</a:t>
            </a:r>
            <a:endParaRPr lang="en-US" sz="2400" dirty="0"/>
          </a:p>
        </p:txBody>
      </p:sp>
      <p:sp>
        <p:nvSpPr>
          <p:cNvPr id="17" name="Pie 16"/>
          <p:cNvSpPr/>
          <p:nvPr/>
        </p:nvSpPr>
        <p:spPr>
          <a:xfrm rot="18953799">
            <a:off x="6501786" y="2873344"/>
            <a:ext cx="2590590" cy="2468301"/>
          </a:xfrm>
          <a:prstGeom prst="pie">
            <a:avLst>
              <a:gd name="adj1" fmla="val 21292929"/>
              <a:gd name="adj2" fmla="val 16275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585903" y="3138047"/>
            <a:ext cx="2382972" cy="1560889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85903" y="4401081"/>
            <a:ext cx="25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 receptor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85903" y="5581098"/>
            <a:ext cx="237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6600"/>
                </a:solidFill>
              </a:rPr>
              <a:t>ANTAGONIST</a:t>
            </a:r>
            <a:r>
              <a:rPr lang="en-US" sz="2400" dirty="0" smtClean="0">
                <a:solidFill>
                  <a:srgbClr val="FF6600"/>
                </a:solidFill>
              </a:rPr>
              <a:t>: 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no activation, blocks opioids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68389" y="3595442"/>
            <a:ext cx="16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naltrexone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2308" y="3363403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buprenorphine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1446426"/>
            <a:ext cx="6128703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Limitations</a:t>
            </a:r>
            <a:r>
              <a:rPr lang="en-US" sz="2400" dirty="0" smtClean="0"/>
              <a:t>: requires completed withdrawal from opioids (will precipitate withdrawal if taken with opioids in the system); requires highly motivated patient; cannot aid with detox</a:t>
            </a:r>
          </a:p>
          <a:p>
            <a:endParaRPr lang="en-US" sz="2400" dirty="0"/>
          </a:p>
          <a:p>
            <a:r>
              <a:rPr lang="en-US" sz="2400" u="sng" dirty="0" smtClean="0"/>
              <a:t>Benefits</a:t>
            </a:r>
            <a:r>
              <a:rPr lang="en-US" sz="2400" dirty="0" smtClean="0"/>
              <a:t>: prevents opioid intoxication and dependence, reinforces abstinence, efficacy in opioid and alcohol use, no addiction potential </a:t>
            </a:r>
          </a:p>
          <a:p>
            <a:r>
              <a:rPr lang="en-US" sz="2400" dirty="0" smtClean="0"/>
              <a:t>Oral daily dose vs. long acting injection</a:t>
            </a:r>
          </a:p>
          <a:p>
            <a:endParaRPr lang="en-US" sz="2400" dirty="0"/>
          </a:p>
          <a:p>
            <a:r>
              <a:rPr lang="en-US" sz="2400" u="sng" dirty="0" smtClean="0"/>
              <a:t>Risks</a:t>
            </a:r>
            <a:r>
              <a:rPr lang="en-US" sz="2400" dirty="0" smtClean="0"/>
              <a:t>: may have increase risk of death from overdose due to decrease in tolerance with receptor blockade (depending upon dose of opioid used in relapse)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135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23" y="357553"/>
            <a:ext cx="8229600" cy="990600"/>
          </a:xfrm>
        </p:spPr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23" y="1367693"/>
            <a:ext cx="8772769" cy="5261586"/>
          </a:xfrm>
        </p:spPr>
        <p:txBody>
          <a:bodyPr>
            <a:normAutofit/>
          </a:bodyPr>
          <a:lstStyle/>
          <a:p>
            <a:r>
              <a:rPr lang="en-US" sz="2800" dirty="0"/>
              <a:t>MAT maintenance produces better outcomes than detox alone</a:t>
            </a:r>
          </a:p>
          <a:p>
            <a:pPr lvl="1"/>
            <a:r>
              <a:rPr lang="en-US" sz="2800" dirty="0"/>
              <a:t>50% abstinent at the end of active treatment vs. 8% when medication is withdrawn </a:t>
            </a:r>
          </a:p>
          <a:p>
            <a:r>
              <a:rPr lang="en-US" sz="2800" dirty="0" smtClean="0"/>
              <a:t>Need for resources – integrated care model, community involvement, cost, environmental support (housing, transportation), coexisting medical/behavioral conditions</a:t>
            </a:r>
          </a:p>
          <a:p>
            <a:r>
              <a:rPr lang="en-US" sz="2800" dirty="0" smtClean="0"/>
              <a:t>Extrinsic motivators – Criminal Justice System </a:t>
            </a:r>
            <a:endParaRPr lang="en-US" sz="2800" dirty="0"/>
          </a:p>
          <a:p>
            <a:pPr lvl="1"/>
            <a:r>
              <a:rPr lang="en-US" sz="2400" dirty="0" smtClean="0"/>
              <a:t>Improved outcomes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922" y="6224455"/>
            <a:ext cx="87727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dirty="0"/>
              <a:t>Weiss RD, Potter JS, Griffin ML, McHugh RK, Haller D, Jacobs P, Gardin J 2nd, Fischer D, Rosen KD. Adjunctive Counseling During Brief and Extended Buprenorphine-Naloxone Treatment for Prescription Opioid Dependence: A 2-Phase Randomized Controlled Trial Published in final edited form as: Arch Gen Psychiatry. 2011 December; 68(12): 1238–1246. </a:t>
            </a:r>
          </a:p>
        </p:txBody>
      </p:sp>
    </p:spTree>
    <p:extLst>
      <p:ext uri="{BB962C8B-B14F-4D97-AF65-F5344CB8AC3E}">
        <p14:creationId xmlns:p14="http://schemas.microsoft.com/office/powerpoint/2010/main" xmlns="" val="324240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4018"/>
            <a:ext cx="8088923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Mismatch between regulation and practice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283104"/>
              </p:ext>
            </p:extLst>
          </p:nvPr>
        </p:nvGraphicFramePr>
        <p:xfrm>
          <a:off x="156308" y="898770"/>
          <a:ext cx="8831384" cy="5846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692"/>
                <a:gridCol w="4415692"/>
              </a:tblGrid>
              <a:tr h="4689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Prescribing</a:t>
                      </a:r>
                      <a:r>
                        <a:rPr lang="en-US" sz="1800" baseline="0" dirty="0" smtClean="0"/>
                        <a:t> O</a:t>
                      </a:r>
                      <a:r>
                        <a:rPr lang="en-US" sz="1800" dirty="0" smtClean="0"/>
                        <a:t>pioids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Prescribing Medication Assisted Treatment</a:t>
                      </a:r>
                      <a:endParaRPr lang="en-US" sz="1800" dirty="0"/>
                    </a:p>
                  </a:txBody>
                  <a:tcPr/>
                </a:tc>
              </a:tr>
              <a:tr h="1087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Requires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active practice</a:t>
                      </a:r>
                      <a:r>
                        <a:rPr lang="en-US" baseline="0" dirty="0" smtClean="0"/>
                        <a:t> license and DEA license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Strict regulation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for treatment programs/ additional licensing</a:t>
                      </a:r>
                      <a:r>
                        <a:rPr lang="en-US" baseline="0" dirty="0" smtClean="0"/>
                        <a:t> requirements</a:t>
                      </a:r>
                      <a:r>
                        <a:rPr lang="en-US" dirty="0" smtClean="0"/>
                        <a:t> (methadone, buprenorphine)</a:t>
                      </a:r>
                    </a:p>
                  </a:txBody>
                  <a:tcPr/>
                </a:tc>
              </a:tr>
              <a:tr h="588498">
                <a:tc>
                  <a:txBody>
                    <a:bodyPr/>
                    <a:lstStyle/>
                    <a:p>
                      <a:r>
                        <a:rPr lang="en-US" dirty="0" smtClean="0"/>
                        <a:t>No patient limits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# of patients per prescriber (buprenorphine)</a:t>
                      </a:r>
                      <a:endParaRPr lang="en-US" dirty="0"/>
                    </a:p>
                  </a:txBody>
                  <a:tcPr/>
                </a:tc>
              </a:tr>
              <a:tr h="879231">
                <a:tc>
                  <a:txBody>
                    <a:bodyPr/>
                    <a:lstStyle/>
                    <a:p>
                      <a:r>
                        <a:rPr lang="en-US" dirty="0" smtClean="0"/>
                        <a:t>No additional training required to prescribe opioids</a:t>
                      </a:r>
                      <a:r>
                        <a:rPr lang="en-US" baseline="0" dirty="0" smtClean="0"/>
                        <a:t> (often schedule 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Training and certification required to prescribe buprenorphine (schedule III) </a:t>
                      </a:r>
                    </a:p>
                  </a:txBody>
                  <a:tcPr/>
                </a:tc>
              </a:tr>
              <a:tr h="879231">
                <a:tc>
                  <a:txBody>
                    <a:bodyPr/>
                    <a:lstStyle/>
                    <a:p>
                      <a:r>
                        <a:rPr lang="en-US" dirty="0" smtClean="0"/>
                        <a:t>Many prescribers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treatment programs</a:t>
                      </a:r>
                      <a:r>
                        <a:rPr lang="en-US" baseline="0" dirty="0" smtClean="0"/>
                        <a:t> and prescribers </a:t>
                      </a:r>
                      <a:endParaRPr lang="en-US" dirty="0"/>
                    </a:p>
                  </a:txBody>
                  <a:tcPr/>
                </a:tc>
              </a:tr>
              <a:tr h="879231">
                <a:tc>
                  <a:txBody>
                    <a:bodyPr/>
                    <a:lstStyle/>
                    <a:p>
                      <a:r>
                        <a:rPr lang="en-US" dirty="0" smtClean="0"/>
                        <a:t>Guidelines</a:t>
                      </a:r>
                      <a:r>
                        <a:rPr lang="en-US" baseline="0" dirty="0" smtClean="0"/>
                        <a:t> mandating pain control, driving of satisfaction scores and reimbursements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guidelines to mandate awareness or treatment of dependence and addiction and poor access to/coverage of nonopioid alternatives</a:t>
                      </a:r>
                      <a:endParaRPr lang="en-US" dirty="0"/>
                    </a:p>
                  </a:txBody>
                  <a:tcPr/>
                </a:tc>
              </a:tr>
              <a:tr h="703384">
                <a:tc>
                  <a:txBody>
                    <a:bodyPr/>
                    <a:lstStyle/>
                    <a:p>
                      <a:r>
                        <a:rPr lang="en-US" dirty="0" smtClean="0"/>
                        <a:t>Covered by most insurance plans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Often</a:t>
                      </a:r>
                      <a:r>
                        <a:rPr lang="en-US" baseline="0" dirty="0" smtClean="0"/>
                        <a:t> r</a:t>
                      </a:r>
                      <a:r>
                        <a:rPr lang="en-US" dirty="0" smtClean="0"/>
                        <a:t>equires</a:t>
                      </a:r>
                      <a:r>
                        <a:rPr lang="en-US" baseline="0" dirty="0" smtClean="0"/>
                        <a:t> cash payment or extensive prior authorizations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2687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Education opportunities </a:t>
            </a:r>
          </a:p>
          <a:p>
            <a:r>
              <a:rPr lang="en-US" sz="2800" dirty="0" smtClean="0"/>
              <a:t>Overdose and use prevention </a:t>
            </a:r>
          </a:p>
          <a:p>
            <a:r>
              <a:rPr lang="en-US" sz="2800" dirty="0" smtClean="0"/>
              <a:t>Increase in treatment programs</a:t>
            </a:r>
          </a:p>
          <a:p>
            <a:r>
              <a:rPr lang="en-US" sz="2800" dirty="0" smtClean="0"/>
              <a:t>Changes to satisfaction measures/quality measures which are driving practices</a:t>
            </a:r>
          </a:p>
          <a:p>
            <a:r>
              <a:rPr lang="en-US" sz="2800" dirty="0" smtClean="0"/>
              <a:t>Coverage for first-line treatments without barriers (regulations and prior authorizations) 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ue to prior evidence supporting opioid prescribing – process will require safe and effective transition for patients and prescribers</a:t>
            </a:r>
          </a:p>
          <a:p>
            <a:endParaRPr lang="en-US" sz="2800" dirty="0" smtClean="0"/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9070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Centers for Disease Control and Prevention</a:t>
            </a:r>
          </a:p>
          <a:p>
            <a:pPr lvl="1"/>
            <a:r>
              <a:rPr lang="en-US" dirty="0"/>
              <a:t>https://www.cdc.gov/mmwr/volumes/65/rr/rr6501e1.htm </a:t>
            </a:r>
            <a:endParaRPr lang="en-US" dirty="0" smtClean="0"/>
          </a:p>
          <a:p>
            <a:pPr lvl="1"/>
            <a:r>
              <a:rPr lang="en-US" dirty="0" smtClean="0"/>
              <a:t>www.cdc.gov</a:t>
            </a:r>
            <a:r>
              <a:rPr lang="en-US" dirty="0"/>
              <a:t>/drugoverdose/prescribing/guideline.html</a:t>
            </a:r>
            <a:endParaRPr lang="en-US" dirty="0" smtClean="0"/>
          </a:p>
          <a:p>
            <a:r>
              <a:rPr lang="en-US" dirty="0" smtClean="0"/>
              <a:t>National Institutes of Health</a:t>
            </a:r>
          </a:p>
          <a:p>
            <a:pPr lvl="1"/>
            <a:r>
              <a:rPr lang="en-US" dirty="0"/>
              <a:t>https://www.nih.gov/news-events/news-releases/hhs-leaders-call-expanded-use-medications-combat-opioid-overdose-</a:t>
            </a:r>
            <a:r>
              <a:rPr lang="en-US" dirty="0" smtClean="0"/>
              <a:t>epidemic	</a:t>
            </a:r>
          </a:p>
          <a:p>
            <a:r>
              <a:rPr lang="en-US" dirty="0" smtClean="0"/>
              <a:t>American Society of Addiction Medicine</a:t>
            </a:r>
          </a:p>
          <a:p>
            <a:pPr lvl="1"/>
            <a:r>
              <a:rPr lang="en-US" dirty="0" smtClean="0"/>
              <a:t>www.asam.org</a:t>
            </a:r>
            <a:r>
              <a:rPr lang="en-US" dirty="0"/>
              <a:t>/quality-practice/practice-resources/</a:t>
            </a:r>
            <a:r>
              <a:rPr lang="en-US" dirty="0" smtClean="0"/>
              <a:t>treatment</a:t>
            </a:r>
          </a:p>
          <a:p>
            <a:pPr lvl="1"/>
            <a:r>
              <a:rPr lang="en-US" i="1" dirty="0"/>
              <a:t>The ASAM Criteria; Treatment Criteria for Addictive, Substance-Related, and Co-Occurring Conditions</a:t>
            </a:r>
            <a:r>
              <a:rPr lang="en-US" dirty="0"/>
              <a:t>, Third Edition.</a:t>
            </a:r>
            <a:endParaRPr lang="en-US" dirty="0" smtClean="0"/>
          </a:p>
          <a:p>
            <a:r>
              <a:rPr lang="en-US" dirty="0" smtClean="0"/>
              <a:t>Substance Abuse and Mental Health Services Administration</a:t>
            </a:r>
          </a:p>
          <a:p>
            <a:pPr lvl="1"/>
            <a:r>
              <a:rPr lang="en-US" dirty="0" smtClean="0"/>
              <a:t>www.samhsa.gov</a:t>
            </a:r>
            <a:r>
              <a:rPr lang="en-US" dirty="0"/>
              <a:t>/treatment/substance-use-</a:t>
            </a:r>
            <a:r>
              <a:rPr lang="en-US" dirty="0" smtClean="0"/>
              <a:t>disorders</a:t>
            </a:r>
          </a:p>
          <a:p>
            <a:pPr lvl="1"/>
            <a:r>
              <a:rPr lang="en-US" dirty="0" smtClean="0"/>
              <a:t>www.samhsa.gov</a:t>
            </a:r>
            <a:r>
              <a:rPr lang="en-US" dirty="0"/>
              <a:t>/medication-assisted-</a:t>
            </a:r>
            <a:r>
              <a:rPr lang="en-US" dirty="0" smtClean="0"/>
              <a:t>treatment</a:t>
            </a:r>
          </a:p>
          <a:p>
            <a:r>
              <a:rPr lang="en-US" dirty="0" smtClean="0"/>
              <a:t>American Heart Association</a:t>
            </a:r>
          </a:p>
          <a:p>
            <a:pPr lvl="1"/>
            <a:r>
              <a:rPr lang="en-US" dirty="0" smtClean="0"/>
              <a:t>eccguidelines.heart.org</a:t>
            </a:r>
            <a:r>
              <a:rPr lang="en-US" dirty="0"/>
              <a:t>/wp-content/uploads/2015/10/2015-AHA-Guidelines-Highlights-</a:t>
            </a:r>
            <a:r>
              <a:rPr lang="en-US" dirty="0" smtClean="0"/>
              <a:t>English.pdf</a:t>
            </a:r>
          </a:p>
          <a:p>
            <a:r>
              <a:rPr lang="en-US" dirty="0" smtClean="0"/>
              <a:t>Diagnostic and Statistical Manual of Mental Disorders (DSM-V)</a:t>
            </a:r>
          </a:p>
          <a:p>
            <a:r>
              <a:rPr lang="en-US" dirty="0" smtClean="0"/>
              <a:t>American Pain Society</a:t>
            </a:r>
          </a:p>
          <a:p>
            <a:pPr lvl="1"/>
            <a:r>
              <a:rPr lang="en-US" dirty="0" smtClean="0"/>
              <a:t>americanpainsociety.org</a:t>
            </a:r>
            <a:r>
              <a:rPr lang="en-US" dirty="0"/>
              <a:t>/education/guidelines/</a:t>
            </a:r>
            <a:r>
              <a:rPr lang="en-US" dirty="0" smtClean="0"/>
              <a:t>overview</a:t>
            </a:r>
          </a:p>
          <a:p>
            <a:r>
              <a:rPr lang="en-US" dirty="0" smtClean="0"/>
              <a:t>Drug Enforcement Administration, Office of Diversion Control</a:t>
            </a:r>
          </a:p>
          <a:p>
            <a:pPr lvl="1"/>
            <a:r>
              <a:rPr lang="en-US" dirty="0" smtClean="0"/>
              <a:t>www.deadiversion.usdoj.gov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0575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9393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Thank you</a:t>
            </a:r>
            <a:br>
              <a:rPr lang="en-US" sz="6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Contact: 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000" dirty="0" smtClean="0"/>
              <a:t>Reka Danko, M.D. </a:t>
            </a:r>
            <a:br>
              <a:rPr lang="en-US" sz="2000" dirty="0" smtClean="0"/>
            </a:br>
            <a:r>
              <a:rPr lang="en-US" sz="2000" dirty="0" smtClean="0"/>
              <a:t>Northern Nevada HOPES</a:t>
            </a:r>
            <a:br>
              <a:rPr lang="en-US" sz="2000" dirty="0" smtClean="0"/>
            </a:br>
            <a:r>
              <a:rPr lang="en-US" sz="2000" dirty="0" smtClean="0"/>
              <a:t>580 W.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Street</a:t>
            </a:r>
            <a:br>
              <a:rPr lang="en-US" sz="2000" dirty="0" smtClean="0"/>
            </a:br>
            <a:r>
              <a:rPr lang="en-US" sz="2000" dirty="0" smtClean="0"/>
              <a:t>Reno NV, 89503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(775) 525-4316 | rdanko@nnhopes.org</a:t>
            </a:r>
            <a:endParaRPr lang="en-US" sz="2000" dirty="0"/>
          </a:p>
        </p:txBody>
      </p:sp>
      <p:pic>
        <p:nvPicPr>
          <p:cNvPr id="3" name="Picture 2" descr="nnh logo new lo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7948" y="4090377"/>
            <a:ext cx="4008083" cy="8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9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84" y="748706"/>
            <a:ext cx="5064953" cy="1695631"/>
          </a:xfrm>
        </p:spPr>
        <p:txBody>
          <a:bodyPr>
            <a:normAutofit/>
          </a:bodyPr>
          <a:lstStyle/>
          <a:p>
            <a:r>
              <a:rPr lang="en-US" dirty="0" smtClean="0"/>
              <a:t>Opioids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385" y="548926"/>
            <a:ext cx="6095999" cy="58671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Compounds such as oxycodone,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hydrocodone, morphine, fentanyl,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h</a:t>
            </a:r>
            <a:r>
              <a:rPr lang="en-US" dirty="0" smtClean="0"/>
              <a:t>eroin and others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Opioids interact </a:t>
            </a:r>
            <a:r>
              <a:rPr lang="en-US" dirty="0"/>
              <a:t>with opioid receptors on nerve cells in the brain and nervous system to produce pleasurable effects and relieve pain 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ie 3"/>
          <p:cNvSpPr/>
          <p:nvPr/>
        </p:nvSpPr>
        <p:spPr>
          <a:xfrm rot="18953799">
            <a:off x="354824" y="3150149"/>
            <a:ext cx="2173117" cy="2262499"/>
          </a:xfrm>
          <a:prstGeom prst="pie">
            <a:avLst>
              <a:gd name="adj1" fmla="val 21292929"/>
              <a:gd name="adj2" fmla="val 162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931" y="4515260"/>
            <a:ext cx="243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OPIOID RECEPTOR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9447361">
            <a:off x="333364" y="2541652"/>
            <a:ext cx="1518827" cy="782693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289413">
            <a:off x="587362" y="2470694"/>
            <a:ext cx="109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Opioid</a:t>
            </a:r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0800000">
            <a:off x="6496640" y="4153105"/>
            <a:ext cx="1318745" cy="72431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50086" y="4053595"/>
            <a:ext cx="11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opioid</a:t>
            </a:r>
            <a:endParaRPr lang="en-US" sz="2400" dirty="0"/>
          </a:p>
        </p:txBody>
      </p:sp>
      <p:sp>
        <p:nvSpPr>
          <p:cNvPr id="12" name="Pie 11"/>
          <p:cNvSpPr/>
          <p:nvPr/>
        </p:nvSpPr>
        <p:spPr>
          <a:xfrm rot="18953799">
            <a:off x="6123365" y="3859409"/>
            <a:ext cx="2026696" cy="2050363"/>
          </a:xfrm>
          <a:prstGeom prst="pie">
            <a:avLst>
              <a:gd name="adj1" fmla="val 21292929"/>
              <a:gd name="adj2" fmla="val 16275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Explosion 2 12"/>
          <p:cNvSpPr/>
          <p:nvPr/>
        </p:nvSpPr>
        <p:spPr>
          <a:xfrm rot="229765">
            <a:off x="5055212" y="5406957"/>
            <a:ext cx="3924323" cy="1445707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1084590">
            <a:off x="5525067" y="5892634"/>
            <a:ext cx="312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Activation of receptor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7265" y="4877416"/>
            <a:ext cx="233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Opioid receptor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4239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98585"/>
            <a:ext cx="8229600" cy="990600"/>
          </a:xfrm>
        </p:spPr>
        <p:txBody>
          <a:bodyPr/>
          <a:lstStyle/>
          <a:p>
            <a:r>
              <a:rPr lang="en-US" dirty="0" smtClean="0"/>
              <a:t>Physiology and 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185"/>
            <a:ext cx="8510954" cy="5468815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Physical dependence</a:t>
            </a:r>
            <a:r>
              <a:rPr lang="en-US" dirty="0" smtClean="0"/>
              <a:t> -normal adaptations to exposure of drug creating a physiological reliance on the drug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Addiction</a:t>
            </a:r>
            <a:r>
              <a:rPr lang="en-US" dirty="0" smtClean="0"/>
              <a:t> -a </a:t>
            </a:r>
            <a:r>
              <a:rPr lang="en-US" dirty="0"/>
              <a:t>primary, chronic and relapsing brain disease characterized by an individual pathologically pursuing </a:t>
            </a:r>
            <a:r>
              <a:rPr lang="en-US" dirty="0" smtClean="0"/>
              <a:t>reward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Overdose</a:t>
            </a:r>
            <a:r>
              <a:rPr lang="en-US" dirty="0" smtClean="0"/>
              <a:t> </a:t>
            </a:r>
            <a:r>
              <a:rPr lang="en-US" dirty="0"/>
              <a:t>by respiratory depression (slowed breathing) which may cause </a:t>
            </a:r>
            <a:r>
              <a:rPr lang="en-US" dirty="0" smtClean="0"/>
              <a:t>death </a:t>
            </a:r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Tolerance</a:t>
            </a:r>
            <a:r>
              <a:rPr lang="en-US" dirty="0" smtClean="0"/>
              <a:t> -need </a:t>
            </a:r>
            <a:r>
              <a:rPr lang="en-US" dirty="0"/>
              <a:t>for higher doses to achieve pain relief or euphoric </a:t>
            </a:r>
            <a:r>
              <a:rPr lang="en-US" dirty="0" smtClean="0"/>
              <a:t>response</a:t>
            </a:r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Withdrawal</a:t>
            </a:r>
            <a:r>
              <a:rPr lang="en-US" dirty="0" smtClean="0"/>
              <a:t> – wide range </a:t>
            </a:r>
            <a:r>
              <a:rPr lang="en-US" dirty="0"/>
              <a:t>of symptoms that occur after stopping or </a:t>
            </a:r>
            <a:r>
              <a:rPr lang="en-US" dirty="0" smtClean="0"/>
              <a:t>reducing opioids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Opioid induced hyperalgesia (OIH) </a:t>
            </a:r>
            <a:r>
              <a:rPr lang="en-US" dirty="0" smtClean="0"/>
              <a:t>– paradoxical worsening of pain despite aggressive opioid therapy </a:t>
            </a:r>
          </a:p>
          <a:p>
            <a:r>
              <a:rPr lang="en-US" u="sng" dirty="0">
                <a:solidFill>
                  <a:srgbClr val="FF0000"/>
                </a:solidFill>
              </a:rPr>
              <a:t>Long term changes to the brain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decision making and behavior regulation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304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92" y="142630"/>
            <a:ext cx="651129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Defining opioid use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1077"/>
            <a:ext cx="9144000" cy="4609084"/>
          </a:xfrm>
        </p:spPr>
        <p:txBody>
          <a:bodyPr numCol="2"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Opioids taken </a:t>
            </a:r>
            <a:r>
              <a:rPr lang="en-US" dirty="0"/>
              <a:t>in larger amounts or </a:t>
            </a:r>
            <a:r>
              <a:rPr lang="en-US" dirty="0" smtClean="0"/>
              <a:t>longer </a:t>
            </a:r>
            <a:r>
              <a:rPr lang="en-US" dirty="0"/>
              <a:t>period than </a:t>
            </a:r>
            <a:r>
              <a:rPr lang="en-US" dirty="0" smtClean="0"/>
              <a:t>intended</a:t>
            </a:r>
            <a:r>
              <a:rPr lang="en-US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ersistent </a:t>
            </a:r>
            <a:r>
              <a:rPr lang="en-US" dirty="0"/>
              <a:t>desire or unsuccessful efforts to cut </a:t>
            </a:r>
            <a:r>
              <a:rPr lang="en-US" dirty="0" smtClean="0"/>
              <a:t>down.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ime spent </a:t>
            </a:r>
            <a:r>
              <a:rPr lang="en-US" dirty="0"/>
              <a:t>in activities necessary to obtain the </a:t>
            </a:r>
            <a:r>
              <a:rPr lang="en-US" dirty="0" smtClean="0"/>
              <a:t>opioid or </a:t>
            </a:r>
            <a:r>
              <a:rPr lang="en-US" dirty="0"/>
              <a:t>use the </a:t>
            </a:r>
            <a:r>
              <a:rPr lang="en-US" dirty="0" smtClean="0"/>
              <a:t>opioid.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Craving </a:t>
            </a:r>
            <a:r>
              <a:rPr lang="en-US" dirty="0"/>
              <a:t>or urge to use </a:t>
            </a:r>
            <a:r>
              <a:rPr lang="en-US" dirty="0" smtClean="0"/>
              <a:t>opioids.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pioid </a:t>
            </a:r>
            <a:r>
              <a:rPr lang="en-US" dirty="0"/>
              <a:t>use resulting in a failure to fulfill </a:t>
            </a:r>
            <a:r>
              <a:rPr lang="en-US" dirty="0" smtClean="0"/>
              <a:t>obligations </a:t>
            </a:r>
            <a:r>
              <a:rPr lang="en-US" dirty="0"/>
              <a:t>at work, school, or </a:t>
            </a:r>
            <a:r>
              <a:rPr lang="en-US" dirty="0" smtClean="0"/>
              <a:t>home.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Continued opioid use despite having </a:t>
            </a:r>
            <a:r>
              <a:rPr lang="en-US" dirty="0" smtClean="0"/>
              <a:t>recurrent </a:t>
            </a:r>
            <a:r>
              <a:rPr lang="en-US" dirty="0"/>
              <a:t>social or interpersonal problems </a:t>
            </a:r>
            <a:r>
              <a:rPr lang="en-US" dirty="0" smtClean="0"/>
              <a:t>caused by </a:t>
            </a:r>
            <a:r>
              <a:rPr lang="en-US" dirty="0"/>
              <a:t>effects of </a:t>
            </a:r>
            <a:r>
              <a:rPr lang="en-US" dirty="0" smtClean="0"/>
              <a:t>opioids.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ocial</a:t>
            </a:r>
            <a:r>
              <a:rPr lang="en-US" dirty="0"/>
              <a:t>, occupational, or recreational activities are given up </a:t>
            </a:r>
            <a:r>
              <a:rPr lang="en-US" dirty="0" smtClean="0"/>
              <a:t>because of use.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Recurrent opioid use in situations in which it is physically </a:t>
            </a:r>
            <a:r>
              <a:rPr lang="en-US" dirty="0" smtClean="0"/>
              <a:t>hazardous.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Continued opioid use despite knowledge of having a persistent or recurrent physical or psychological problem that </a:t>
            </a:r>
            <a:r>
              <a:rPr lang="en-US" dirty="0" smtClean="0"/>
              <a:t>is due to opioids.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Tolerance</a:t>
            </a:r>
            <a:r>
              <a:rPr lang="en-US" dirty="0"/>
              <a:t>, as defined by </a:t>
            </a:r>
            <a:r>
              <a:rPr lang="en-US" dirty="0" smtClean="0"/>
              <a:t>either (a) need </a:t>
            </a:r>
            <a:r>
              <a:rPr lang="en-US" dirty="0"/>
              <a:t>for markedly increased amounts of opioids to </a:t>
            </a:r>
            <a:r>
              <a:rPr lang="en-US" dirty="0" smtClean="0"/>
              <a:t>achieve desired effect or (b) diminished </a:t>
            </a:r>
            <a:r>
              <a:rPr lang="en-US" dirty="0"/>
              <a:t>effect with continued use of the same amount </a:t>
            </a:r>
            <a:r>
              <a:rPr lang="en-US" dirty="0" smtClean="0"/>
              <a:t>of opioid.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Withdrawal</a:t>
            </a:r>
            <a:r>
              <a:rPr lang="en-US" dirty="0"/>
              <a:t>, as manifested by either </a:t>
            </a:r>
            <a:r>
              <a:rPr lang="en-US" dirty="0" smtClean="0"/>
              <a:t>(a) opioid withdrawal syndrome or (b) opioids taken to relieve withdrawal symptoms.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25756" y="6310829"/>
            <a:ext cx="43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DSM - 5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462" y="976922"/>
            <a:ext cx="69361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Problematic </a:t>
            </a:r>
            <a:r>
              <a:rPr lang="en-US" sz="2000" dirty="0">
                <a:solidFill>
                  <a:srgbClr val="FF0000"/>
                </a:solidFill>
              </a:rPr>
              <a:t>pattern of opioid use leading to clinically significant impairment or distress, manifested by at least 2 of the following, occurring within a 12-month period: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44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r>
              <a:rPr lang="en-US" dirty="0" smtClean="0"/>
              <a:t>Treatment Paradigm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Prescribers required to treat pain:</a:t>
            </a:r>
          </a:p>
          <a:p>
            <a:endParaRPr lang="en-US" dirty="0" smtClean="0"/>
          </a:p>
          <a:p>
            <a:r>
              <a:rPr lang="en-US" dirty="0" smtClean="0"/>
              <a:t>1995 – American Pain Society set guidelines for treating pain</a:t>
            </a:r>
          </a:p>
          <a:p>
            <a:endParaRPr lang="en-US" dirty="0" smtClean="0"/>
          </a:p>
          <a:p>
            <a:r>
              <a:rPr lang="en-US" dirty="0" smtClean="0"/>
              <a:t>1999 – Pain introduced as the 5</a:t>
            </a:r>
            <a:r>
              <a:rPr lang="en-US" baseline="30000" dirty="0" smtClean="0"/>
              <a:t>th</a:t>
            </a:r>
            <a:r>
              <a:rPr lang="en-US" dirty="0" smtClean="0"/>
              <a:t> vital sign – making pain control as important as blood pressure, heart rate, temperature and respiratory rate</a:t>
            </a:r>
          </a:p>
          <a:p>
            <a:endParaRPr lang="en-US" dirty="0" smtClean="0"/>
          </a:p>
          <a:p>
            <a:r>
              <a:rPr lang="en-US" dirty="0" smtClean="0"/>
              <a:t>2001 – national standards </a:t>
            </a:r>
            <a:r>
              <a:rPr lang="en-US" dirty="0"/>
              <a:t>released to treat </a:t>
            </a:r>
            <a:r>
              <a:rPr lang="en-US" dirty="0" smtClean="0"/>
              <a:t>pain endorsed by Joint Commission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8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505069"/>
            <a:ext cx="8510954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problem with opioids: </a:t>
            </a:r>
            <a:br>
              <a:rPr lang="en-US" dirty="0" smtClean="0"/>
            </a:br>
            <a:r>
              <a:rPr lang="en-US" dirty="0" smtClean="0"/>
              <a:t>different than other medications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6830"/>
            <a:ext cx="8229600" cy="4876800"/>
          </a:xfrm>
        </p:spPr>
        <p:txBody>
          <a:bodyPr/>
          <a:lstStyle/>
          <a:p>
            <a:r>
              <a:rPr lang="en-US" dirty="0" smtClean="0"/>
              <a:t>Pain is subjective  – no data to measure outcomes</a:t>
            </a:r>
          </a:p>
          <a:p>
            <a:endParaRPr lang="en-US" dirty="0" smtClean="0"/>
          </a:p>
          <a:p>
            <a:r>
              <a:rPr lang="en-US" dirty="0" smtClean="0"/>
              <a:t>Changes in regimen cannot be done quickly due to physiologic responses and complexity of involved systems</a:t>
            </a:r>
          </a:p>
          <a:p>
            <a:endParaRPr lang="en-US" dirty="0" smtClean="0"/>
          </a:p>
          <a:p>
            <a:r>
              <a:rPr lang="en-US" dirty="0" smtClean="0"/>
              <a:t>Used across various practice specialties </a:t>
            </a:r>
          </a:p>
          <a:p>
            <a:endParaRPr lang="en-US" dirty="0" smtClean="0"/>
          </a:p>
          <a:p>
            <a:r>
              <a:rPr lang="en-US" dirty="0" smtClean="0"/>
              <a:t>Opioids do not have a maximum daily dose as most other medications do</a:t>
            </a:r>
          </a:p>
          <a:p>
            <a:endParaRPr lang="en-US" dirty="0"/>
          </a:p>
          <a:p>
            <a:r>
              <a:rPr lang="en-US" dirty="0" smtClean="0"/>
              <a:t>Opioid Induced Hyperalgesia = ongoing or worsening pain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185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– Changing Treatment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Recognition of national epidemic</a:t>
            </a:r>
          </a:p>
          <a:p>
            <a:endParaRPr lang="en-US" dirty="0" smtClean="0"/>
          </a:p>
          <a:p>
            <a:r>
              <a:rPr lang="en-US" dirty="0" smtClean="0"/>
              <a:t>Opioid medications have high risk in short and long term use</a:t>
            </a:r>
          </a:p>
          <a:p>
            <a:endParaRPr lang="en-US" dirty="0" smtClean="0"/>
          </a:p>
          <a:p>
            <a:r>
              <a:rPr lang="en-US" dirty="0" smtClean="0"/>
              <a:t>CDC recommendations released March 2016 to guide prescribing of opioids outside of active cancer treatment, palliative care, and end-of-life treatment</a:t>
            </a:r>
          </a:p>
          <a:p>
            <a:pPr lvl="1"/>
            <a:r>
              <a:rPr lang="en-US" sz="2400" dirty="0" smtClean="0"/>
              <a:t>Nonpharmacologic therapy and nonopioid pharmacologic therapy are preferred for chronic pain; providers should only consider adding opioid therapy if expected benefits for both pain and function outweigh risks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288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CDC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dirty="0" smtClean="0"/>
              <a:t>considering </a:t>
            </a:r>
            <a:r>
              <a:rPr lang="en-US" dirty="0"/>
              <a:t>long-term opioid </a:t>
            </a:r>
            <a:r>
              <a:rPr lang="en-US" dirty="0" smtClean="0"/>
              <a:t>therapy:</a:t>
            </a:r>
            <a:endParaRPr lang="en-US" dirty="0"/>
          </a:p>
          <a:p>
            <a:pPr lvl="1"/>
            <a:r>
              <a:rPr lang="en-US" dirty="0"/>
              <a:t>Set realistic goals for pain and function based on diagnosis  </a:t>
            </a:r>
          </a:p>
          <a:p>
            <a:pPr lvl="1"/>
            <a:r>
              <a:rPr lang="en-US" dirty="0"/>
              <a:t>Check that non-opioid therapies tried and </a:t>
            </a:r>
            <a:r>
              <a:rPr lang="en-US" dirty="0" smtClean="0"/>
              <a:t>optimized</a:t>
            </a:r>
            <a:endParaRPr lang="en-US" dirty="0"/>
          </a:p>
          <a:p>
            <a:pPr lvl="1"/>
            <a:r>
              <a:rPr lang="en-US" dirty="0"/>
              <a:t>Discuss benefits and risks </a:t>
            </a:r>
            <a:r>
              <a:rPr lang="en-US" dirty="0" smtClean="0"/>
              <a:t>(i.e.</a:t>
            </a:r>
            <a:r>
              <a:rPr lang="en-US" dirty="0"/>
              <a:t> addiction, overdose) with </a:t>
            </a:r>
            <a:r>
              <a:rPr lang="en-US" dirty="0" smtClean="0"/>
              <a:t>patient</a:t>
            </a:r>
            <a:endParaRPr lang="en-US" dirty="0"/>
          </a:p>
          <a:p>
            <a:pPr lvl="1"/>
            <a:r>
              <a:rPr lang="en-US" dirty="0"/>
              <a:t>Evaluate risk of harm or </a:t>
            </a:r>
            <a:r>
              <a:rPr lang="en-US" dirty="0" smtClean="0"/>
              <a:t>misuse</a:t>
            </a:r>
            <a:endParaRPr lang="en-US" dirty="0"/>
          </a:p>
          <a:p>
            <a:pPr lvl="2"/>
            <a:r>
              <a:rPr lang="en-US" dirty="0"/>
              <a:t>Discuss risk factors with </a:t>
            </a:r>
            <a:r>
              <a:rPr lang="en-US" dirty="0" smtClean="0"/>
              <a:t>patient</a:t>
            </a:r>
            <a:endParaRPr lang="en-US" dirty="0"/>
          </a:p>
          <a:p>
            <a:pPr lvl="2"/>
            <a:r>
              <a:rPr lang="en-US" dirty="0"/>
              <a:t>Check prescription drug monitoring program (PDMP) </a:t>
            </a:r>
            <a:r>
              <a:rPr lang="en-US" dirty="0" smtClean="0"/>
              <a:t>data</a:t>
            </a:r>
            <a:endParaRPr lang="en-US" dirty="0"/>
          </a:p>
          <a:p>
            <a:pPr lvl="2"/>
            <a:r>
              <a:rPr lang="en-US" dirty="0"/>
              <a:t>Check urine drug </a:t>
            </a:r>
            <a:r>
              <a:rPr lang="en-US" dirty="0" smtClean="0"/>
              <a:t>screen</a:t>
            </a:r>
            <a:endParaRPr lang="en-US" dirty="0"/>
          </a:p>
          <a:p>
            <a:pPr lvl="1"/>
            <a:r>
              <a:rPr lang="en-US" dirty="0"/>
              <a:t>Set criteria for stopping or continuing </a:t>
            </a:r>
            <a:r>
              <a:rPr lang="en-US" dirty="0" smtClean="0"/>
              <a:t>opioids</a:t>
            </a:r>
            <a:endParaRPr lang="en-US" dirty="0"/>
          </a:p>
          <a:p>
            <a:pPr lvl="1"/>
            <a:r>
              <a:rPr lang="en-US" dirty="0"/>
              <a:t>Assess baseline pain and function </a:t>
            </a:r>
            <a:r>
              <a:rPr lang="en-US" dirty="0" smtClean="0"/>
              <a:t>(i.e. </a:t>
            </a:r>
            <a:r>
              <a:rPr lang="en-US" dirty="0"/>
              <a:t>PEG scale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Schedule initial reassessment within 1- </a:t>
            </a:r>
            <a:r>
              <a:rPr lang="nl-NL" dirty="0"/>
              <a:t>4  </a:t>
            </a:r>
            <a:r>
              <a:rPr lang="nl-NL" dirty="0" smtClean="0"/>
              <a:t>weeks</a:t>
            </a:r>
            <a:endParaRPr lang="nl-NL" dirty="0"/>
          </a:p>
          <a:p>
            <a:pPr lvl="1"/>
            <a:r>
              <a:rPr lang="nl-NL" dirty="0"/>
              <a:t>Prescribe short-acting opioids using lowest dosage on product </a:t>
            </a:r>
            <a:r>
              <a:rPr lang="nl-NL" dirty="0" smtClean="0"/>
              <a:t>labeling</a:t>
            </a:r>
            <a:endParaRPr lang="nl-NL" dirty="0"/>
          </a:p>
          <a:p>
            <a:pPr lvl="1"/>
            <a:r>
              <a:rPr lang="nl-NL" dirty="0"/>
              <a:t>M</a:t>
            </a:r>
            <a:r>
              <a:rPr lang="nl-NL" dirty="0" smtClean="0"/>
              <a:t>atch </a:t>
            </a:r>
            <a:r>
              <a:rPr lang="nl-NL" dirty="0"/>
              <a:t>duration to scheduled </a:t>
            </a:r>
            <a:r>
              <a:rPr lang="nl-NL" dirty="0" smtClean="0"/>
              <a:t>reassessment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31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nh presentation templat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nnh presentation template.potx</Template>
  <TotalTime>10445</TotalTime>
  <Words>1510</Words>
  <Application>Microsoft Office PowerPoint</Application>
  <PresentationFormat>On-screen Show (4:3)</PresentationFormat>
  <Paragraphs>262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nnh presentation template</vt:lpstr>
      <vt:lpstr>Opioid use, dependence and Clinical Interventions</vt:lpstr>
      <vt:lpstr>No disclosures to report</vt:lpstr>
      <vt:lpstr>Opioids</vt:lpstr>
      <vt:lpstr>Physiology and potential problems</vt:lpstr>
      <vt:lpstr>Defining opioid use disorder</vt:lpstr>
      <vt:lpstr>Treatment Paradigm </vt:lpstr>
      <vt:lpstr>The problem with opioids:  different than other medications </vt:lpstr>
      <vt:lpstr>2016 – Changing Treatment </vt:lpstr>
      <vt:lpstr>New CDC guidelines</vt:lpstr>
      <vt:lpstr>The leap from guidelines to practice</vt:lpstr>
      <vt:lpstr>Clinical  treatments</vt:lpstr>
      <vt:lpstr>Overdose treatment</vt:lpstr>
      <vt:lpstr>Opioid overdose  algorithm</vt:lpstr>
      <vt:lpstr>Treatment of opioid use disorder</vt:lpstr>
      <vt:lpstr>Medication Assisted Treatment</vt:lpstr>
      <vt:lpstr>Medications for Opioid Use Disorder</vt:lpstr>
      <vt:lpstr>At the receptor level</vt:lpstr>
      <vt:lpstr>Methadone (schedule II)</vt:lpstr>
      <vt:lpstr>Buprenorphine (schedule III)</vt:lpstr>
      <vt:lpstr>Naltrexone (prescription)</vt:lpstr>
      <vt:lpstr>Other Considerations</vt:lpstr>
      <vt:lpstr>Mismatch between regulation and practice</vt:lpstr>
      <vt:lpstr>Future considerations</vt:lpstr>
      <vt:lpstr>References </vt:lpstr>
      <vt:lpstr>Thank you   Contact:   Reka Danko, M.D.  Northern Nevada HOPES 580 W. 5th Street Reno NV, 89503  (775) 525-4316 | rdanko@nnhopes.org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</dc:creator>
  <cp:lastModifiedBy>emonroy</cp:lastModifiedBy>
  <cp:revision>458</cp:revision>
  <cp:lastPrinted>2015-04-07T16:51:09Z</cp:lastPrinted>
  <dcterms:created xsi:type="dcterms:W3CDTF">2014-08-27T20:29:39Z</dcterms:created>
  <dcterms:modified xsi:type="dcterms:W3CDTF">2016-06-21T14:10:06Z</dcterms:modified>
</cp:coreProperties>
</file>