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olors4.xml" ContentType="application/vnd.ms-office.chartcolorstyl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olors2.xml" ContentType="application/vnd.ms-office.chartcolorstyl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charts/style4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charts/style1.xml" ContentType="application/vnd.ms-office.chart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3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490" r:id="rId2"/>
    <p:sldId id="546" r:id="rId3"/>
    <p:sldId id="567" r:id="rId4"/>
    <p:sldId id="562" r:id="rId5"/>
    <p:sldId id="563" r:id="rId6"/>
    <p:sldId id="564" r:id="rId7"/>
    <p:sldId id="565" r:id="rId8"/>
    <p:sldId id="566" r:id="rId9"/>
    <p:sldId id="561" r:id="rId10"/>
    <p:sldId id="547" r:id="rId11"/>
    <p:sldId id="522" r:id="rId12"/>
    <p:sldId id="569" r:id="rId13"/>
    <p:sldId id="548" r:id="rId14"/>
    <p:sldId id="570" r:id="rId15"/>
    <p:sldId id="544" r:id="rId16"/>
    <p:sldId id="568" r:id="rId17"/>
    <p:sldId id="549" r:id="rId18"/>
    <p:sldId id="507" r:id="rId19"/>
    <p:sldId id="538" r:id="rId20"/>
    <p:sldId id="572" r:id="rId21"/>
    <p:sldId id="573" r:id="rId22"/>
    <p:sldId id="571" r:id="rId23"/>
    <p:sldId id="555" r:id="rId24"/>
    <p:sldId id="557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8294E"/>
    <a:srgbClr val="1E136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85486" autoAdjust="0"/>
  </p:normalViewPr>
  <p:slideViewPr>
    <p:cSldViewPr>
      <p:cViewPr varScale="1">
        <p:scale>
          <a:sx n="59" d="100"/>
          <a:sy n="59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woodard\AppData\Local\Microsoft\Windows\Temporary%20Internet%20Files\Content.Outlook\25R8NNO6\Treatment%20Spending%20Trend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woodard\AppData\Local\Microsoft\Windows\Temporary%20Internet%20Files\Content.Outlook\25R8NNO6\Treatment%20Spending%20Trends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Provider Type 17  expenditure</a:t>
            </a:r>
            <a:r>
              <a:rPr lang="en-US" baseline="0" dirty="0"/>
              <a:t> trend Pre &amp; Post ACA </a:t>
            </a:r>
            <a:r>
              <a:rPr lang="en-US" baseline="0" dirty="0" smtClean="0"/>
              <a:t>implementation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SAPTA Billing data FY2011-2015</a:t>
            </a:r>
            <a:endParaRPr lang="en-US" dirty="0"/>
          </a:p>
        </c:rich>
      </c:tx>
      <c:spPr>
        <a:noFill/>
        <a:ln>
          <a:noFill/>
        </a:ln>
        <a:effectLst/>
      </c:spPr>
    </c:title>
    <c:plotArea>
      <c:layout/>
      <c:lineChart>
        <c:grouping val="standard"/>
        <c:ser>
          <c:idx val="0"/>
          <c:order val="0"/>
          <c:tx>
            <c:strRef>
              <c:f>Summary!$A$9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Summary!$B$1:$F$1</c:f>
              <c:strCache>
                <c:ptCount val="4"/>
                <c:pt idx="0">
                  <c:v>Pre-ACA</c:v>
                </c:pt>
                <c:pt idx="2">
                  <c:v>ACA Implimentation</c:v>
                </c:pt>
                <c:pt idx="3">
                  <c:v>Post-ACA</c:v>
                </c:pt>
              </c:strCache>
            </c:strRef>
          </c:cat>
          <c:val>
            <c:numRef>
              <c:f>Summary!$B$2:$F$2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Summary!$A$3</c:f>
              <c:strCache>
                <c:ptCount val="1"/>
                <c:pt idx="0">
                  <c:v>Tx Services paid to "Provider Type 17" providers: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Summary!$B$1:$F$1</c:f>
              <c:strCache>
                <c:ptCount val="4"/>
                <c:pt idx="0">
                  <c:v>Pre-ACA</c:v>
                </c:pt>
                <c:pt idx="2">
                  <c:v>ACA Implimentation</c:v>
                </c:pt>
                <c:pt idx="3">
                  <c:v>Post-ACA</c:v>
                </c:pt>
              </c:strCache>
            </c:strRef>
          </c:cat>
          <c:val>
            <c:numRef>
              <c:f>Summary!$B$3:$F$3</c:f>
              <c:numCache>
                <c:formatCode>_("$"* #,##0.00_);_("$"* \(#,##0.00\);_("$"* "-"??_);_(@_)</c:formatCode>
                <c:ptCount val="5"/>
                <c:pt idx="0">
                  <c:v>15016645</c:v>
                </c:pt>
                <c:pt idx="1">
                  <c:v>14776470</c:v>
                </c:pt>
                <c:pt idx="2">
                  <c:v>15065030.5</c:v>
                </c:pt>
                <c:pt idx="3">
                  <c:v>12985882.5</c:v>
                </c:pt>
                <c:pt idx="4">
                  <c:v>8948383.1999999974</c:v>
                </c:pt>
              </c:numCache>
            </c:numRef>
          </c:val>
        </c:ser>
        <c:ser>
          <c:idx val="2"/>
          <c:order val="2"/>
          <c:tx>
            <c:strRef>
              <c:f>Summary!$A$4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Summary!$B$1:$F$1</c:f>
              <c:strCache>
                <c:ptCount val="4"/>
                <c:pt idx="0">
                  <c:v>Pre-ACA</c:v>
                </c:pt>
                <c:pt idx="2">
                  <c:v>ACA Implimentation</c:v>
                </c:pt>
                <c:pt idx="3">
                  <c:v>Post-ACA</c:v>
                </c:pt>
              </c:strCache>
            </c:strRef>
          </c:cat>
          <c:val>
            <c:numRef>
              <c:f>Summary!$B$4:$F$4</c:f>
              <c:numCache>
                <c:formatCode>General</c:formatCode>
                <c:ptCount val="5"/>
              </c:numCache>
            </c:numRef>
          </c:val>
        </c:ser>
        <c:dLbls/>
        <c:marker val="1"/>
        <c:axId val="149810560"/>
        <c:axId val="149915520"/>
      </c:lineChart>
      <c:catAx>
        <c:axId val="1498105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915520"/>
        <c:crosses val="autoZero"/>
        <c:auto val="1"/>
        <c:lblAlgn val="ctr"/>
        <c:lblOffset val="100"/>
      </c:catAx>
      <c:valAx>
        <c:axId val="1499155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810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Provider Type 17  expenditure</a:t>
            </a:r>
            <a:r>
              <a:rPr lang="en-US" baseline="0" dirty="0"/>
              <a:t> trend Pre &amp; Post ACA </a:t>
            </a:r>
            <a:r>
              <a:rPr lang="en-US" baseline="0" dirty="0" smtClean="0"/>
              <a:t>implementation</a:t>
            </a:r>
          </a:p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aseline="0" dirty="0" smtClean="0"/>
              <a:t>DHCFP Billing Data FY2011-2015</a:t>
            </a:r>
            <a:endParaRPr lang="en-US" dirty="0"/>
          </a:p>
        </c:rich>
      </c:tx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17822615923009624"/>
          <c:y val="0.20178770949720679"/>
          <c:w val="0.82177381269581751"/>
          <c:h val="0.71181278317863861"/>
        </c:manualLayout>
      </c:layout>
      <c:lineChart>
        <c:grouping val="standard"/>
        <c:ser>
          <c:idx val="0"/>
          <c:order val="0"/>
          <c:tx>
            <c:strRef>
              <c:f>Summary!$A$9</c:f>
              <c:strCache>
                <c:ptCount val="1"/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Summary!$B$1:$F$1</c:f>
              <c:strCache>
                <c:ptCount val="4"/>
                <c:pt idx="0">
                  <c:v>Pre-ACA</c:v>
                </c:pt>
                <c:pt idx="2">
                  <c:v>ACA Implimentation</c:v>
                </c:pt>
                <c:pt idx="3">
                  <c:v>Post-ACA</c:v>
                </c:pt>
              </c:strCache>
            </c:strRef>
          </c:cat>
          <c:val>
            <c:numRef>
              <c:f>Summary!$B$2:$F$2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"/>
          <c:order val="1"/>
          <c:tx>
            <c:strRef>
              <c:f>Summary!$A$3</c:f>
              <c:strCache>
                <c:ptCount val="1"/>
                <c:pt idx="0">
                  <c:v>Tx Services paid to "Provider Type 17" providers: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numFmt formatCode="&quot;$&quot;#,##0.0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Summary!$B$1:$F$1</c:f>
              <c:strCache>
                <c:ptCount val="4"/>
                <c:pt idx="0">
                  <c:v>Pre-ACA</c:v>
                </c:pt>
                <c:pt idx="2">
                  <c:v>ACA Implimentation</c:v>
                </c:pt>
                <c:pt idx="3">
                  <c:v>Post-ACA</c:v>
                </c:pt>
              </c:strCache>
            </c:strRef>
          </c:cat>
          <c:val>
            <c:numRef>
              <c:f>Summary!$B$27:$F$27</c:f>
              <c:numCache>
                <c:formatCode>"$"#,##0.00_);[Red]\("$"#,##0.00\)</c:formatCode>
                <c:ptCount val="5"/>
                <c:pt idx="0">
                  <c:v>6256528.5</c:v>
                </c:pt>
                <c:pt idx="1">
                  <c:v>6358700.5800000001</c:v>
                </c:pt>
                <c:pt idx="2">
                  <c:v>6990058.4400000013</c:v>
                </c:pt>
                <c:pt idx="3">
                  <c:v>8206346.3199999994</c:v>
                </c:pt>
                <c:pt idx="4">
                  <c:v>14001590.029999997</c:v>
                </c:pt>
              </c:numCache>
            </c:numRef>
          </c:val>
        </c:ser>
        <c:ser>
          <c:idx val="2"/>
          <c:order val="2"/>
          <c:tx>
            <c:strRef>
              <c:f>Summary!$A$4</c:f>
              <c:strCache>
                <c:ptCount val="1"/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Summary!$B$1:$F$1</c:f>
              <c:strCache>
                <c:ptCount val="4"/>
                <c:pt idx="0">
                  <c:v>Pre-ACA</c:v>
                </c:pt>
                <c:pt idx="2">
                  <c:v>ACA Implimentation</c:v>
                </c:pt>
                <c:pt idx="3">
                  <c:v>Post-ACA</c:v>
                </c:pt>
              </c:strCache>
            </c:strRef>
          </c:cat>
          <c:val>
            <c:numRef>
              <c:f>Summary!$B$4:$F$4</c:f>
              <c:numCache>
                <c:formatCode>General</c:formatCode>
                <c:ptCount val="5"/>
              </c:numCache>
            </c:numRef>
          </c:val>
        </c:ser>
        <c:dLbls/>
        <c:marker val="1"/>
        <c:axId val="111612288"/>
        <c:axId val="111613824"/>
      </c:lineChart>
      <c:catAx>
        <c:axId val="1116122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13824"/>
        <c:crosses val="autoZero"/>
        <c:auto val="1"/>
        <c:lblAlgn val="ctr"/>
        <c:lblOffset val="100"/>
      </c:catAx>
      <c:valAx>
        <c:axId val="11161382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6122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Private Insurance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676</c:v>
                </c:pt>
                <c:pt idx="1">
                  <c:v>543</c:v>
                </c:pt>
                <c:pt idx="2">
                  <c:v>325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BC/BS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148</c:v>
                </c:pt>
                <c:pt idx="1">
                  <c:v>100</c:v>
                </c:pt>
                <c:pt idx="2">
                  <c:v>62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Medicare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106</c:v>
                </c:pt>
                <c:pt idx="1">
                  <c:v>122</c:v>
                </c:pt>
                <c:pt idx="2">
                  <c:v>100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Medicaid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865</c:v>
                </c:pt>
                <c:pt idx="1">
                  <c:v>2331</c:v>
                </c:pt>
                <c:pt idx="2">
                  <c:v>2752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HMO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49</c:v>
                </c:pt>
                <c:pt idx="1">
                  <c:v>40</c:v>
                </c:pt>
                <c:pt idx="2">
                  <c:v>19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Other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221</c:v>
                </c:pt>
                <c:pt idx="1">
                  <c:v>244</c:v>
                </c:pt>
                <c:pt idx="2">
                  <c:v>179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6063</c:v>
                </c:pt>
                <c:pt idx="1">
                  <c:v>4221</c:v>
                </c:pt>
                <c:pt idx="2">
                  <c:v>1900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Unknown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Sheet1!$I$2:$I$4</c:f>
              <c:numCache>
                <c:formatCode>General</c:formatCode>
                <c:ptCount val="3"/>
                <c:pt idx="0">
                  <c:v>566</c:v>
                </c:pt>
                <c:pt idx="1">
                  <c:v>433</c:v>
                </c:pt>
                <c:pt idx="2">
                  <c:v>412</c:v>
                </c:pt>
              </c:numCache>
            </c:numRef>
          </c:val>
        </c:ser>
        <c:dLbls/>
        <c:gapWidth val="219"/>
        <c:overlap val="-27"/>
        <c:axId val="111969024"/>
        <c:axId val="111970560"/>
      </c:barChart>
      <c:catAx>
        <c:axId val="1119690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70560"/>
        <c:crosses val="autoZero"/>
        <c:auto val="1"/>
        <c:lblAlgn val="ctr"/>
        <c:lblOffset val="100"/>
      </c:catAx>
      <c:valAx>
        <c:axId val="1119705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19690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Alcohol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2932</c:v>
                </c:pt>
                <c:pt idx="1">
                  <c:v>2844</c:v>
                </c:pt>
                <c:pt idx="2">
                  <c:v>1982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Heroin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920</c:v>
                </c:pt>
                <c:pt idx="1">
                  <c:v>991</c:v>
                </c:pt>
                <c:pt idx="2">
                  <c:v>759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Other Opiates and synthetics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532</c:v>
                </c:pt>
                <c:pt idx="1">
                  <c:v>460</c:v>
                </c:pt>
                <c:pt idx="2">
                  <c:v>232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Marijuana/hashish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1581</c:v>
                </c:pt>
                <c:pt idx="1">
                  <c:v>1087</c:v>
                </c:pt>
                <c:pt idx="2">
                  <c:v>667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Methamphetamine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2227</c:v>
                </c:pt>
                <c:pt idx="1">
                  <c:v>2185</c:v>
                </c:pt>
                <c:pt idx="2">
                  <c:v>1758</c:v>
                </c:pt>
              </c:numCache>
            </c:numRef>
          </c:val>
        </c:ser>
        <c:dLbls/>
        <c:gapWidth val="219"/>
        <c:overlap val="-27"/>
        <c:axId val="112933888"/>
        <c:axId val="112952064"/>
      </c:barChart>
      <c:catAx>
        <c:axId val="11293388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52064"/>
        <c:crosses val="autoZero"/>
        <c:auto val="1"/>
        <c:lblAlgn val="ctr"/>
        <c:lblOffset val="100"/>
      </c:catAx>
      <c:valAx>
        <c:axId val="1129520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29338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Individual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1795</c:v>
                </c:pt>
                <c:pt idx="1">
                  <c:v>2224</c:v>
                </c:pt>
                <c:pt idx="2">
                  <c:v>1672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SUD Provider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>
                  <c:v>173</c:v>
                </c:pt>
                <c:pt idx="1">
                  <c:v>158</c:v>
                </c:pt>
                <c:pt idx="2">
                  <c:v>148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Health Care Provider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>
                  <c:v>429</c:v>
                </c:pt>
                <c:pt idx="1">
                  <c:v>479</c:v>
                </c:pt>
                <c:pt idx="2">
                  <c:v>237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School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Sheet1!$E$2:$E$4</c:f>
              <c:numCache>
                <c:formatCode>General</c:formatCode>
                <c:ptCount val="3"/>
                <c:pt idx="0">
                  <c:v>25</c:v>
                </c:pt>
                <c:pt idx="1">
                  <c:v>12</c:v>
                </c:pt>
                <c:pt idx="2">
                  <c:v>5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Employer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Sheet1!$F$2:$F$4</c:f>
              <c:numCache>
                <c:formatCode>General</c:formatCode>
                <c:ptCount val="3"/>
                <c:pt idx="0">
                  <c:v>51</c:v>
                </c:pt>
                <c:pt idx="1">
                  <c:v>42</c:v>
                </c:pt>
                <c:pt idx="2">
                  <c:v>15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Community Referral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Sheet1!$G$2:$G$4</c:f>
              <c:numCache>
                <c:formatCode>General</c:formatCode>
                <c:ptCount val="3"/>
                <c:pt idx="0">
                  <c:v>1120</c:v>
                </c:pt>
                <c:pt idx="1">
                  <c:v>792</c:v>
                </c:pt>
                <c:pt idx="2">
                  <c:v>565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Court/Criminal Justice Referral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Sheet1!$H$2:$H$4</c:f>
              <c:numCache>
                <c:formatCode>General</c:formatCode>
                <c:ptCount val="3"/>
                <c:pt idx="0">
                  <c:v>5050</c:v>
                </c:pt>
                <c:pt idx="1">
                  <c:v>4220</c:v>
                </c:pt>
                <c:pt idx="2">
                  <c:v>2974</c:v>
                </c:pt>
              </c:numCache>
            </c:numRef>
          </c:val>
        </c:ser>
        <c:dLbls/>
        <c:gapWidth val="219"/>
        <c:overlap val="-27"/>
        <c:axId val="120786944"/>
        <c:axId val="120788480"/>
      </c:barChart>
      <c:catAx>
        <c:axId val="1207869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788480"/>
        <c:crosses val="autoZero"/>
        <c:auto val="1"/>
        <c:lblAlgn val="ctr"/>
        <c:lblOffset val="100"/>
      </c:catAx>
      <c:valAx>
        <c:axId val="12078848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07869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stacked"/>
        <c:ser>
          <c:idx val="0"/>
          <c:order val="0"/>
          <c:tx>
            <c:strRef>
              <c:f>Sheet1!$B$1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Sheet1!$B$2:$B$4</c:f>
              <c:numCache>
                <c:formatCode>#,##0</c:formatCode>
                <c:ptCount val="3"/>
                <c:pt idx="0">
                  <c:v>5813</c:v>
                </c:pt>
                <c:pt idx="1">
                  <c:v>5452</c:v>
                </c:pt>
                <c:pt idx="2" formatCode="General">
                  <c:v>3500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 to 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Sheet1!$C$2:$C$4</c:f>
              <c:numCache>
                <c:formatCode>General</c:formatCode>
                <c:ptCount val="3"/>
                <c:pt idx="0" formatCode="#,##0">
                  <c:v>2611</c:v>
                </c:pt>
                <c:pt idx="1">
                  <c:v>2346</c:v>
                </c:pt>
                <c:pt idx="2">
                  <c:v>1399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5+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numRef>
              <c:f>Sheet1!$A$2:$A$4</c:f>
              <c:numCache>
                <c:formatCode>General</c:formatCode>
                <c:ptCount val="3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</c:numCache>
            </c:numRef>
          </c:cat>
          <c:val>
            <c:numRef>
              <c:f>Sheet1!$D$2:$D$4</c:f>
              <c:numCache>
                <c:formatCode>General</c:formatCode>
                <c:ptCount val="3"/>
                <c:pt idx="0" formatCode="#,##0">
                  <c:v>270</c:v>
                </c:pt>
                <c:pt idx="1">
                  <c:v>237</c:v>
                </c:pt>
                <c:pt idx="2">
                  <c:v>299</c:v>
                </c:pt>
              </c:numCache>
            </c:numRef>
          </c:val>
        </c:ser>
        <c:dLbls/>
        <c:overlap val="100"/>
        <c:axId val="121913728"/>
        <c:axId val="121915264"/>
      </c:barChart>
      <c:catAx>
        <c:axId val="121913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15264"/>
        <c:crosses val="autoZero"/>
        <c:auto val="1"/>
        <c:lblAlgn val="ctr"/>
        <c:lblOffset val="100"/>
      </c:catAx>
      <c:valAx>
        <c:axId val="12191526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913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111C5-2E10-4B50-903C-56D65B4EDD75}" type="datetimeFigureOut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6E9DA-062B-4AC6-8061-5436A2651AB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16247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918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6E9DA-062B-4AC6-8061-5436A2651AB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45185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4DFD6-20D7-4D0A-9995-F52D21243865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2583" y="478510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-2583" y="6324600"/>
            <a:ext cx="9144000" cy="540504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2583" y="6196416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0" name="Picture 6" descr="http://quickmoneyanswers.com/wp-content/uploads/2012/03/nevada-state-sales-tax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42064" y="12357"/>
            <a:ext cx="2126822" cy="2129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95293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B54DC-83D1-4DA6-9DCD-694F68049F74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1721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E864E-C3B8-4C36-A160-7B85ECD0DF3D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0439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810"/>
            <a:ext cx="8229600" cy="824828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89F4B-949A-4713-9C08-AE0CED9CC09B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457200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-2583" y="478510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-2583" y="6324600"/>
            <a:ext cx="9144000" cy="540504"/>
          </a:xfrm>
          <a:prstGeom prst="rect">
            <a:avLst/>
          </a:prstGeom>
          <a:solidFill>
            <a:srgbClr val="2829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-2583" y="6196416"/>
            <a:ext cx="9154332" cy="1143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6" descr="http://quickmoneyanswers.com/wp-content/uploads/2012/03/nevada-state-sales-tax.jp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76201"/>
            <a:ext cx="1293782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829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CBEA89-A20C-47F6-8516-B7F25922B389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438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B916E-E72F-4F78-B38A-8175C81BF997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208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DA1A14-5A8C-4EBD-85CC-593A84BC3CBA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3000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4F88-EA95-4E14-95CF-41DD005FFEBC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8761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FAB1-C805-4D6C-918B-BB423E104321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465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A65CA-85BD-466B-9648-4940B41E85C3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95164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F0D84-9115-4C40-924E-A16570EFA23B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10662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69DBA-F07B-4A82-B6C0-C1F0308DA194}" type="datetime1">
              <a:rPr lang="en-US" smtClean="0"/>
              <a:pPr/>
              <a:t>6/20/2016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34D1-8BCF-4F6B-8C2C-67A07E74FC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83039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drugoverdose/data/prescribing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drugoverdose/data/prescribing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dc.gov/drugoverdose/data/prescribing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1931987"/>
            <a:ext cx="5943600" cy="1470025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Treatment for Substance Use Disorders Nevada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876800"/>
            <a:ext cx="8610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Nevada Division of Public and Behavioral Health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3697585"/>
            <a:ext cx="5943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Stephanie Woodard, Psy.D.</a:t>
            </a:r>
          </a:p>
          <a:p>
            <a:pPr algn="ctr"/>
            <a:r>
              <a:rPr lang="en-US" dirty="0" smtClean="0"/>
              <a:t>Licensed Clinical Psychologist</a:t>
            </a:r>
          </a:p>
          <a:p>
            <a:pPr algn="ctr"/>
            <a:r>
              <a:rPr lang="en-US" dirty="0" smtClean="0"/>
              <a:t>Bureau of Behavioral Health Wellness and Prevention</a:t>
            </a:r>
          </a:p>
        </p:txBody>
      </p:sp>
    </p:spTree>
    <p:extLst>
      <p:ext uri="{BB962C8B-B14F-4D97-AF65-F5344CB8AC3E}">
        <p14:creationId xmlns:p14="http://schemas.microsoft.com/office/powerpoint/2010/main" xmlns="" val="32526718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xmlns="" val="3976413113"/>
              </p:ext>
            </p:extLst>
          </p:nvPr>
        </p:nvGraphicFramePr>
        <p:xfrm>
          <a:off x="1295400" y="609600"/>
          <a:ext cx="7635875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21785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xmlns="" val="859834207"/>
              </p:ext>
            </p:extLst>
          </p:nvPr>
        </p:nvGraphicFramePr>
        <p:xfrm>
          <a:off x="1339396" y="685800"/>
          <a:ext cx="7347404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3318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31720894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0200" y="888672"/>
            <a:ext cx="61248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Admissions by Health Insurance</a:t>
            </a:r>
          </a:p>
          <a:p>
            <a:r>
              <a:rPr lang="en-US" sz="2400" dirty="0" smtClean="0"/>
              <a:t>Treatment </a:t>
            </a:r>
            <a:r>
              <a:rPr lang="en-US" sz="2400" dirty="0"/>
              <a:t>Episode Data Set (TEDS) 2013-2015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089654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13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028440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0200" y="888672"/>
            <a:ext cx="643612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Admissions by Primary Substance</a:t>
            </a:r>
            <a:endParaRPr lang="en-US" sz="3600" dirty="0"/>
          </a:p>
          <a:p>
            <a:r>
              <a:rPr lang="en-US" sz="2400" dirty="0" smtClean="0"/>
              <a:t>Treatment Episode Data Set (TEDS) 2013-2015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1456412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14</a:t>
            </a:fld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69691253"/>
              </p:ext>
            </p:extLst>
          </p:nvPr>
        </p:nvGraphicFramePr>
        <p:xfrm>
          <a:off x="457200" y="1752600"/>
          <a:ext cx="82296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600200" y="888672"/>
            <a:ext cx="593906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Admissions by Referral Source</a:t>
            </a:r>
          </a:p>
          <a:p>
            <a:r>
              <a:rPr lang="en-US" sz="2400" dirty="0" smtClean="0"/>
              <a:t>Treatment Episode Data Set (TEDS) 2013-2015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399941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544" y="609600"/>
            <a:ext cx="8229600" cy="13716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Number of Previous Treatment Episodes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Treatment Episode Data Set 2013-2015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15</a:t>
            </a:fld>
            <a:endParaRPr lang="en-US" dirty="0"/>
          </a:p>
        </p:txBody>
      </p:sp>
      <p:graphicFrame>
        <p:nvGraphicFramePr>
          <p:cNvPr id="14" name="Content Placeholder 1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722812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397461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2502" y="1143000"/>
            <a:ext cx="8261498" cy="269322"/>
          </a:xfrm>
        </p:spPr>
        <p:txBody>
          <a:bodyPr>
            <a:noAutofit/>
          </a:bodyPr>
          <a:lstStyle/>
          <a:p>
            <a:r>
              <a:rPr lang="en-US" sz="3600" dirty="0"/>
              <a:t>National Governor’s Association Policy Academy on Prescription Drug Abuse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244169"/>
            <a:ext cx="8153400" cy="36877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2500" b="1" dirty="0"/>
              <a:t>Screening and Treatment </a:t>
            </a:r>
          </a:p>
          <a:p>
            <a:pPr marL="0" indent="0" algn="ctr">
              <a:buNone/>
            </a:pPr>
            <a:endParaRPr lang="en-US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Identify </a:t>
            </a:r>
            <a:r>
              <a:rPr lang="en-US" sz="2500" dirty="0"/>
              <a:t>the capacity of treatment program in the community to treat persons with prescription drug problems. Develop a plan to address identified shortages and gaps. </a:t>
            </a:r>
            <a:endParaRPr lang="en-US" sz="2500" dirty="0" smtClean="0"/>
          </a:p>
          <a:p>
            <a:pPr marL="0" indent="0">
              <a:buNone/>
            </a:pPr>
            <a:endParaRPr lang="en-US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Investigate </a:t>
            </a:r>
            <a:r>
              <a:rPr lang="en-US" sz="2500" dirty="0"/>
              <a:t>the need for more funding of Medication-Assisted Treatment.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1447800" y="5562600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0895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0194340"/>
              </p:ext>
            </p:extLst>
          </p:nvPr>
        </p:nvGraphicFramePr>
        <p:xfrm>
          <a:off x="2438400" y="838200"/>
          <a:ext cx="4191000" cy="5029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1022"/>
                <a:gridCol w="819978"/>
              </a:tblGrid>
              <a:tr h="80620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dirty="0">
                          <a:effectLst/>
                        </a:rPr>
                        <a:t>State of Nevada</a:t>
                      </a:r>
                      <a:br>
                        <a:rPr lang="en-US" sz="1800" u="none" strike="noStrike" dirty="0">
                          <a:effectLst/>
                        </a:rPr>
                      </a:br>
                      <a:r>
                        <a:rPr lang="en-US" sz="1800" u="none" strike="noStrike" dirty="0">
                          <a:effectLst/>
                        </a:rPr>
                        <a:t>SAPTA Providers Overview 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Certified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Funded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Total Number of Locations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Level 0.5 Early Intervention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Level 1 </a:t>
                      </a:r>
                      <a:r>
                        <a:rPr lang="en-US" sz="1500" u="none" strike="noStrike" dirty="0" smtClean="0">
                          <a:effectLst/>
                        </a:rPr>
                        <a:t>Outpatient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Level 2.1 Intensive Outpatient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Level 2.5 Partial Hospitalization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Residential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Transitional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Women's Services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3909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u="none" strike="noStrike" dirty="0">
                          <a:effectLst/>
                        </a:rPr>
                        <a:t>Adolescent Services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306878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50917735"/>
              </p:ext>
            </p:extLst>
          </p:nvPr>
        </p:nvGraphicFramePr>
        <p:xfrm>
          <a:off x="1447800" y="914400"/>
          <a:ext cx="3721100" cy="4571998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3721100"/>
              </a:tblGrid>
              <a:tr h="9506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500" b="1" u="sng" strike="noStrike" dirty="0">
                          <a:effectLst/>
                        </a:rPr>
                        <a:t>MAT PROVIDERS</a:t>
                      </a:r>
                      <a:endParaRPr lang="en-US" sz="2500" b="1" i="0" u="sng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Adelson Clinic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Center for Behavioral Health - LV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Desert Treatment Clinic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Eastern Treatment Clinic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Life Change Center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Mission Treatment Centers, Inc.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Nevada Treatment Center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5267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>
                          <a:effectLst/>
                        </a:rPr>
                        <a:t>New Beginnings Counseling Center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18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56809198"/>
              </p:ext>
            </p:extLst>
          </p:nvPr>
        </p:nvGraphicFramePr>
        <p:xfrm>
          <a:off x="4343400" y="2819400"/>
          <a:ext cx="3733800" cy="1524000"/>
        </p:xfrm>
        <a:graphic>
          <a:graphicData uri="http://schemas.openxmlformats.org/drawingml/2006/table">
            <a:tbl>
              <a:tblPr>
                <a:tableStyleId>{8A107856-5554-42FB-B03E-39F5DBC370BA}</a:tableStyleId>
              </a:tblPr>
              <a:tblGrid>
                <a:gridCol w="2743200"/>
                <a:gridCol w="990600"/>
              </a:tblGrid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 smtClean="0">
                          <a:effectLst/>
                        </a:rPr>
                        <a:t>  Northern </a:t>
                      </a:r>
                      <a:r>
                        <a:rPr lang="en-US" sz="1500" b="1" u="none" strike="noStrike" dirty="0">
                          <a:effectLst/>
                        </a:rPr>
                        <a:t>Nevada Locations 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 smtClean="0">
                          <a:effectLst/>
                        </a:rPr>
                        <a:t> 2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 smtClean="0">
                          <a:effectLst/>
                        </a:rPr>
                        <a:t>  Southern </a:t>
                      </a:r>
                      <a:r>
                        <a:rPr lang="en-US" sz="1500" b="1" u="none" strike="noStrike" dirty="0">
                          <a:effectLst/>
                        </a:rPr>
                        <a:t>Nevada Locations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9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080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u="none" strike="noStrike" dirty="0" smtClean="0">
                          <a:effectLst/>
                        </a:rPr>
                        <a:t>  Rural </a:t>
                      </a:r>
                      <a:r>
                        <a:rPr lang="en-US" sz="1500" b="1" u="none" strike="noStrike" dirty="0">
                          <a:effectLst/>
                        </a:rPr>
                        <a:t>Locations</a:t>
                      </a:r>
                      <a:endParaRPr lang="en-US" sz="15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500" u="none" strike="noStrike" dirty="0">
                          <a:effectLst/>
                        </a:rPr>
                        <a:t>3</a:t>
                      </a:r>
                      <a:endParaRPr lang="en-US" sz="1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039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75040374"/>
              </p:ext>
            </p:extLst>
          </p:nvPr>
        </p:nvGraphicFramePr>
        <p:xfrm>
          <a:off x="1371599" y="685803"/>
          <a:ext cx="7467597" cy="54420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2799"/>
                <a:gridCol w="1066799"/>
                <a:gridCol w="1219199"/>
                <a:gridCol w="914400"/>
                <a:gridCol w="914400"/>
              </a:tblGrid>
              <a:tr h="351339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CAPACITY</a:t>
                      </a:r>
                      <a:r>
                        <a:rPr lang="en-US" sz="2000" baseline="0" dirty="0" smtClean="0">
                          <a:effectLst/>
                        </a:rPr>
                        <a:t> DATA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34778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The information in this report is specific to the Substance Abuse Prevention and Treatment Agencies certified and funded treatment providers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344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 dirty="0">
                          <a:effectLst/>
                        </a:rPr>
                        <a:t> 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ADULT &amp; ADOLESCENT SERVICES 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b="1" dirty="0">
                          <a:effectLst/>
                        </a:rPr>
                        <a:t>WOMENS SERVICES </a:t>
                      </a:r>
                      <a:endParaRPr lang="en-US" sz="15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040">
                <a:tc v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Max</a:t>
                      </a:r>
                      <a:br>
                        <a:rPr lang="en-US" sz="1200" i="1" dirty="0">
                          <a:effectLst/>
                        </a:rPr>
                      </a:br>
                      <a:r>
                        <a:rPr lang="en-US" sz="1200" i="1" dirty="0">
                          <a:effectLst/>
                        </a:rPr>
                        <a:t>Capacity </a:t>
                      </a:r>
                      <a:endParaRPr lang="en-US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Current </a:t>
                      </a:r>
                      <a:br>
                        <a:rPr lang="en-US" sz="1200" i="1" dirty="0">
                          <a:effectLst/>
                        </a:rPr>
                      </a:br>
                      <a:r>
                        <a:rPr lang="en-US" sz="1200" i="1" dirty="0">
                          <a:effectLst/>
                        </a:rPr>
                        <a:t>Client Count </a:t>
                      </a:r>
                      <a:endParaRPr lang="en-US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Max</a:t>
                      </a:r>
                      <a:br>
                        <a:rPr lang="en-US" sz="1200" i="1" dirty="0">
                          <a:effectLst/>
                        </a:rPr>
                      </a:br>
                      <a:r>
                        <a:rPr lang="en-US" sz="1200" i="1" dirty="0">
                          <a:effectLst/>
                        </a:rPr>
                        <a:t>Capacity </a:t>
                      </a:r>
                      <a:endParaRPr lang="en-US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i="1" dirty="0">
                          <a:effectLst/>
                        </a:rPr>
                        <a:t>Current </a:t>
                      </a:r>
                      <a:br>
                        <a:rPr lang="en-US" sz="1200" i="1" dirty="0">
                          <a:effectLst/>
                        </a:rPr>
                      </a:br>
                      <a:r>
                        <a:rPr lang="en-US" sz="1200" i="1" dirty="0">
                          <a:effectLst/>
                        </a:rPr>
                        <a:t>Client Count </a:t>
                      </a:r>
                      <a:endParaRPr lang="en-US" sz="1200" i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ctr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Comprehensive Evaluation*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3272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486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703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99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0.5: Early Intervention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90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1: Outpatient Services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3985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1392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892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226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2.1: Intensive Outpatient Services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468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173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210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2.5: Partial Hospitalization Services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3.1: CM Low-I Residential Services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3.2-WM: CM Residential WM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60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3.5: CM Med-I Residential Services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215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118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3.7: MM High-I Inpatient Services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Level 3.7-WM: MM Inpatient WM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20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12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Opioid Treatment Services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330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190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300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Transitional Housing*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139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79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31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24592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Drug Court Service*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1024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464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336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89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  <a:tr h="50719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Civil Protective </a:t>
                      </a:r>
                      <a:r>
                        <a:rPr lang="en-US" sz="1400" dirty="0" smtClean="0">
                          <a:effectLst/>
                        </a:rPr>
                        <a:t>Custody/Withdrawal </a:t>
                      </a:r>
                      <a:r>
                        <a:rPr lang="en-US" sz="1400" dirty="0">
                          <a:effectLst/>
                        </a:rPr>
                        <a:t>Management*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178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46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38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0</a:t>
                      </a:r>
                      <a:endParaRPr lang="en-US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24" marR="41224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696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087046"/>
            <a:ext cx="8458200" cy="44518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Overview of available options </a:t>
            </a:r>
            <a:r>
              <a:rPr lang="en-US" dirty="0" smtClean="0"/>
              <a:t>for screening, treatment, and recovery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Funding for </a:t>
            </a:r>
            <a:r>
              <a:rPr lang="en-US" dirty="0" smtClean="0"/>
              <a:t>screening, treatment, and recovery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Public Health </a:t>
            </a:r>
            <a:r>
              <a:rPr lang="en-US" dirty="0" smtClean="0"/>
              <a:t>policy </a:t>
            </a:r>
            <a:r>
              <a:rPr lang="en-US" dirty="0"/>
              <a:t>considerations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5547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0299857"/>
              </p:ext>
            </p:extLst>
          </p:nvPr>
        </p:nvGraphicFramePr>
        <p:xfrm>
          <a:off x="1295400" y="855717"/>
          <a:ext cx="7696200" cy="51793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92315"/>
                <a:gridCol w="698321"/>
                <a:gridCol w="628489"/>
                <a:gridCol w="1414675"/>
                <a:gridCol w="2094390"/>
                <a:gridCol w="1868010"/>
              </a:tblGrid>
              <a:tr h="262955">
                <a:tc gridSpan="6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WAITLIST DATA 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340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Level </a:t>
                      </a:r>
                      <a:endParaRPr lang="en-US" sz="1000" dirty="0" smtClean="0">
                        <a:effectLst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of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Care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# of Clients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on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Waitlist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Average Time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on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Waitlist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Primary 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Drug of Choice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Reasons for Being on Waitlist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Population Identifiers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</a:tr>
              <a:tr h="9667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Outpatient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57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</a:rPr>
                        <a:t>8 - Alcohol</a:t>
                      </a:r>
                      <a:br>
                        <a:rPr lang="en-US" sz="900" b="1" dirty="0">
                          <a:effectLst/>
                        </a:rPr>
                      </a:br>
                      <a:r>
                        <a:rPr lang="en-US" sz="900" b="1" dirty="0">
                          <a:effectLst/>
                        </a:rPr>
                        <a:t>10-Amphetamine</a:t>
                      </a:r>
                      <a:br>
                        <a:rPr lang="en-US" sz="900" b="1" dirty="0">
                          <a:effectLst/>
                        </a:rPr>
                      </a:br>
                      <a:r>
                        <a:rPr lang="en-US" sz="900" b="1" dirty="0">
                          <a:effectLst/>
                        </a:rPr>
                        <a:t>1-Cocaine</a:t>
                      </a:r>
                      <a:br>
                        <a:rPr lang="en-US" sz="900" b="1" dirty="0">
                          <a:effectLst/>
                        </a:rPr>
                      </a:br>
                      <a:r>
                        <a:rPr lang="en-US" sz="900" b="1" dirty="0">
                          <a:effectLst/>
                        </a:rPr>
                        <a:t>1-Herion</a:t>
                      </a:r>
                      <a:br>
                        <a:rPr lang="en-US" sz="900" b="1" dirty="0">
                          <a:effectLst/>
                        </a:rPr>
                      </a:br>
                      <a:r>
                        <a:rPr lang="en-US" sz="900" b="1" dirty="0">
                          <a:effectLst/>
                        </a:rPr>
                        <a:t>2-Opiates</a:t>
                      </a:r>
                      <a:br>
                        <a:rPr lang="en-US" sz="900" b="1" dirty="0">
                          <a:effectLst/>
                        </a:rPr>
                      </a:br>
                      <a:r>
                        <a:rPr lang="en-US" sz="900" b="1" dirty="0">
                          <a:effectLst/>
                        </a:rPr>
                        <a:t>4-Unknown</a:t>
                      </a:r>
                      <a:endParaRPr lang="en-US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+mn-lt"/>
                        </a:rPr>
                        <a:t>1-Incarcerated Waiting for Bed</a:t>
                      </a:r>
                      <a:br>
                        <a:rPr lang="en-US" sz="900" b="1" dirty="0">
                          <a:effectLst/>
                          <a:latin typeface="+mn-lt"/>
                        </a:rPr>
                      </a:br>
                      <a:r>
                        <a:rPr lang="en-US" sz="900" b="1" dirty="0">
                          <a:effectLst/>
                          <a:latin typeface="+mn-lt"/>
                        </a:rPr>
                        <a:t>9-Waiting for jail/parole release date</a:t>
                      </a:r>
                      <a:br>
                        <a:rPr lang="en-US" sz="900" b="1" dirty="0">
                          <a:effectLst/>
                          <a:latin typeface="+mn-lt"/>
                        </a:rPr>
                      </a:br>
                      <a:r>
                        <a:rPr lang="en-US" sz="900" b="1" dirty="0" smtClean="0">
                          <a:effectLst/>
                          <a:latin typeface="+mn-lt"/>
                        </a:rPr>
                        <a:t>6-Waiting </a:t>
                      </a:r>
                      <a:r>
                        <a:rPr lang="en-US" sz="900" b="1" dirty="0">
                          <a:effectLst/>
                          <a:latin typeface="+mn-lt"/>
                        </a:rPr>
                        <a:t>for counselor/program availability</a:t>
                      </a:r>
                      <a:br>
                        <a:rPr lang="en-US" sz="900" b="1" dirty="0">
                          <a:effectLst/>
                          <a:latin typeface="+mn-lt"/>
                        </a:rPr>
                      </a:br>
                      <a:r>
                        <a:rPr lang="en-US" sz="900" b="1" dirty="0">
                          <a:effectLst/>
                          <a:latin typeface="+mn-lt"/>
                        </a:rPr>
                        <a:t>4-Scheduled for Assessment</a:t>
                      </a:r>
                      <a:br>
                        <a:rPr lang="en-US" sz="900" b="1" dirty="0">
                          <a:effectLst/>
                          <a:latin typeface="+mn-lt"/>
                        </a:rPr>
                      </a:br>
                      <a:r>
                        <a:rPr lang="en-US" sz="900" b="1" dirty="0" smtClean="0">
                          <a:effectLst/>
                          <a:latin typeface="+mn-lt"/>
                        </a:rPr>
                        <a:t>6-Other</a:t>
                      </a:r>
                      <a:endParaRPr lang="en-US" sz="9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1" dirty="0">
                          <a:effectLst/>
                          <a:latin typeface="+mn-lt"/>
                        </a:rPr>
                        <a:t>1- Woman with Dep Children</a:t>
                      </a:r>
                      <a:br>
                        <a:rPr lang="en-US" sz="900" b="1" dirty="0">
                          <a:effectLst/>
                          <a:latin typeface="+mn-lt"/>
                        </a:rPr>
                      </a:br>
                      <a:r>
                        <a:rPr lang="en-US" sz="900" b="1" dirty="0">
                          <a:effectLst/>
                          <a:latin typeface="+mn-lt"/>
                        </a:rPr>
                        <a:t>8-IV Drug Users</a:t>
                      </a:r>
                      <a:br>
                        <a:rPr lang="en-US" sz="900" b="1" dirty="0">
                          <a:effectLst/>
                          <a:latin typeface="+mn-lt"/>
                        </a:rPr>
                      </a:br>
                      <a:r>
                        <a:rPr lang="en-US" sz="900" b="1" dirty="0">
                          <a:effectLst/>
                          <a:latin typeface="+mn-lt"/>
                        </a:rPr>
                        <a:t>16-Criminal Justice Involvement </a:t>
                      </a:r>
                      <a:br>
                        <a:rPr lang="en-US" sz="900" b="1" dirty="0">
                          <a:effectLst/>
                          <a:latin typeface="+mn-lt"/>
                        </a:rPr>
                      </a:br>
                      <a:r>
                        <a:rPr lang="en-US" sz="900" b="1" i="0" dirty="0" smtClean="0">
                          <a:effectLst/>
                          <a:latin typeface="+mn-lt"/>
                        </a:rPr>
                        <a:t>11-</a:t>
                      </a:r>
                      <a:r>
                        <a:rPr lang="en-US" sz="9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Co-occurring </a:t>
                      </a:r>
                      <a:r>
                        <a:rPr lang="en-US" sz="900" b="1" dirty="0" smtClean="0">
                          <a:effectLst/>
                          <a:latin typeface="+mn-lt"/>
                        </a:rPr>
                        <a:t>Issues</a:t>
                      </a:r>
                      <a:endParaRPr lang="en-US" sz="9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</a:tr>
              <a:tr h="62949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Intensive </a:t>
                      </a:r>
                      <a:br>
                        <a:rPr lang="en-US" sz="1000" dirty="0">
                          <a:effectLst/>
                        </a:rPr>
                      </a:br>
                      <a:r>
                        <a:rPr lang="en-US" sz="1000" dirty="0">
                          <a:effectLst/>
                        </a:rPr>
                        <a:t>Outpatient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3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40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1-Alcohol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1-Amphetamines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1-Opiates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1-Waiting for counselor/program availability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1-Does not want a referral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1-Waiting for jail/parole release date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3-Non IV Drug Users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1-Ciminal Justice Involved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</a:tr>
              <a:tr h="18135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Residential 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115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34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 smtClean="0">
                          <a:effectLst/>
                        </a:rPr>
                        <a:t>46-Amphetamines</a:t>
                      </a:r>
                      <a:r>
                        <a:rPr lang="en-US" sz="950" b="1" dirty="0">
                          <a:effectLst/>
                        </a:rPr>
                        <a:t/>
                      </a:r>
                      <a:br>
                        <a:rPr lang="en-US" sz="950" b="1" dirty="0">
                          <a:effectLst/>
                        </a:rPr>
                      </a:br>
                      <a:r>
                        <a:rPr lang="en-US" sz="950" b="1" dirty="0">
                          <a:effectLst/>
                        </a:rPr>
                        <a:t>34-Heroin</a:t>
                      </a:r>
                      <a:br>
                        <a:rPr lang="en-US" sz="950" b="1" dirty="0">
                          <a:effectLst/>
                        </a:rPr>
                      </a:br>
                      <a:r>
                        <a:rPr lang="en-US" sz="950" b="1" dirty="0">
                          <a:effectLst/>
                        </a:rPr>
                        <a:t>18-Alcohol</a:t>
                      </a:r>
                      <a:br>
                        <a:rPr lang="en-US" sz="950" b="1" dirty="0">
                          <a:effectLst/>
                        </a:rPr>
                      </a:br>
                      <a:r>
                        <a:rPr lang="en-US" sz="950" b="1" dirty="0">
                          <a:effectLst/>
                        </a:rPr>
                        <a:t>7-Unknown</a:t>
                      </a:r>
                      <a:br>
                        <a:rPr lang="en-US" sz="950" b="1" dirty="0">
                          <a:effectLst/>
                        </a:rPr>
                      </a:br>
                      <a:r>
                        <a:rPr lang="en-US" sz="950" b="1" dirty="0">
                          <a:effectLst/>
                        </a:rPr>
                        <a:t>4-Marijuana</a:t>
                      </a:r>
                      <a:br>
                        <a:rPr lang="en-US" sz="950" b="1" dirty="0">
                          <a:effectLst/>
                        </a:rPr>
                      </a:br>
                      <a:r>
                        <a:rPr lang="en-US" sz="950" b="1" dirty="0">
                          <a:effectLst/>
                        </a:rPr>
                        <a:t>3-Opiates</a:t>
                      </a:r>
                      <a:br>
                        <a:rPr lang="en-US" sz="950" b="1" dirty="0">
                          <a:effectLst/>
                        </a:rPr>
                      </a:br>
                      <a:r>
                        <a:rPr lang="en-US" sz="950" b="1" dirty="0">
                          <a:effectLst/>
                        </a:rPr>
                        <a:t>2-Benzodiazapienes</a:t>
                      </a:r>
                      <a:br>
                        <a:rPr lang="en-US" sz="950" b="1" dirty="0">
                          <a:effectLst/>
                        </a:rPr>
                      </a:br>
                      <a:r>
                        <a:rPr lang="en-US" sz="950" b="1" dirty="0">
                          <a:effectLst/>
                        </a:rPr>
                        <a:t>2-Crack/Cocaine</a:t>
                      </a:r>
                      <a:endParaRPr lang="en-US" sz="9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71-Unknown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22-Incarcerated Waiting for Bed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12-Waiting for bed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6-Waiting for jail/parole release date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4-Waiting on transportation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1-Pregnanct IV Drug User (Incarcerated)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27- IV Drug User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/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96-Criminal Justice Involved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90-Incarcerated (Jail)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1-Incarcerated (Prison)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7-Cooccuring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4-Homeless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2-Veteran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</a:tr>
              <a:tr h="6530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Transitional Housing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4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30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 smtClean="0">
                          <a:effectLst/>
                        </a:rPr>
                        <a:t>4-Unknown 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4-Cannot be located</a:t>
                      </a:r>
                      <a:endParaRPr lang="en-US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dirty="0">
                          <a:effectLst/>
                        </a:rPr>
                        <a:t>1-Senior Citizen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3-Criminal Justice Involved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>
                          <a:effectLst/>
                        </a:rPr>
                        <a:t>4-Homeless</a:t>
                      </a:r>
                      <a:br>
                        <a:rPr lang="en-US" sz="1000" b="1" dirty="0">
                          <a:effectLst/>
                        </a:rPr>
                      </a:br>
                      <a:r>
                        <a:rPr lang="en-US" sz="1000" b="1" dirty="0" smtClean="0">
                          <a:effectLst/>
                        </a:rPr>
                        <a:t>2-</a:t>
                      </a:r>
                      <a:r>
                        <a:rPr lang="en-US" sz="1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Co-occurring </a:t>
                      </a:r>
                      <a:r>
                        <a:rPr lang="en-US" sz="1000" b="1" dirty="0" smtClean="0">
                          <a:effectLst/>
                          <a:latin typeface="+mn-lt"/>
                        </a:rPr>
                        <a:t>Issues</a:t>
                      </a:r>
                      <a:endParaRPr lang="en-US" sz="1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03" marR="5050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0560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14400"/>
            <a:ext cx="731520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Vision for a Good and Modern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828800"/>
            <a:ext cx="7772400" cy="4221163"/>
          </a:xfrm>
        </p:spPr>
        <p:txBody>
          <a:bodyPr>
            <a:normAutofit fontScale="92500" lnSpcReduction="10000"/>
          </a:bodyPr>
          <a:lstStyle/>
          <a:p>
            <a:pPr marL="82550" indent="0">
              <a:buNone/>
            </a:pPr>
            <a:r>
              <a:rPr lang="en-US" sz="2500" dirty="0" smtClean="0"/>
              <a:t>Grounded </a:t>
            </a:r>
            <a:r>
              <a:rPr lang="en-US" sz="2500" dirty="0"/>
              <a:t>in a public health </a:t>
            </a:r>
            <a:r>
              <a:rPr lang="en-US" sz="2500" dirty="0" smtClean="0"/>
              <a:t>model and addresses:</a:t>
            </a:r>
          </a:p>
          <a:p>
            <a:pPr marL="8255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the </a:t>
            </a:r>
            <a:r>
              <a:rPr lang="en-US" sz="2500" dirty="0"/>
              <a:t>determinants of </a:t>
            </a:r>
            <a:r>
              <a:rPr lang="en-US" sz="2500" dirty="0" smtClean="0"/>
              <a:t>health 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system </a:t>
            </a:r>
            <a:r>
              <a:rPr lang="en-US" sz="2500" dirty="0"/>
              <a:t>and service </a:t>
            </a:r>
            <a:r>
              <a:rPr lang="en-US" sz="2500" dirty="0" smtClean="0"/>
              <a:t>coordination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health promotion</a:t>
            </a:r>
            <a:r>
              <a:rPr lang="en-US" sz="2500" dirty="0"/>
              <a:t>, prevention, screening and early intervention, </a:t>
            </a:r>
            <a:r>
              <a:rPr lang="en-US" sz="2500" dirty="0" smtClean="0"/>
              <a:t>treatment, </a:t>
            </a:r>
            <a:r>
              <a:rPr lang="en-US" sz="2500" dirty="0"/>
              <a:t>resilience and </a:t>
            </a:r>
            <a:r>
              <a:rPr lang="en-US" sz="2500" dirty="0" smtClean="0"/>
              <a:t>recovery support 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promotes </a:t>
            </a:r>
            <a:r>
              <a:rPr lang="en-US" sz="2500" dirty="0"/>
              <a:t>social integration and optimal health and productivity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143000" y="6172200"/>
            <a:ext cx="7467600" cy="6096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Description of a Good and Modern Addictions and Mental Health Service System. (Draft – April 18, 2011.) [PDF version.] Retrieved July 9, 2013 from http://www.samhsa.gov/Healthreform/docs/AddictionMHSystemBrief.pdf.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780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Increase awareness of benefits for treatment</a:t>
            </a:r>
          </a:p>
          <a:p>
            <a:pPr marL="0" indent="0">
              <a:buNone/>
            </a:pPr>
            <a:endParaRPr lang="en-US" sz="27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Expand funding for residential and transitional living</a:t>
            </a:r>
          </a:p>
          <a:p>
            <a:pPr marL="0" indent="0">
              <a:buNone/>
            </a:pPr>
            <a:endParaRPr lang="en-US" sz="27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Collaborate with criminal justice/juvenile justice to build systems of care </a:t>
            </a:r>
          </a:p>
          <a:p>
            <a:pPr marL="0" indent="0">
              <a:buNone/>
            </a:pPr>
            <a:endParaRPr lang="en-US" sz="27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Create a data surveillance system to drive intervention opportunities </a:t>
            </a:r>
          </a:p>
          <a:p>
            <a:pPr marL="0" indent="0">
              <a:buNone/>
            </a:pPr>
            <a:endParaRPr lang="en-US" sz="27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Implement best-practices for MAT, including SAMHSA’s Guidelines for Opioid Treatment Programs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473580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Health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Increase BH integration into Health Care Settings</a:t>
            </a:r>
          </a:p>
          <a:p>
            <a:pPr marL="0" indent="0">
              <a:buNone/>
            </a:pPr>
            <a:endParaRPr lang="en-US" sz="27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Incentivize utilization of SBIRT targeting risk</a:t>
            </a:r>
          </a:p>
          <a:p>
            <a:pPr marL="0" indent="0">
              <a:buNone/>
            </a:pPr>
            <a:endParaRPr lang="en-US" sz="27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Provide interventions for individuals at-risk </a:t>
            </a:r>
          </a:p>
          <a:p>
            <a:pPr marL="0" indent="0">
              <a:buNone/>
            </a:pPr>
            <a:endParaRPr lang="en-US" sz="27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Implement healthcare data systems to enhance quality and performance</a:t>
            </a:r>
          </a:p>
          <a:p>
            <a:pPr marL="0" indent="0">
              <a:buNone/>
            </a:pPr>
            <a:endParaRPr lang="en-US" sz="27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Increase access to MAT and expand services to include counseling and wrap-around services</a:t>
            </a:r>
          </a:p>
          <a:p>
            <a:pPr marL="0" indent="0">
              <a:buNone/>
            </a:pPr>
            <a:endParaRPr lang="en-US" sz="27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700" dirty="0" smtClean="0"/>
              <a:t>Embed opportunities for OEND throughout health systems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823708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6783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Stephanie Woodard, Psy.D.</a:t>
            </a:r>
          </a:p>
          <a:p>
            <a:pPr marL="0" indent="0" algn="ctr">
              <a:buNone/>
            </a:pPr>
            <a:r>
              <a:rPr lang="en-US" sz="2400" dirty="0" smtClean="0"/>
              <a:t>Nevada </a:t>
            </a:r>
            <a:r>
              <a:rPr lang="en-US" sz="2400" dirty="0"/>
              <a:t>Division of Public and Behavioral Health</a:t>
            </a:r>
          </a:p>
          <a:p>
            <a:pPr marL="0" indent="0" algn="ctr">
              <a:buNone/>
            </a:pPr>
            <a:r>
              <a:rPr lang="en-US" sz="2400" dirty="0" smtClean="0"/>
              <a:t> 775-684-2211</a:t>
            </a:r>
            <a:endParaRPr lang="en-US" sz="2400" dirty="0"/>
          </a:p>
          <a:p>
            <a:pPr marL="0" indent="0" algn="ctr">
              <a:buNone/>
            </a:pPr>
            <a:r>
              <a:rPr lang="en-US" sz="2400" u="sng" dirty="0" smtClean="0"/>
              <a:t>swoodard@health.nv.gov</a:t>
            </a:r>
            <a:endParaRPr lang="en-US" sz="2400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15225" y="152400"/>
            <a:ext cx="1600200" cy="138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4482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7467600" cy="685800"/>
          </a:xfrm>
        </p:spPr>
        <p:txBody>
          <a:bodyPr>
            <a:noAutofit/>
          </a:bodyPr>
          <a:lstStyle/>
          <a:p>
            <a:r>
              <a:rPr lang="en-US" sz="3000" dirty="0" smtClean="0"/>
              <a:t>National Governor’s Association Policy Academy on Prescription Drug Abuse Prevention</a:t>
            </a: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322732"/>
            <a:ext cx="8229600" cy="42161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" b="1" dirty="0"/>
              <a:t>Screening and Treatment </a:t>
            </a:r>
            <a:endParaRPr lang="en-US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Identify </a:t>
            </a:r>
            <a:r>
              <a:rPr lang="en-US" sz="2500" dirty="0"/>
              <a:t>and make recommendations of standardized screening tools that can be utilized across disciplines. Require SBIRT/ early intervention screenings with developmental milestones and key intervention points. </a:t>
            </a: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/>
              <a:t>Develop and enhance referral processes between screening sources and treatment centers.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1905000" y="5677235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18193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2810"/>
            <a:ext cx="8686800" cy="824828"/>
          </a:xfrm>
        </p:spPr>
        <p:txBody>
          <a:bodyPr/>
          <a:lstStyle/>
          <a:p>
            <a:r>
              <a:rPr lang="en-US" dirty="0" smtClean="0"/>
              <a:t>Continuum of Care: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87046"/>
            <a:ext cx="8458200" cy="445186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500" dirty="0"/>
              <a:t>R</a:t>
            </a:r>
            <a:r>
              <a:rPr lang="en-US" sz="2500" dirty="0" smtClean="0"/>
              <a:t>ange of settings, provided by a range of providers, and focused across populations.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Behavioral health integrated into healthcare settings can provide non-pharmacological treatments for chronic pain and brief interventions for those at risk of misuse and high-risk use of substances.</a:t>
            </a:r>
          </a:p>
          <a:p>
            <a:pPr marL="0" indent="0">
              <a:buNone/>
            </a:pPr>
            <a:endParaRPr lang="en-US" sz="25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23140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838200"/>
            <a:ext cx="7239000" cy="579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Screening, Brief Intervention, and Referral to Treatmen</a:t>
            </a:r>
            <a:r>
              <a:rPr lang="en-US" dirty="0"/>
              <a:t>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7620000" cy="4068763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SBIRT as a public health intervention.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Screening is universal.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Goal is to identify individual level of risk and intervene with the most appropriate response, not to look for addiction.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Stratifies risk, encourages early intervention, matches stage of change.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Evidence-Based Practice for Alcohol Use, Emerging Practice for Opioid Use.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577475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36814"/>
            <a:ext cx="7391400" cy="1191986"/>
          </a:xfrm>
        </p:spPr>
        <p:txBody>
          <a:bodyPr>
            <a:normAutofit fontScale="90000"/>
          </a:bodyPr>
          <a:lstStyle/>
          <a:p>
            <a:r>
              <a:rPr lang="en-US" dirty="0"/>
              <a:t>Screening, Brief Intervention, and Referral to </a:t>
            </a:r>
            <a:r>
              <a:rPr lang="en-US" dirty="0" smtClean="0"/>
              <a:t>Treatment: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7848600" cy="3689866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Lack of clear guidelines for screening and brief intervention.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Fear of alienating patients.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Concern that there is not enough time to screen and intervene.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Limited or lack of reimbursement for screening and brief interventions.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Lack of knowledge about referral sources.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3043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729" y="636813"/>
            <a:ext cx="7391400" cy="1191986"/>
          </a:xfrm>
        </p:spPr>
        <p:txBody>
          <a:bodyPr>
            <a:normAutofit/>
          </a:bodyPr>
          <a:lstStyle/>
          <a:p>
            <a:r>
              <a:rPr lang="en-US" sz="3600" dirty="0"/>
              <a:t>Screening, Brief Intervention, and Referral to </a:t>
            </a:r>
            <a:r>
              <a:rPr lang="en-US" sz="3600" dirty="0" smtClean="0"/>
              <a:t>Treatment: Opportunities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082"/>
            <a:ext cx="8458200" cy="4223267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SBIRT has been identified as one of the Governor’s Priorities.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Scale up training and support for implementation to practice. 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Expand opportunities for integrated healthcare practices.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Investigate and disseminate re-imbursement information.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Implement programs (i.e.HavBed) for coordinated referrals.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Establish care coordination standards across payers.</a:t>
            </a:r>
          </a:p>
          <a:p>
            <a:pPr marL="0" indent="0">
              <a:buNone/>
            </a:pPr>
            <a:endParaRPr lang="en-US" sz="25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Consider addition of NCQA measures to support data collection for evaluation.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3151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729" y="636813"/>
            <a:ext cx="7391400" cy="1191986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Screening, Brief Intervention, and Referral to </a:t>
            </a:r>
            <a:r>
              <a:rPr lang="en-US" sz="3600" dirty="0" smtClean="0"/>
              <a:t>Treatment: Quality Measures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49888019"/>
              </p:ext>
            </p:extLst>
          </p:nvPr>
        </p:nvGraphicFramePr>
        <p:xfrm>
          <a:off x="228600" y="1828800"/>
          <a:ext cx="87630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1000"/>
                <a:gridCol w="2921000"/>
                <a:gridCol w="2921000"/>
              </a:tblGrid>
              <a:tr h="897739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TOPIC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MEASURE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</a:t>
                      </a:r>
                      <a:endParaRPr lang="en-US" dirty="0"/>
                    </a:p>
                  </a:txBody>
                  <a:tcPr/>
                </a:tc>
              </a:tr>
              <a:tr h="1549522">
                <a:tc>
                  <a:txBody>
                    <a:bodyPr/>
                    <a:lstStyle/>
                    <a:p>
                      <a:r>
                        <a:rPr lang="en-US" dirty="0" smtClean="0"/>
                        <a:t>Screening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Alcohol Screening</a:t>
                      </a:r>
                      <a:r>
                        <a:rPr lang="en-US" baseline="0" dirty="0" smtClean="0"/>
                        <a:t> and Brief Intervention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Under Development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22200">
                <a:tc>
                  <a:txBody>
                    <a:bodyPr/>
                    <a:lstStyle/>
                    <a:p>
                      <a:r>
                        <a:rPr lang="en-US" dirty="0" smtClean="0"/>
                        <a:t>Access to Care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Initiation and Engagement in AOD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HEDIS</a:t>
                      </a:r>
                      <a:endParaRPr lang="en-US" dirty="0"/>
                    </a:p>
                  </a:txBody>
                  <a:tcPr/>
                </a:tc>
              </a:tr>
              <a:tr h="897739">
                <a:tc>
                  <a:txBody>
                    <a:bodyPr/>
                    <a:lstStyle/>
                    <a:p>
                      <a:r>
                        <a:rPr lang="en-US" dirty="0" smtClean="0"/>
                        <a:t>Utilization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Identification</a:t>
                      </a:r>
                      <a:r>
                        <a:rPr lang="en-US" baseline="0" dirty="0" smtClean="0"/>
                        <a:t> of AOD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HEDIS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839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1614" y="1072693"/>
            <a:ext cx="8229600" cy="824828"/>
          </a:xfrm>
        </p:spPr>
        <p:txBody>
          <a:bodyPr>
            <a:noAutofit/>
          </a:bodyPr>
          <a:lstStyle/>
          <a:p>
            <a:r>
              <a:rPr lang="en-US" sz="3000" dirty="0"/>
              <a:t>National Governor’s Association Policy Academy </a:t>
            </a:r>
            <a:r>
              <a:rPr lang="en-US" sz="3000" dirty="0" smtClean="0"/>
              <a:t/>
            </a:r>
            <a:br>
              <a:rPr lang="en-US" sz="3000" dirty="0" smtClean="0"/>
            </a:br>
            <a:r>
              <a:rPr lang="en-US" sz="3000" dirty="0" smtClean="0"/>
              <a:t>on </a:t>
            </a:r>
            <a:r>
              <a:rPr lang="en-US" sz="3000" dirty="0"/>
              <a:t>Prescription Drug Abuse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62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sz="2500" b="1" dirty="0" smtClean="0"/>
              <a:t>Screening </a:t>
            </a:r>
            <a:r>
              <a:rPr lang="en-US" sz="2500" b="1" dirty="0"/>
              <a:t>and Treatment </a:t>
            </a:r>
            <a:endParaRPr lang="en-US" sz="2500" b="1" dirty="0" smtClean="0"/>
          </a:p>
          <a:p>
            <a:pPr marL="0" indent="0" algn="ctr">
              <a:buNone/>
            </a:pPr>
            <a:endParaRPr lang="en-US" sz="25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500" dirty="0" smtClean="0"/>
              <a:t>Identify </a:t>
            </a:r>
            <a:r>
              <a:rPr lang="en-US" sz="2500" dirty="0"/>
              <a:t>funding for treatment.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Department of Health and Human Services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34D1-8BCF-4F6B-8C2C-67A07E74FCC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>
            <a:hlinkClick r:id="rId2"/>
          </p:cNvPr>
          <p:cNvSpPr txBox="1"/>
          <p:nvPr/>
        </p:nvSpPr>
        <p:spPr>
          <a:xfrm>
            <a:off x="1905000" y="5677235"/>
            <a:ext cx="556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9193810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6151</TotalTime>
  <Words>1179</Words>
  <Application>Microsoft Office PowerPoint</Application>
  <PresentationFormat>On-screen Show (4:3)</PresentationFormat>
  <Paragraphs>320</Paragraphs>
  <Slides>24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Treatment for Substance Use Disorders Nevada</vt:lpstr>
      <vt:lpstr>Overview</vt:lpstr>
      <vt:lpstr>National Governor’s Association Policy Academy on Prescription Drug Abuse Prevention</vt:lpstr>
      <vt:lpstr>Continuum of Care: Screening</vt:lpstr>
      <vt:lpstr>Screening, Brief Intervention, and Referral to Treatment</vt:lpstr>
      <vt:lpstr>Screening, Brief Intervention, and Referral to Treatment: Challenges</vt:lpstr>
      <vt:lpstr>Screening, Brief Intervention, and Referral to Treatment: Opportunities</vt:lpstr>
      <vt:lpstr>Screening, Brief Intervention, and Referral to Treatment: Quality Measures</vt:lpstr>
      <vt:lpstr>National Governor’s Association Policy Academy  on Prescription Drug Abuse Prevention</vt:lpstr>
      <vt:lpstr>Slide 10</vt:lpstr>
      <vt:lpstr>Slide 11</vt:lpstr>
      <vt:lpstr>Slide 12</vt:lpstr>
      <vt:lpstr>Slide 13</vt:lpstr>
      <vt:lpstr>Slide 14</vt:lpstr>
      <vt:lpstr>Number of Previous Treatment Episodes Treatment Episode Data Set 2013-2015</vt:lpstr>
      <vt:lpstr>National Governor’s Association Policy Academy on Prescription Drug Abuse Prevention</vt:lpstr>
      <vt:lpstr>Slide 17</vt:lpstr>
      <vt:lpstr>Slide 18</vt:lpstr>
      <vt:lpstr>Slide 19</vt:lpstr>
      <vt:lpstr>Slide 20</vt:lpstr>
      <vt:lpstr>The Vision for a Good and Modern System</vt:lpstr>
      <vt:lpstr>Public Health Policy</vt:lpstr>
      <vt:lpstr>Public Health Policy</vt:lpstr>
      <vt:lpstr>Contact Information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 Larson</dc:creator>
  <cp:lastModifiedBy>emonroy</cp:lastModifiedBy>
  <cp:revision>418</cp:revision>
  <cp:lastPrinted>2014-12-18T00:24:54Z</cp:lastPrinted>
  <dcterms:created xsi:type="dcterms:W3CDTF">2015-04-27T21:40:13Z</dcterms:created>
  <dcterms:modified xsi:type="dcterms:W3CDTF">2016-06-21T00:17:42Z</dcterms:modified>
</cp:coreProperties>
</file>