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5" r:id="rId3"/>
    <p:sldId id="299" r:id="rId4"/>
    <p:sldId id="257" r:id="rId5"/>
    <p:sldId id="296" r:id="rId6"/>
    <p:sldId id="258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74" r:id="rId16"/>
    <p:sldId id="281" r:id="rId17"/>
    <p:sldId id="282" r:id="rId18"/>
    <p:sldId id="267" r:id="rId19"/>
    <p:sldId id="284" r:id="rId20"/>
    <p:sldId id="290" r:id="rId21"/>
    <p:sldId id="288" r:id="rId22"/>
    <p:sldId id="291" r:id="rId23"/>
    <p:sldId id="268" r:id="rId24"/>
    <p:sldId id="276" r:id="rId25"/>
    <p:sldId id="285" r:id="rId26"/>
    <p:sldId id="259" r:id="rId27"/>
    <p:sldId id="287" r:id="rId28"/>
    <p:sldId id="293" r:id="rId29"/>
    <p:sldId id="294" r:id="rId30"/>
    <p:sldId id="286" r:id="rId31"/>
    <p:sldId id="280" r:id="rId32"/>
    <p:sldId id="297" r:id="rId33"/>
    <p:sldId id="298" r:id="rId34"/>
    <p:sldId id="292" r:id="rId35"/>
    <p:sldId id="271" r:id="rId36"/>
    <p:sldId id="301" r:id="rId37"/>
    <p:sldId id="302" r:id="rId38"/>
    <p:sldId id="2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400" dirty="0" smtClean="0"/>
              <a:t>Figure</a:t>
            </a:r>
            <a:r>
              <a:rPr lang="en-US" sz="2800" dirty="0" smtClean="0"/>
              <a:t> 1. Estimated</a:t>
            </a:r>
            <a:r>
              <a:rPr lang="en-US" sz="2800" baseline="0" dirty="0" smtClean="0"/>
              <a:t> </a:t>
            </a:r>
            <a:r>
              <a:rPr lang="en-US" sz="2800" dirty="0"/>
              <a:t>Nevada Population by County, 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Nevada Population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2,000,759; </a:t>
                    </a:r>
                    <a:r>
                      <a:rPr lang="en-US" sz="1400" b="1" dirty="0"/>
                      <a:t>72.5%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/>
                      <a:t>429,908;</a:t>
                    </a:r>
                    <a:r>
                      <a:rPr lang="en-US" sz="1400" baseline="0" dirty="0"/>
                      <a:t> </a:t>
                    </a:r>
                    <a:r>
                      <a:rPr lang="en-US" sz="1400" b="1" dirty="0"/>
                      <a:t>15.6%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/>
                      <a:t>54,838</a:t>
                    </a:r>
                    <a:r>
                      <a:rPr lang="en-US" sz="1400" b="0" dirty="0"/>
                      <a:t>;</a:t>
                    </a:r>
                    <a:r>
                      <a:rPr lang="en-US" sz="1400" b="1" dirty="0"/>
                      <a:t> 2.0%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/>
                      <a:t>273,426;</a:t>
                    </a:r>
                    <a:r>
                      <a:rPr lang="en-US" sz="1400" baseline="0" dirty="0"/>
                      <a:t> </a:t>
                    </a:r>
                    <a:r>
                      <a:rPr lang="en-US" sz="1400" b="1" dirty="0"/>
                      <a:t>9.9%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Clark County</c:v>
                </c:pt>
                <c:pt idx="1">
                  <c:v>Washoe County</c:v>
                </c:pt>
                <c:pt idx="2">
                  <c:v>Carson City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0.72519356228916199</c:v>
                </c:pt>
                <c:pt idx="1">
                  <c:v>0.15582412173410642</c:v>
                </c:pt>
                <c:pt idx="2">
                  <c:v>1.9876539137803736E-2</c:v>
                </c:pt>
                <c:pt idx="3">
                  <c:v>9.9105776838927837E-2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10. Prevalence</a:t>
            </a:r>
            <a:r>
              <a:rPr lang="en-US" sz="2400" baseline="0" dirty="0" smtClean="0"/>
              <a:t> </a:t>
            </a:r>
            <a:r>
              <a:rPr lang="en-US" sz="2400" baseline="0" dirty="0"/>
              <a:t>of Clients Admitted to an MHDS Hospital and Detained in a Nevada Jail, 2011</a:t>
            </a:r>
          </a:p>
          <a:p>
            <a:pPr>
              <a:defRPr sz="2400"/>
            </a:pPr>
            <a:endParaRPr lang="en-US" sz="2400" dirty="0"/>
          </a:p>
        </c:rich>
      </c:tx>
      <c:layout>
        <c:manualLayout>
          <c:xMode val="edge"/>
          <c:yMode val="edge"/>
          <c:x val="0.149607028288130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900194345935765"/>
          <c:y val="0.26017497812773405"/>
          <c:w val="0.43420985353929997"/>
          <c:h val="0.7292498822262601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484,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19.5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105, 4.2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16, 0.6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1881, 75.7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'Admitted detained 2011'!$A$26:$A$29</c:f>
              <c:strCache>
                <c:ptCount val="4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  <c:pt idx="3">
                  <c:v>Not Detained</c:v>
                </c:pt>
              </c:strCache>
            </c:strRef>
          </c:cat>
          <c:val>
            <c:numRef>
              <c:f>'Admitted detained 2011'!$B$26:$B$29</c:f>
              <c:numCache>
                <c:formatCode>0.0%</c:formatCode>
                <c:ptCount val="4"/>
                <c:pt idx="0">
                  <c:v>0.19500000000000001</c:v>
                </c:pt>
                <c:pt idx="1">
                  <c:v>4.2000000000000003E-2</c:v>
                </c:pt>
                <c:pt idx="2">
                  <c:v>6.0000000000000001E-3</c:v>
                </c:pt>
                <c:pt idx="3">
                  <c:v>0.75700000000000001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7514848838339653"/>
          <c:y val="0.24344605962716198"/>
          <c:w val="0.69445586662778269"/>
          <c:h val="6.416178746887407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11. Prevalence</a:t>
            </a:r>
            <a:r>
              <a:rPr lang="en-US" sz="2400" baseline="0" dirty="0" smtClean="0"/>
              <a:t> </a:t>
            </a:r>
            <a:r>
              <a:rPr lang="en-US" sz="2400" baseline="0" dirty="0"/>
              <a:t>of MHDS Outpatient Clients Detained by Nevada Jails, 2011</a:t>
            </a:r>
            <a:endParaRPr lang="en-US" sz="2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14,460, </a:t>
                    </a:r>
                    <a:r>
                      <a:rPr lang="en-US" dirty="0"/>
                      <a:t>81.8%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'OP Clients Detained'!$D$12:$D$15</c:f>
              <c:strCache>
                <c:ptCount val="4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  <c:pt idx="3">
                  <c:v>MHDS Outpatient Treatment</c:v>
                </c:pt>
              </c:strCache>
            </c:strRef>
          </c:cat>
          <c:val>
            <c:numRef>
              <c:f>'OP Clients Detained'!$E$12:$E$15</c:f>
              <c:numCache>
                <c:formatCode>General</c:formatCode>
                <c:ptCount val="4"/>
                <c:pt idx="0">
                  <c:v>2138</c:v>
                </c:pt>
                <c:pt idx="1">
                  <c:v>910</c:v>
                </c:pt>
                <c:pt idx="2">
                  <c:v>160</c:v>
                </c:pt>
                <c:pt idx="3">
                  <c:v>14460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4718564693302225"/>
          <c:y val="0.17695352786784005"/>
          <c:w val="0.69482611548556428"/>
          <c:h val="7.06841130152848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Figure 13. Individuals</a:t>
            </a:r>
            <a:r>
              <a:rPr lang="en-US" sz="2000" baseline="0" dirty="0" smtClean="0"/>
              <a:t> </a:t>
            </a:r>
            <a:r>
              <a:rPr lang="en-US" sz="2000" baseline="0" dirty="0"/>
              <a:t>Who Were Both Admitted to an MHDS Hospital and Detained at Least Once in a Nevada Jail, 2011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AdmissionsDetentions!$Q$1</c:f>
              <c:strCache>
                <c:ptCount val="1"/>
                <c:pt idx="0">
                  <c:v>CCDC</c:v>
                </c:pt>
              </c:strCache>
            </c:strRef>
          </c:tx>
          <c:invertIfNegative val="0"/>
          <c:cat>
            <c:strRef>
              <c:f>AdmissionsDetentions!$P$2:$P$6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AdmissionsDetentions!$Q$2:$Q$6</c:f>
              <c:numCache>
                <c:formatCode>General</c:formatCode>
                <c:ptCount val="5"/>
                <c:pt idx="0">
                  <c:v>277</c:v>
                </c:pt>
                <c:pt idx="1">
                  <c:v>100</c:v>
                </c:pt>
                <c:pt idx="2">
                  <c:v>48</c:v>
                </c:pt>
                <c:pt idx="3">
                  <c:v>28</c:v>
                </c:pt>
                <c:pt idx="4">
                  <c:v>34</c:v>
                </c:pt>
              </c:numCache>
            </c:numRef>
          </c:val>
        </c:ser>
        <c:ser>
          <c:idx val="1"/>
          <c:order val="1"/>
          <c:tx>
            <c:strRef>
              <c:f>AdmissionsDetentions!$R$1</c:f>
              <c:strCache>
                <c:ptCount val="1"/>
                <c:pt idx="0">
                  <c:v>WCDF</c:v>
                </c:pt>
              </c:strCache>
            </c:strRef>
          </c:tx>
          <c:invertIfNegative val="0"/>
          <c:cat>
            <c:strRef>
              <c:f>AdmissionsDetentions!$P$2:$P$6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AdmissionsDetentions!$R$2:$R$6</c:f>
              <c:numCache>
                <c:formatCode>General</c:formatCode>
                <c:ptCount val="5"/>
                <c:pt idx="0">
                  <c:v>58</c:v>
                </c:pt>
                <c:pt idx="1">
                  <c:v>21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AdmissionsDetentions!$S$1</c:f>
              <c:strCache>
                <c:ptCount val="1"/>
                <c:pt idx="0">
                  <c:v>CCJ</c:v>
                </c:pt>
              </c:strCache>
            </c:strRef>
          </c:tx>
          <c:invertIfNegative val="0"/>
          <c:cat>
            <c:strRef>
              <c:f>AdmissionsDetentions!$P$2:$P$6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AdmissionsDetentions!$S$2:$S$6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36640"/>
        <c:axId val="109938560"/>
      </c:barChart>
      <c:lineChart>
        <c:grouping val="standard"/>
        <c:varyColors val="0"/>
        <c:ser>
          <c:idx val="3"/>
          <c:order val="3"/>
          <c:tx>
            <c:strRef>
              <c:f>AdmissionsDetentions!$T$1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2"/>
              <c:layout>
                <c:manualLayout>
                  <c:x val="-4.6296296296296294E-3"/>
                  <c:y val="-3.661327231121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294E-3"/>
                  <c:y val="-4.8054919908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AdmissionsDetentions!$P$2:$P$6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AdmissionsDetentions!$T$2:$T$6</c:f>
              <c:numCache>
                <c:formatCode>General</c:formatCode>
                <c:ptCount val="5"/>
                <c:pt idx="0">
                  <c:v>0.56399999999999995</c:v>
                </c:pt>
                <c:pt idx="1">
                  <c:v>0.20699999999999999</c:v>
                </c:pt>
                <c:pt idx="2">
                  <c:v>9.7000000000000003E-2</c:v>
                </c:pt>
                <c:pt idx="3">
                  <c:v>5.8999999999999997E-2</c:v>
                </c:pt>
                <c:pt idx="4">
                  <c:v>7.1999999999999995E-2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46752"/>
        <c:axId val="109944832"/>
      </c:lineChart>
      <c:catAx>
        <c:axId val="10993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Detentions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938560"/>
        <c:crosses val="autoZero"/>
        <c:auto val="1"/>
        <c:lblAlgn val="ctr"/>
        <c:lblOffset val="100"/>
        <c:noMultiLvlLbl val="0"/>
      </c:catAx>
      <c:valAx>
        <c:axId val="109938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Number of Individuals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936640"/>
        <c:crosses val="autoZero"/>
        <c:crossBetween val="between"/>
      </c:valAx>
      <c:valAx>
        <c:axId val="10994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Percentage of Individuals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946752"/>
        <c:crosses val="max"/>
        <c:crossBetween val="between"/>
      </c:valAx>
      <c:catAx>
        <c:axId val="109946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099448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Figure 12. 2011 </a:t>
            </a:r>
            <a:r>
              <a:rPr lang="en-US" sz="2000" dirty="0"/>
              <a:t>Users of MHDS Outpatient Services Detained by Nevada Jails by Number of Detentions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090451087681836"/>
          <c:y val="0.19481542079967276"/>
          <c:w val="0.77207264022552735"/>
          <c:h val="0.39851978729931486"/>
        </c:manualLayout>
      </c:layout>
      <c:lineChart>
        <c:grouping val="standard"/>
        <c:varyColors val="0"/>
        <c:ser>
          <c:idx val="0"/>
          <c:order val="0"/>
          <c:tx>
            <c:strRef>
              <c:f>'Multiple Detainments'!$I$17</c:f>
              <c:strCache>
                <c:ptCount val="1"/>
                <c:pt idx="0">
                  <c:v>CCDC (n=2138)</c:v>
                </c:pt>
              </c:strCache>
            </c:strRef>
          </c:tx>
          <c:cat>
            <c:strRef>
              <c:f>'Multiple Detainments'!$H$18:$H$23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to 9</c:v>
                </c:pt>
                <c:pt idx="5">
                  <c:v>10+</c:v>
                </c:pt>
              </c:strCache>
            </c:strRef>
          </c:cat>
          <c:val>
            <c:numRef>
              <c:f>'Multiple Detainments'!$I$18:$I$23</c:f>
              <c:numCache>
                <c:formatCode>0.0%</c:formatCode>
                <c:ptCount val="6"/>
                <c:pt idx="0">
                  <c:v>0.59260991580916744</c:v>
                </c:pt>
                <c:pt idx="1">
                  <c:v>0.23526660430308699</c:v>
                </c:pt>
                <c:pt idx="2">
                  <c:v>8.4190832553788592E-2</c:v>
                </c:pt>
                <c:pt idx="3">
                  <c:v>3.9756782039289056E-2</c:v>
                </c:pt>
                <c:pt idx="4">
                  <c:v>4.11599625818522E-2</c:v>
                </c:pt>
                <c:pt idx="5">
                  <c:v>7.0159027128157154E-3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'Multiple Detainments'!$J$17</c:f>
              <c:strCache>
                <c:ptCount val="1"/>
                <c:pt idx="0">
                  <c:v>WCDF (n=911)</c:v>
                </c:pt>
              </c:strCache>
            </c:strRef>
          </c:tx>
          <c:cat>
            <c:strRef>
              <c:f>'Multiple Detainments'!$H$18:$H$23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to 9</c:v>
                </c:pt>
                <c:pt idx="5">
                  <c:v>10+</c:v>
                </c:pt>
              </c:strCache>
            </c:strRef>
          </c:cat>
          <c:val>
            <c:numRef>
              <c:f>'Multiple Detainments'!$J$18:$J$23</c:f>
              <c:numCache>
                <c:formatCode>0.0%</c:formatCode>
                <c:ptCount val="6"/>
                <c:pt idx="0">
                  <c:v>0.55104281009879252</c:v>
                </c:pt>
                <c:pt idx="1">
                  <c:v>0.21953896816684962</c:v>
                </c:pt>
                <c:pt idx="2">
                  <c:v>0.10976948408342481</c:v>
                </c:pt>
                <c:pt idx="3">
                  <c:v>6.1470911086717893E-2</c:v>
                </c:pt>
                <c:pt idx="4">
                  <c:v>5.4884742041712405E-2</c:v>
                </c:pt>
                <c:pt idx="5">
                  <c:v>3.2930845225027441E-3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'Multiple Detainments'!$K$17</c:f>
              <c:strCache>
                <c:ptCount val="1"/>
                <c:pt idx="0">
                  <c:v>CCJ (n=162)</c:v>
                </c:pt>
              </c:strCache>
            </c:strRef>
          </c:tx>
          <c:cat>
            <c:strRef>
              <c:f>'Multiple Detainments'!$H$18:$H$23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to 9</c:v>
                </c:pt>
                <c:pt idx="5">
                  <c:v>10+</c:v>
                </c:pt>
              </c:strCache>
            </c:strRef>
          </c:cat>
          <c:val>
            <c:numRef>
              <c:f>'Multiple Detainments'!$K$18:$K$23</c:f>
              <c:numCache>
                <c:formatCode>0.0%</c:formatCode>
                <c:ptCount val="6"/>
                <c:pt idx="0">
                  <c:v>0.52469135802469136</c:v>
                </c:pt>
                <c:pt idx="1">
                  <c:v>0.23456790123456789</c:v>
                </c:pt>
                <c:pt idx="2">
                  <c:v>0.19135802469135801</c:v>
                </c:pt>
                <c:pt idx="3">
                  <c:v>3.0864197530864196E-2</c:v>
                </c:pt>
                <c:pt idx="4">
                  <c:v>1.8518518518518517E-2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05952"/>
        <c:axId val="109807488"/>
      </c:lineChart>
      <c:catAx>
        <c:axId val="10980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807488"/>
        <c:crosses val="autoZero"/>
        <c:auto val="1"/>
        <c:lblAlgn val="ctr"/>
        <c:lblOffset val="100"/>
        <c:noMultiLvlLbl val="0"/>
      </c:catAx>
      <c:valAx>
        <c:axId val="109807488"/>
        <c:scaling>
          <c:orientation val="minMax"/>
          <c:max val="0.60000000000000009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Individuals</a:t>
                </a:r>
                <a:r>
                  <a:rPr lang="en-US" sz="1400" baseline="0" dirty="0"/>
                  <a:t> (%)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805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14. Most </a:t>
            </a:r>
            <a:r>
              <a:rPr lang="en-US" sz="2400" dirty="0"/>
              <a:t>Common Diagnoses Among Those Frequently Admitted and Detained in Nevada Jails, 2011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Diagnosis!$E$1</c:f>
              <c:strCache>
                <c:ptCount val="1"/>
                <c:pt idx="0">
                  <c:v>CCJ</c:v>
                </c:pt>
              </c:strCache>
            </c:strRef>
          </c:tx>
          <c:cat>
            <c:strRef>
              <c:f>Diagnosis!$D$2:$D$9</c:f>
              <c:strCache>
                <c:ptCount val="8"/>
                <c:pt idx="0">
                  <c:v>Psychotic</c:v>
                </c:pt>
                <c:pt idx="1">
                  <c:v>Mood</c:v>
                </c:pt>
                <c:pt idx="2">
                  <c:v>Substance Use</c:v>
                </c:pt>
                <c:pt idx="3">
                  <c:v>Personality</c:v>
                </c:pt>
                <c:pt idx="4">
                  <c:v>Adjustment</c:v>
                </c:pt>
                <c:pt idx="5">
                  <c:v>Other</c:v>
                </c:pt>
                <c:pt idx="6">
                  <c:v>Deferred</c:v>
                </c:pt>
                <c:pt idx="7">
                  <c:v>None</c:v>
                </c:pt>
              </c:strCache>
            </c:strRef>
          </c:cat>
          <c:val>
            <c:numRef>
              <c:f>Diagnosis!$E$2:$E$9</c:f>
              <c:numCache>
                <c:formatCode>0.0%</c:formatCode>
                <c:ptCount val="8"/>
                <c:pt idx="0">
                  <c:v>0.48199999999999998</c:v>
                </c:pt>
                <c:pt idx="1">
                  <c:v>0.14299999999999999</c:v>
                </c:pt>
                <c:pt idx="2">
                  <c:v>0.26800000000000002</c:v>
                </c:pt>
                <c:pt idx="3">
                  <c:v>1.7999999999999999E-2</c:v>
                </c:pt>
                <c:pt idx="4">
                  <c:v>0</c:v>
                </c:pt>
                <c:pt idx="5">
                  <c:v>5.3999999999999999E-2</c:v>
                </c:pt>
                <c:pt idx="6">
                  <c:v>3.5999999999999997E-2</c:v>
                </c:pt>
                <c:pt idx="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Diagnosis!$F$1</c:f>
              <c:strCache>
                <c:ptCount val="1"/>
                <c:pt idx="0">
                  <c:v>WCDF</c:v>
                </c:pt>
              </c:strCache>
            </c:strRef>
          </c:tx>
          <c:cat>
            <c:strRef>
              <c:f>Diagnosis!$D$2:$D$9</c:f>
              <c:strCache>
                <c:ptCount val="8"/>
                <c:pt idx="0">
                  <c:v>Psychotic</c:v>
                </c:pt>
                <c:pt idx="1">
                  <c:v>Mood</c:v>
                </c:pt>
                <c:pt idx="2">
                  <c:v>Substance Use</c:v>
                </c:pt>
                <c:pt idx="3">
                  <c:v>Personality</c:v>
                </c:pt>
                <c:pt idx="4">
                  <c:v>Adjustment</c:v>
                </c:pt>
                <c:pt idx="5">
                  <c:v>Other</c:v>
                </c:pt>
                <c:pt idx="6">
                  <c:v>Deferred</c:v>
                </c:pt>
                <c:pt idx="7">
                  <c:v>None</c:v>
                </c:pt>
              </c:strCache>
            </c:strRef>
          </c:cat>
          <c:val>
            <c:numRef>
              <c:f>Diagnosis!$F$2:$F$9</c:f>
              <c:numCache>
                <c:formatCode>0.0%</c:formatCode>
                <c:ptCount val="8"/>
                <c:pt idx="0">
                  <c:v>0.40306122448979592</c:v>
                </c:pt>
                <c:pt idx="1">
                  <c:v>0.30612244897959184</c:v>
                </c:pt>
                <c:pt idx="2">
                  <c:v>0.12244897959183673</c:v>
                </c:pt>
                <c:pt idx="3">
                  <c:v>3.0612244897959183E-2</c:v>
                </c:pt>
                <c:pt idx="4">
                  <c:v>4.0816326530612242E-2</c:v>
                </c:pt>
                <c:pt idx="5">
                  <c:v>5.6122448979591837E-2</c:v>
                </c:pt>
                <c:pt idx="6">
                  <c:v>3.5714285714285712E-2</c:v>
                </c:pt>
                <c:pt idx="7">
                  <c:v>5.1020408163265302E-3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Diagnosis!$G$1</c:f>
              <c:strCache>
                <c:ptCount val="1"/>
                <c:pt idx="0">
                  <c:v>CCDC</c:v>
                </c:pt>
              </c:strCache>
            </c:strRef>
          </c:tx>
          <c:cat>
            <c:strRef>
              <c:f>Diagnosis!$D$2:$D$9</c:f>
              <c:strCache>
                <c:ptCount val="8"/>
                <c:pt idx="0">
                  <c:v>Psychotic</c:v>
                </c:pt>
                <c:pt idx="1">
                  <c:v>Mood</c:v>
                </c:pt>
                <c:pt idx="2">
                  <c:v>Substance Use</c:v>
                </c:pt>
                <c:pt idx="3">
                  <c:v>Personality</c:v>
                </c:pt>
                <c:pt idx="4">
                  <c:v>Adjustment</c:v>
                </c:pt>
                <c:pt idx="5">
                  <c:v>Other</c:v>
                </c:pt>
                <c:pt idx="6">
                  <c:v>Deferred</c:v>
                </c:pt>
                <c:pt idx="7">
                  <c:v>None</c:v>
                </c:pt>
              </c:strCache>
            </c:strRef>
          </c:cat>
          <c:val>
            <c:numRef>
              <c:f>Diagnosis!$G$2:$G$9</c:f>
              <c:numCache>
                <c:formatCode>0.0%</c:formatCode>
                <c:ptCount val="8"/>
                <c:pt idx="0">
                  <c:v>0.50442477876106195</c:v>
                </c:pt>
                <c:pt idx="1">
                  <c:v>0.30088495575221241</c:v>
                </c:pt>
                <c:pt idx="2">
                  <c:v>0.11356932153392331</c:v>
                </c:pt>
                <c:pt idx="3">
                  <c:v>1.0324483775811209E-2</c:v>
                </c:pt>
                <c:pt idx="4">
                  <c:v>1.6224188790560472E-2</c:v>
                </c:pt>
                <c:pt idx="5">
                  <c:v>4.71976401179941E-2</c:v>
                </c:pt>
                <c:pt idx="6">
                  <c:v>4.4247787610619468E-3</c:v>
                </c:pt>
                <c:pt idx="7">
                  <c:v>2.9498525073746312E-3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53696"/>
        <c:axId val="109455232"/>
      </c:lineChart>
      <c:catAx>
        <c:axId val="109453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455232"/>
        <c:crosses val="autoZero"/>
        <c:auto val="1"/>
        <c:lblAlgn val="ctr"/>
        <c:lblOffset val="100"/>
        <c:noMultiLvlLbl val="0"/>
      </c:catAx>
      <c:valAx>
        <c:axId val="109455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Percentage of Individuals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4536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15. Charges</a:t>
            </a:r>
            <a:r>
              <a:rPr lang="en-US" sz="2400" baseline="0" dirty="0" smtClean="0"/>
              <a:t> </a:t>
            </a:r>
            <a:r>
              <a:rPr lang="en-US" sz="2400" baseline="0" dirty="0"/>
              <a:t>Filed Against Those with Multiple Admissions and Detentions, 2011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'Multiple Admissions.Detentions'!$B$22</c:f>
              <c:strCache>
                <c:ptCount val="1"/>
                <c:pt idx="0">
                  <c:v>CCDC</c:v>
                </c:pt>
              </c:strCache>
            </c:strRef>
          </c:tx>
          <c:invertIfNegative val="0"/>
          <c:cat>
            <c:strRef>
              <c:f>'Multiple Admissions.Detentions'!$A$23:$A$26</c:f>
              <c:strCache>
                <c:ptCount val="4"/>
                <c:pt idx="0">
                  <c:v>Misdemeanor</c:v>
                </c:pt>
                <c:pt idx="1">
                  <c:v>Gross Midemeanor</c:v>
                </c:pt>
                <c:pt idx="2">
                  <c:v>Felony</c:v>
                </c:pt>
                <c:pt idx="3">
                  <c:v>Unassigned</c:v>
                </c:pt>
              </c:strCache>
            </c:strRef>
          </c:cat>
          <c:val>
            <c:numRef>
              <c:f>'Multiple Admissions.Detentions'!$B$23:$B$26</c:f>
              <c:numCache>
                <c:formatCode>0.0%</c:formatCode>
                <c:ptCount val="4"/>
                <c:pt idx="0">
                  <c:v>0.81899999999999995</c:v>
                </c:pt>
                <c:pt idx="1">
                  <c:v>7.0000000000000007E-2</c:v>
                </c:pt>
                <c:pt idx="2">
                  <c:v>0.111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'Multiple Admissions.Detentions'!$C$22</c:f>
              <c:strCache>
                <c:ptCount val="1"/>
                <c:pt idx="0">
                  <c:v>WCDF</c:v>
                </c:pt>
              </c:strCache>
            </c:strRef>
          </c:tx>
          <c:invertIfNegative val="0"/>
          <c:cat>
            <c:strRef>
              <c:f>'Multiple Admissions.Detentions'!$A$23:$A$26</c:f>
              <c:strCache>
                <c:ptCount val="4"/>
                <c:pt idx="0">
                  <c:v>Misdemeanor</c:v>
                </c:pt>
                <c:pt idx="1">
                  <c:v>Gross Midemeanor</c:v>
                </c:pt>
                <c:pt idx="2">
                  <c:v>Felony</c:v>
                </c:pt>
                <c:pt idx="3">
                  <c:v>Unassigned</c:v>
                </c:pt>
              </c:strCache>
            </c:strRef>
          </c:cat>
          <c:val>
            <c:numRef>
              <c:f>'Multiple Admissions.Detentions'!$C$23:$C$26</c:f>
              <c:numCache>
                <c:formatCode>0.0%</c:formatCode>
                <c:ptCount val="4"/>
                <c:pt idx="0">
                  <c:v>0.96099999999999997</c:v>
                </c:pt>
                <c:pt idx="1">
                  <c:v>6.0000000000000001E-3</c:v>
                </c:pt>
                <c:pt idx="2">
                  <c:v>1.0999999999999999E-2</c:v>
                </c:pt>
                <c:pt idx="3">
                  <c:v>2.1999999999999999E-2</c:v>
                </c:pt>
              </c:numCache>
            </c:numRef>
          </c:val>
        </c:ser>
        <c:ser>
          <c:idx val="2"/>
          <c:order val="2"/>
          <c:tx>
            <c:strRef>
              <c:f>'Multiple Admissions.Detentions'!$D$22</c:f>
              <c:strCache>
                <c:ptCount val="1"/>
                <c:pt idx="0">
                  <c:v>CCJ</c:v>
                </c:pt>
              </c:strCache>
            </c:strRef>
          </c:tx>
          <c:invertIfNegative val="0"/>
          <c:cat>
            <c:strRef>
              <c:f>'Multiple Admissions.Detentions'!$A$23:$A$26</c:f>
              <c:strCache>
                <c:ptCount val="4"/>
                <c:pt idx="0">
                  <c:v>Misdemeanor</c:v>
                </c:pt>
                <c:pt idx="1">
                  <c:v>Gross Midemeanor</c:v>
                </c:pt>
                <c:pt idx="2">
                  <c:v>Felony</c:v>
                </c:pt>
                <c:pt idx="3">
                  <c:v>Unassigned</c:v>
                </c:pt>
              </c:strCache>
            </c:strRef>
          </c:cat>
          <c:val>
            <c:numRef>
              <c:f>'Multiple Admissions.Detentions'!$D$23:$D$26</c:f>
              <c:numCache>
                <c:formatCode>0.0%</c:formatCode>
                <c:ptCount val="4"/>
                <c:pt idx="0">
                  <c:v>0.65400000000000003</c:v>
                </c:pt>
                <c:pt idx="1">
                  <c:v>0</c:v>
                </c:pt>
                <c:pt idx="2">
                  <c:v>3.7999999999999999E-2</c:v>
                </c:pt>
                <c:pt idx="3">
                  <c:v>0.308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71072"/>
        <c:axId val="109576960"/>
      </c:barChart>
      <c:catAx>
        <c:axId val="109571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576960"/>
        <c:crosses val="autoZero"/>
        <c:auto val="1"/>
        <c:lblAlgn val="ctr"/>
        <c:lblOffset val="100"/>
        <c:noMultiLvlLbl val="0"/>
      </c:catAx>
      <c:valAx>
        <c:axId val="109576960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Percentage of Individuals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571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16. Charges </a:t>
            </a:r>
            <a:r>
              <a:rPr lang="en-US" sz="2400" dirty="0"/>
              <a:t>Against Those with Multiple MHDS Admissions and CCDC</a:t>
            </a:r>
            <a:r>
              <a:rPr lang="en-US" sz="2400" baseline="0" dirty="0"/>
              <a:t> </a:t>
            </a:r>
            <a:r>
              <a:rPr lang="en-US" sz="2400" dirty="0"/>
              <a:t>Detentions in 2011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/>
                      <a:t>Trespass, 4972, 87.4%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/>
                      <a:t>Other, 716, 12.6%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'Multiple Admissions.Detentions'!$A$14:$A$15</c:f>
              <c:strCache>
                <c:ptCount val="2"/>
                <c:pt idx="0">
                  <c:v>Trespass</c:v>
                </c:pt>
                <c:pt idx="1">
                  <c:v>Other</c:v>
                </c:pt>
              </c:strCache>
            </c:strRef>
          </c:cat>
          <c:val>
            <c:numRef>
              <c:f>'Multiple Admissions.Detentions'!$B$14:$B$15</c:f>
              <c:numCache>
                <c:formatCode>General</c:formatCode>
                <c:ptCount val="2"/>
                <c:pt idx="0">
                  <c:v>4972</c:v>
                </c:pt>
                <c:pt idx="1">
                  <c:v>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18. Mental </a:t>
            </a:r>
            <a:r>
              <a:rPr lang="en-US" sz="2400" dirty="0"/>
              <a:t>Health Court Graduate Jail Days, 2007-2009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MHC!$A$24</c:f>
              <c:strCache>
                <c:ptCount val="1"/>
                <c:pt idx="0">
                  <c:v>2007 (n=106)</c:v>
                </c:pt>
              </c:strCache>
            </c:strRef>
          </c:tx>
          <c:invertIfNegative val="0"/>
          <c:cat>
            <c:strRef>
              <c:f>MHC!$B$23:$E$23</c:f>
              <c:strCache>
                <c:ptCount val="4"/>
                <c:pt idx="0">
                  <c:v>One Year Prior</c:v>
                </c:pt>
                <c:pt idx="1">
                  <c:v>During</c:v>
                </c:pt>
                <c:pt idx="2">
                  <c:v>One Year After</c:v>
                </c:pt>
                <c:pt idx="3">
                  <c:v>Two Years After</c:v>
                </c:pt>
              </c:strCache>
            </c:strRef>
          </c:cat>
          <c:val>
            <c:numRef>
              <c:f>MHC!$B$24:$E$24</c:f>
              <c:numCache>
                <c:formatCode>#,##0</c:formatCode>
                <c:ptCount val="4"/>
                <c:pt idx="0">
                  <c:v>5011</c:v>
                </c:pt>
                <c:pt idx="1">
                  <c:v>1086</c:v>
                </c:pt>
                <c:pt idx="2" formatCode="General">
                  <c:v>230</c:v>
                </c:pt>
                <c:pt idx="3" formatCode="General">
                  <c:v>813</c:v>
                </c:pt>
              </c:numCache>
            </c:numRef>
          </c:val>
        </c:ser>
        <c:ser>
          <c:idx val="1"/>
          <c:order val="1"/>
          <c:tx>
            <c:strRef>
              <c:f>MHC!$A$25</c:f>
              <c:strCache>
                <c:ptCount val="1"/>
                <c:pt idx="0">
                  <c:v>2008 (n=82)</c:v>
                </c:pt>
              </c:strCache>
            </c:strRef>
          </c:tx>
          <c:invertIfNegative val="0"/>
          <c:cat>
            <c:strRef>
              <c:f>MHC!$B$23:$E$23</c:f>
              <c:strCache>
                <c:ptCount val="4"/>
                <c:pt idx="0">
                  <c:v>One Year Prior</c:v>
                </c:pt>
                <c:pt idx="1">
                  <c:v>During</c:v>
                </c:pt>
                <c:pt idx="2">
                  <c:v>One Year After</c:v>
                </c:pt>
                <c:pt idx="3">
                  <c:v>Two Years After</c:v>
                </c:pt>
              </c:strCache>
            </c:strRef>
          </c:cat>
          <c:val>
            <c:numRef>
              <c:f>MHC!$B$25:$E$25</c:f>
              <c:numCache>
                <c:formatCode>#,##0</c:formatCode>
                <c:ptCount val="4"/>
                <c:pt idx="0">
                  <c:v>4723</c:v>
                </c:pt>
                <c:pt idx="1">
                  <c:v>1119</c:v>
                </c:pt>
                <c:pt idx="2" formatCode="General">
                  <c:v>230</c:v>
                </c:pt>
              </c:numCache>
            </c:numRef>
          </c:val>
        </c:ser>
        <c:ser>
          <c:idx val="2"/>
          <c:order val="2"/>
          <c:tx>
            <c:strRef>
              <c:f>MHC!$A$26</c:f>
              <c:strCache>
                <c:ptCount val="1"/>
                <c:pt idx="0">
                  <c:v>2009 (n=63)</c:v>
                </c:pt>
              </c:strCache>
            </c:strRef>
          </c:tx>
          <c:invertIfNegative val="0"/>
          <c:cat>
            <c:strRef>
              <c:f>MHC!$B$23:$E$23</c:f>
              <c:strCache>
                <c:ptCount val="4"/>
                <c:pt idx="0">
                  <c:v>One Year Prior</c:v>
                </c:pt>
                <c:pt idx="1">
                  <c:v>During</c:v>
                </c:pt>
                <c:pt idx="2">
                  <c:v>One Year After</c:v>
                </c:pt>
                <c:pt idx="3">
                  <c:v>Two Years After</c:v>
                </c:pt>
              </c:strCache>
            </c:strRef>
          </c:cat>
          <c:val>
            <c:numRef>
              <c:f>MHC!$B$26:$E$26</c:f>
              <c:numCache>
                <c:formatCode>General</c:formatCode>
                <c:ptCount val="4"/>
                <c:pt idx="0" formatCode="#,##0">
                  <c:v>2820</c:v>
                </c:pt>
                <c:pt idx="1">
                  <c:v>569</c:v>
                </c:pt>
                <c:pt idx="2">
                  <c:v>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15648"/>
        <c:axId val="130717184"/>
      </c:barChart>
      <c:catAx>
        <c:axId val="130715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717184"/>
        <c:crosses val="autoZero"/>
        <c:auto val="1"/>
        <c:lblAlgn val="ctr"/>
        <c:lblOffset val="100"/>
        <c:noMultiLvlLbl val="0"/>
      </c:catAx>
      <c:valAx>
        <c:axId val="130717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Jail Days</a:t>
                </a:r>
                <a:endParaRPr lang="en-US" sz="1600" dirty="0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715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19. 2007-08 </a:t>
            </a:r>
            <a:r>
              <a:rPr lang="en-US" sz="2400" dirty="0"/>
              <a:t>Mental Health Court Candidate Jail Days and Costs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MHC!$B$9</c:f>
              <c:strCache>
                <c:ptCount val="1"/>
                <c:pt idx="0">
                  <c:v>MHC Enrollee Jail Days (n=169)</c:v>
                </c:pt>
              </c:strCache>
            </c:strRef>
          </c:tx>
          <c:invertIfNegative val="0"/>
          <c:cat>
            <c:strRef>
              <c:f>MHC!$A$10:$A$11</c:f>
              <c:strCache>
                <c:ptCount val="2"/>
                <c:pt idx="0">
                  <c:v>One Year Prior</c:v>
                </c:pt>
                <c:pt idx="1">
                  <c:v>During</c:v>
                </c:pt>
              </c:strCache>
            </c:strRef>
          </c:cat>
          <c:val>
            <c:numRef>
              <c:f>MHC!$B$10:$B$11</c:f>
              <c:numCache>
                <c:formatCode>General</c:formatCode>
                <c:ptCount val="2"/>
                <c:pt idx="0">
                  <c:v>9383</c:v>
                </c:pt>
                <c:pt idx="1">
                  <c:v>1985</c:v>
                </c:pt>
              </c:numCache>
            </c:numRef>
          </c:val>
        </c:ser>
        <c:ser>
          <c:idx val="1"/>
          <c:order val="1"/>
          <c:tx>
            <c:strRef>
              <c:f>MHC!$C$9</c:f>
              <c:strCache>
                <c:ptCount val="1"/>
                <c:pt idx="0">
                  <c:v>MHC Non-Enrollee Jail Days (n=164)</c:v>
                </c:pt>
              </c:strCache>
            </c:strRef>
          </c:tx>
          <c:invertIfNegative val="0"/>
          <c:cat>
            <c:strRef>
              <c:f>MHC!$A$10:$A$11</c:f>
              <c:strCache>
                <c:ptCount val="2"/>
                <c:pt idx="0">
                  <c:v>One Year Prior</c:v>
                </c:pt>
                <c:pt idx="1">
                  <c:v>During</c:v>
                </c:pt>
              </c:strCache>
            </c:strRef>
          </c:cat>
          <c:val>
            <c:numRef>
              <c:f>MHC!$C$10:$C$11</c:f>
              <c:numCache>
                <c:formatCode>General</c:formatCode>
                <c:ptCount val="2"/>
                <c:pt idx="0">
                  <c:v>9652</c:v>
                </c:pt>
                <c:pt idx="1">
                  <c:v>20557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50816"/>
        <c:axId val="130852352"/>
      </c:barChart>
      <c:lineChart>
        <c:grouping val="standard"/>
        <c:varyColors val="0"/>
        <c:ser>
          <c:idx val="2"/>
          <c:order val="2"/>
          <c:tx>
            <c:strRef>
              <c:f>MHC!$D$9</c:f>
              <c:strCache>
                <c:ptCount val="1"/>
                <c:pt idx="0">
                  <c:v>MHC Enrollee Jail Costs</c:v>
                </c:pt>
              </c:strCache>
            </c:strRef>
          </c:tx>
          <c:dLbls>
            <c:dLbl>
              <c:idx val="0"/>
              <c:layout>
                <c:manualLayout>
                  <c:x val="-9.0014159414283743E-2"/>
                  <c:y val="5.653025279734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71929824561403E-2"/>
                  <c:y val="3.07017543859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MHC!$A$10:$A$11</c:f>
              <c:strCache>
                <c:ptCount val="2"/>
                <c:pt idx="0">
                  <c:v>One Year Prior</c:v>
                </c:pt>
                <c:pt idx="1">
                  <c:v>During</c:v>
                </c:pt>
              </c:strCache>
            </c:strRef>
          </c:cat>
          <c:val>
            <c:numRef>
              <c:f>MHC!$D$10:$D$11</c:f>
              <c:numCache>
                <c:formatCode>#,##0</c:formatCode>
                <c:ptCount val="2"/>
                <c:pt idx="0">
                  <c:v>1060279</c:v>
                </c:pt>
                <c:pt idx="1">
                  <c:v>224305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MHC!$E$9</c:f>
              <c:strCache>
                <c:ptCount val="1"/>
                <c:pt idx="0">
                  <c:v>MHC Non-Enrollee Jail Costs</c:v>
                </c:pt>
              </c:strCache>
            </c:strRef>
          </c:tx>
          <c:dLbls>
            <c:dLbl>
              <c:idx val="0"/>
              <c:layout>
                <c:manualLayout>
                  <c:x val="-8.0409356725146194E-2"/>
                  <c:y val="-7.0175438596491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MHC!$A$10:$A$11</c:f>
              <c:strCache>
                <c:ptCount val="2"/>
                <c:pt idx="0">
                  <c:v>One Year Prior</c:v>
                </c:pt>
                <c:pt idx="1">
                  <c:v>During</c:v>
                </c:pt>
              </c:strCache>
            </c:strRef>
          </c:cat>
          <c:val>
            <c:numRef>
              <c:f>MHC!$E$10:$E$11</c:f>
              <c:numCache>
                <c:formatCode>#,##0</c:formatCode>
                <c:ptCount val="2"/>
                <c:pt idx="0">
                  <c:v>1090676</c:v>
                </c:pt>
                <c:pt idx="1">
                  <c:v>2322941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60544"/>
        <c:axId val="130854272"/>
      </c:lineChart>
      <c:catAx>
        <c:axId val="130850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852352"/>
        <c:crosses val="autoZero"/>
        <c:auto val="1"/>
        <c:lblAlgn val="ctr"/>
        <c:lblOffset val="100"/>
        <c:noMultiLvlLbl val="0"/>
      </c:catAx>
      <c:valAx>
        <c:axId val="130852352"/>
        <c:scaling>
          <c:orientation val="minMax"/>
          <c:max val="2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Jail Days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850816"/>
        <c:crosses val="autoZero"/>
        <c:crossBetween val="between"/>
        <c:majorUnit val="5000"/>
        <c:minorUnit val="1000"/>
      </c:valAx>
      <c:valAx>
        <c:axId val="1308542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Jail Costs</a:t>
                </a: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0860544"/>
        <c:crosses val="max"/>
        <c:crossBetween val="between"/>
      </c:valAx>
      <c:catAx>
        <c:axId val="130860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85427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Figure </a:t>
            </a:r>
            <a:r>
              <a:rPr lang="en-US" sz="2800" dirty="0" smtClean="0"/>
              <a:t>2.</a:t>
            </a:r>
            <a:r>
              <a:rPr lang="en-US" sz="2800" baseline="0" dirty="0" smtClean="0"/>
              <a:t> </a:t>
            </a:r>
            <a:r>
              <a:rPr lang="en-US" sz="2800" baseline="0" dirty="0"/>
              <a:t>Prevalence of 2011 Detainees with a History of Mental Illness</a:t>
            </a:r>
            <a:r>
              <a:rPr lang="en-US" sz="2800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Summary!$A$56</c:f>
              <c:strCache>
                <c:ptCount val="1"/>
                <c:pt idx="0">
                  <c:v>Detainee Users of MHDS Services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Summary!$B$55:$D$55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Summary!$B$56:$D$56</c:f>
              <c:numCache>
                <c:formatCode>General</c:formatCode>
                <c:ptCount val="3"/>
                <c:pt idx="0">
                  <c:v>5703</c:v>
                </c:pt>
                <c:pt idx="1">
                  <c:v>2674</c:v>
                </c:pt>
                <c:pt idx="2">
                  <c:v>527</c:v>
                </c:pt>
              </c:numCache>
            </c:numRef>
          </c:val>
        </c:ser>
        <c:ser>
          <c:idx val="1"/>
          <c:order val="1"/>
          <c:tx>
            <c:strRef>
              <c:f>Summary!$A$57</c:f>
              <c:strCache>
                <c:ptCount val="1"/>
                <c:pt idx="0">
                  <c:v>Detainee Non-Users of MHDS Services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-5.8479532163742687E-3"/>
                  <c:y val="-4.008438818565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Summary!$B$55:$D$55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Summary!$B$57:$D$57</c:f>
              <c:numCache>
                <c:formatCode>General</c:formatCode>
                <c:ptCount val="3"/>
                <c:pt idx="0">
                  <c:v>49789</c:v>
                </c:pt>
                <c:pt idx="1">
                  <c:v>12782</c:v>
                </c:pt>
                <c:pt idx="2">
                  <c:v>1758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068672"/>
        <c:axId val="67070208"/>
      </c:barChart>
      <c:lineChart>
        <c:grouping val="standard"/>
        <c:varyColors val="0"/>
        <c:ser>
          <c:idx val="2"/>
          <c:order val="2"/>
          <c:tx>
            <c:strRef>
              <c:f>Summary!$A$58</c:f>
              <c:strCache>
                <c:ptCount val="1"/>
                <c:pt idx="0">
                  <c:v>Users of MHDS Services, (%)</c:v>
                </c:pt>
              </c:strCache>
            </c:strRef>
          </c:tx>
          <c:marker>
            <c:symbol val="none"/>
          </c:marker>
          <c:dLbls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Summary!$B$55:$D$55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Summary!$B$58:$D$58</c:f>
              <c:numCache>
                <c:formatCode>General</c:formatCode>
                <c:ptCount val="3"/>
                <c:pt idx="0">
                  <c:v>0.10299999999999999</c:v>
                </c:pt>
                <c:pt idx="1">
                  <c:v>0.17299999999999999</c:v>
                </c:pt>
                <c:pt idx="2">
                  <c:v>0.23100000000000001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8400"/>
        <c:axId val="67076480"/>
      </c:lineChart>
      <c:catAx>
        <c:axId val="6706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7070208"/>
        <c:crosses val="autoZero"/>
        <c:auto val="1"/>
        <c:lblAlgn val="ctr"/>
        <c:lblOffset val="100"/>
        <c:noMultiLvlLbl val="0"/>
      </c:catAx>
      <c:valAx>
        <c:axId val="67070208"/>
        <c:scaling>
          <c:orientation val="minMax"/>
          <c:max val="6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MHDS Clients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068672"/>
        <c:crosses val="autoZero"/>
        <c:crossBetween val="between"/>
      </c:valAx>
      <c:valAx>
        <c:axId val="670764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Detainee</a:t>
                </a:r>
                <a:r>
                  <a:rPr lang="en-US" sz="1400" baseline="0" dirty="0" smtClean="0"/>
                  <a:t> Users of MHDS Services, %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078400"/>
        <c:crosses val="max"/>
        <c:crossBetween val="between"/>
      </c:valAx>
      <c:catAx>
        <c:axId val="67078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707648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3. Individuals </a:t>
            </a:r>
            <a:r>
              <a:rPr lang="en-US" sz="2400" dirty="0"/>
              <a:t>with a History of Mental Illness Detained at Nevada </a:t>
            </a:r>
            <a:r>
              <a:rPr lang="en-US" sz="2400" dirty="0" smtClean="0"/>
              <a:t>Jails, </a:t>
            </a:r>
            <a:r>
              <a:rPr lang="en-US" sz="2400" dirty="0"/>
              <a:t>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Sex!$A$14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61.1%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Sex!$B$13:$D$13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Sex!$B$14:$D$14</c:f>
              <c:numCache>
                <c:formatCode>0.000</c:formatCode>
                <c:ptCount val="3"/>
                <c:pt idx="0">
                  <c:v>0.64089075924951777</c:v>
                </c:pt>
                <c:pt idx="1">
                  <c:v>0.61204638982416759</c:v>
                </c:pt>
                <c:pt idx="2" formatCode="General">
                  <c:v>0.57499999999999996</c:v>
                </c:pt>
              </c:numCache>
            </c:numRef>
          </c:val>
        </c:ser>
        <c:ser>
          <c:idx val="1"/>
          <c:order val="1"/>
          <c:tx>
            <c:strRef>
              <c:f>Sex!$A$15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Sex!$B$13:$D$13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Sex!$B$15:$D$15</c:f>
              <c:numCache>
                <c:formatCode>0.000</c:formatCode>
                <c:ptCount val="3"/>
                <c:pt idx="0">
                  <c:v>0.34578292126950727</c:v>
                </c:pt>
                <c:pt idx="1">
                  <c:v>0.38795361017583241</c:v>
                </c:pt>
                <c:pt idx="2" formatCode="General">
                  <c:v>0.41899999999999998</c:v>
                </c:pt>
              </c:numCache>
            </c:numRef>
          </c:val>
        </c:ser>
        <c:ser>
          <c:idx val="2"/>
          <c:order val="2"/>
          <c:tx>
            <c:strRef>
              <c:f>Sex!$A$16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Sex!$B$13:$D$13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Sex!$B$16:$D$16</c:f>
              <c:numCache>
                <c:formatCode>General</c:formatCode>
                <c:ptCount val="3"/>
                <c:pt idx="0" formatCode="0.000">
                  <c:v>1.2449587936173944E-2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26720"/>
        <c:axId val="67724416"/>
      </c:barChart>
      <c:valAx>
        <c:axId val="67724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Percentage of Detainees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726720"/>
        <c:crosses val="autoZero"/>
        <c:crossBetween val="between"/>
      </c:valAx>
      <c:catAx>
        <c:axId val="67726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County</a:t>
                </a:r>
                <a:r>
                  <a:rPr lang="en-US" sz="1400" baseline="0" dirty="0"/>
                  <a:t> Jail</a:t>
                </a:r>
                <a:endParaRPr lang="en-US" sz="14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724416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Figure 4. Detention </a:t>
            </a:r>
            <a:r>
              <a:rPr lang="en-US" sz="2400" dirty="0"/>
              <a:t>of Individuals with a History of Mental Illness in Nevada </a:t>
            </a:r>
            <a:r>
              <a:rPr lang="en-US" sz="2400" dirty="0" smtClean="0"/>
              <a:t>Jails </a:t>
            </a:r>
            <a:r>
              <a:rPr lang="en-US" sz="2400" dirty="0"/>
              <a:t>by Age Group, 2011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Age!$G$27</c:f>
              <c:strCache>
                <c:ptCount val="1"/>
                <c:pt idx="0">
                  <c:v>CCDC</c:v>
                </c:pt>
              </c:strCache>
            </c:strRef>
          </c:tx>
          <c:cat>
            <c:strRef>
              <c:f>Age!$F$28:$F$33</c:f>
              <c:strCache>
                <c:ptCount val="6"/>
                <c:pt idx="0">
                  <c:v>17 to24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and older</c:v>
                </c:pt>
              </c:strCache>
            </c:strRef>
          </c:cat>
          <c:val>
            <c:numRef>
              <c:f>Age!$G$28:$G$33</c:f>
              <c:numCache>
                <c:formatCode>0.0%</c:formatCode>
                <c:ptCount val="6"/>
                <c:pt idx="0">
                  <c:v>0.18937401367701209</c:v>
                </c:pt>
                <c:pt idx="1">
                  <c:v>0.32859898299140805</c:v>
                </c:pt>
                <c:pt idx="2">
                  <c:v>0.25249868490268279</c:v>
                </c:pt>
                <c:pt idx="3">
                  <c:v>0.18814658951429072</c:v>
                </c:pt>
                <c:pt idx="4">
                  <c:v>4.6466771874452042E-2</c:v>
                </c:pt>
                <c:pt idx="5">
                  <c:v>3.5069261792039278E-3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Age!$H$27</c:f>
              <c:strCache>
                <c:ptCount val="1"/>
                <c:pt idx="0">
                  <c:v>WCDF</c:v>
                </c:pt>
              </c:strCache>
            </c:strRef>
          </c:tx>
          <c:cat>
            <c:strRef>
              <c:f>Age!$F$28:$F$33</c:f>
              <c:strCache>
                <c:ptCount val="6"/>
                <c:pt idx="0">
                  <c:v>17 to24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and older</c:v>
                </c:pt>
              </c:strCache>
            </c:strRef>
          </c:cat>
          <c:val>
            <c:numRef>
              <c:f>Age!$H$28:$H$33</c:f>
              <c:numCache>
                <c:formatCode>0.0%</c:formatCode>
                <c:ptCount val="6"/>
                <c:pt idx="0">
                  <c:v>0.21743970315398886</c:v>
                </c:pt>
                <c:pt idx="1">
                  <c:v>0.30129870129870129</c:v>
                </c:pt>
                <c:pt idx="2">
                  <c:v>0.22448979591836735</c:v>
                </c:pt>
                <c:pt idx="3">
                  <c:v>0.19591836734693877</c:v>
                </c:pt>
                <c:pt idx="4">
                  <c:v>5.528756957328386E-2</c:v>
                </c:pt>
                <c:pt idx="5">
                  <c:v>5.5658627087198514E-3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Age!$I$27</c:f>
              <c:strCache>
                <c:ptCount val="1"/>
                <c:pt idx="0">
                  <c:v>CCJ</c:v>
                </c:pt>
              </c:strCache>
            </c:strRef>
          </c:tx>
          <c:cat>
            <c:strRef>
              <c:f>Age!$F$28:$F$33</c:f>
              <c:strCache>
                <c:ptCount val="6"/>
                <c:pt idx="0">
                  <c:v>17 to24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and older</c:v>
                </c:pt>
              </c:strCache>
            </c:strRef>
          </c:cat>
          <c:val>
            <c:numRef>
              <c:f>Age!$I$28:$I$33</c:f>
              <c:numCache>
                <c:formatCode>0.0%</c:formatCode>
                <c:ptCount val="6"/>
                <c:pt idx="0">
                  <c:v>0.32447817836812143</c:v>
                </c:pt>
                <c:pt idx="1">
                  <c:v>0.26944971537001899</c:v>
                </c:pt>
                <c:pt idx="2">
                  <c:v>0.21252371916508539</c:v>
                </c:pt>
                <c:pt idx="3">
                  <c:v>0.15939278937381404</c:v>
                </c:pt>
                <c:pt idx="4">
                  <c:v>2.6565464895635674E-2</c:v>
                </c:pt>
                <c:pt idx="5">
                  <c:v>4.0000000000000001E-3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80800"/>
        <c:axId val="72798976"/>
      </c:lineChart>
      <c:catAx>
        <c:axId val="72780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2798976"/>
        <c:crosses val="autoZero"/>
        <c:auto val="1"/>
        <c:lblAlgn val="ctr"/>
        <c:lblOffset val="100"/>
        <c:noMultiLvlLbl val="0"/>
      </c:catAx>
      <c:valAx>
        <c:axId val="72798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Percentage of Individuals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72780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Figure 5. Detention of Individuals with a History of Mental Illness in Nevada Jails by Race, 2011</a:t>
            </a:r>
          </a:p>
        </c:rich>
      </c:tx>
      <c:layout>
        <c:manualLayout>
          <c:xMode val="edge"/>
          <c:yMode val="edge"/>
          <c:x val="0.1456967825142546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1809894245147"/>
          <c:y val="0.19201107073154317"/>
          <c:w val="0.83857517810273718"/>
          <c:h val="0.4656674406083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Race!$B$10</c:f>
              <c:strCache>
                <c:ptCount val="1"/>
                <c:pt idx="0">
                  <c:v>CCDC</c:v>
                </c:pt>
              </c:strCache>
            </c:strRef>
          </c:tx>
          <c:invertIfNegative val="0"/>
          <c:cat>
            <c:strRef>
              <c:f>Race!$A$11:$A$16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Asian/Pacific Islander</c:v>
                </c:pt>
                <c:pt idx="3">
                  <c:v>American Indian/Alaskan Native</c:v>
                </c:pt>
                <c:pt idx="4">
                  <c:v>Other</c:v>
                </c:pt>
                <c:pt idx="5">
                  <c:v>Unknown</c:v>
                </c:pt>
              </c:strCache>
            </c:strRef>
          </c:cat>
          <c:val>
            <c:numRef>
              <c:f>Race!$B$11:$B$16</c:f>
              <c:numCache>
                <c:formatCode>0.0%</c:formatCode>
                <c:ptCount val="6"/>
                <c:pt idx="0">
                  <c:v>0.49099999999999999</c:v>
                </c:pt>
                <c:pt idx="1">
                  <c:v>0.20799999999999999</c:v>
                </c:pt>
                <c:pt idx="2">
                  <c:v>2.1000000000000001E-2</c:v>
                </c:pt>
                <c:pt idx="3">
                  <c:v>2E-3</c:v>
                </c:pt>
                <c:pt idx="4" formatCode="0%">
                  <c:v>0</c:v>
                </c:pt>
                <c:pt idx="5">
                  <c:v>0.29299999999999998</c:v>
                </c:pt>
              </c:numCache>
            </c:numRef>
          </c:val>
        </c:ser>
        <c:ser>
          <c:idx val="1"/>
          <c:order val="1"/>
          <c:tx>
            <c:strRef>
              <c:f>Race!$C$10</c:f>
              <c:strCache>
                <c:ptCount val="1"/>
                <c:pt idx="0">
                  <c:v>WCDF</c:v>
                </c:pt>
              </c:strCache>
            </c:strRef>
          </c:tx>
          <c:invertIfNegative val="0"/>
          <c:cat>
            <c:strRef>
              <c:f>Race!$A$11:$A$16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Asian/Pacific Islander</c:v>
                </c:pt>
                <c:pt idx="3">
                  <c:v>American Indian/Alaskan Native</c:v>
                </c:pt>
                <c:pt idx="4">
                  <c:v>Other</c:v>
                </c:pt>
                <c:pt idx="5">
                  <c:v>Unknown</c:v>
                </c:pt>
              </c:strCache>
            </c:strRef>
          </c:cat>
          <c:val>
            <c:numRef>
              <c:f>Race!$C$11:$C$16</c:f>
              <c:numCache>
                <c:formatCode>0.0%</c:formatCode>
                <c:ptCount val="6"/>
                <c:pt idx="0">
                  <c:v>0.876</c:v>
                </c:pt>
                <c:pt idx="1">
                  <c:v>9.1999999999999998E-2</c:v>
                </c:pt>
                <c:pt idx="2">
                  <c:v>0.01</c:v>
                </c:pt>
                <c:pt idx="3">
                  <c:v>1.7999999999999999E-2</c:v>
                </c:pt>
                <c:pt idx="4">
                  <c:v>1.2999999999999999E-2</c:v>
                </c:pt>
                <c:pt idx="5">
                  <c:v>3.0000000000000001E-3</c:v>
                </c:pt>
              </c:numCache>
            </c:numRef>
          </c:val>
        </c:ser>
        <c:ser>
          <c:idx val="2"/>
          <c:order val="2"/>
          <c:tx>
            <c:strRef>
              <c:f>Race!$D$10</c:f>
              <c:strCache>
                <c:ptCount val="1"/>
                <c:pt idx="0">
                  <c:v>CCJ</c:v>
                </c:pt>
              </c:strCache>
            </c:strRef>
          </c:tx>
          <c:invertIfNegative val="0"/>
          <c:cat>
            <c:strRef>
              <c:f>Race!$A$11:$A$16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Asian/Pacific Islander</c:v>
                </c:pt>
                <c:pt idx="3">
                  <c:v>American Indian/Alaskan Native</c:v>
                </c:pt>
                <c:pt idx="4">
                  <c:v>Other</c:v>
                </c:pt>
                <c:pt idx="5">
                  <c:v>Unknown</c:v>
                </c:pt>
              </c:strCache>
            </c:strRef>
          </c:cat>
          <c:val>
            <c:numRef>
              <c:f>Race!$D$11:$D$16</c:f>
              <c:numCache>
                <c:formatCode>0.0%</c:formatCode>
                <c:ptCount val="6"/>
                <c:pt idx="0">
                  <c:v>0.96599999999999997</c:v>
                </c:pt>
                <c:pt idx="1">
                  <c:v>1.9E-2</c:v>
                </c:pt>
                <c:pt idx="2">
                  <c:v>0</c:v>
                </c:pt>
                <c:pt idx="3">
                  <c:v>1.0999999999999999E-2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09152"/>
        <c:axId val="75810688"/>
      </c:barChart>
      <c:catAx>
        <c:axId val="75809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75810688"/>
        <c:crosses val="autoZero"/>
        <c:auto val="1"/>
        <c:lblAlgn val="ctr"/>
        <c:lblOffset val="100"/>
        <c:noMultiLvlLbl val="0"/>
      </c:catAx>
      <c:valAx>
        <c:axId val="7581068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Individuals (%)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75809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2000"/>
            </a:pPr>
            <a:r>
              <a:rPr lang="en-US" sz="2000" dirty="0" smtClean="0"/>
              <a:t>Figure 6. Detention </a:t>
            </a:r>
            <a:r>
              <a:rPr lang="en-US" sz="2000" dirty="0"/>
              <a:t>of Individuals with a History</a:t>
            </a:r>
            <a:r>
              <a:rPr lang="en-US" sz="2000" baseline="0" dirty="0"/>
              <a:t> of Mental Illness in Nevada </a:t>
            </a:r>
            <a:r>
              <a:rPr lang="en-US" sz="2000" baseline="0" dirty="0" smtClean="0"/>
              <a:t>Jails </a:t>
            </a:r>
            <a:r>
              <a:rPr lang="en-US" sz="2000" baseline="0" dirty="0"/>
              <a:t>by Ethnicity, 2011</a:t>
            </a:r>
          </a:p>
          <a:p>
            <a:pPr algn="just">
              <a:defRPr sz="2000"/>
            </a:pPr>
            <a:endParaRPr lang="en-US" sz="2000" dirty="0"/>
          </a:p>
        </c:rich>
      </c:tx>
      <c:layout>
        <c:manualLayout>
          <c:xMode val="edge"/>
          <c:yMode val="edge"/>
          <c:x val="0.1116975308641975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169070825021531E-2"/>
          <c:y val="0.31472104768293485"/>
          <c:w val="0.88317971203282275"/>
          <c:h val="0.55980550270916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Ethnicity!$A$9</c:f>
              <c:strCache>
                <c:ptCount val="1"/>
                <c:pt idx="0">
                  <c:v>Non-Hispanic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Ethnicity!$B$8:$D$8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Ethnicity!$B$9:$D$9</c:f>
              <c:numCache>
                <c:formatCode>0.0%</c:formatCode>
                <c:ptCount val="3"/>
                <c:pt idx="0">
                  <c:v>0.66200000000000003</c:v>
                </c:pt>
                <c:pt idx="1">
                  <c:v>0.82</c:v>
                </c:pt>
                <c:pt idx="2">
                  <c:v>0.70599999999999996</c:v>
                </c:pt>
              </c:numCache>
            </c:numRef>
          </c:val>
        </c:ser>
        <c:ser>
          <c:idx val="1"/>
          <c:order val="1"/>
          <c:tx>
            <c:strRef>
              <c:f>Ethnicity!$A$10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Ethnicity!$B$8:$D$8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Ethnicity!$B$10:$D$10</c:f>
              <c:numCache>
                <c:formatCode>0.0%</c:formatCode>
                <c:ptCount val="3"/>
                <c:pt idx="0">
                  <c:v>0.26400000000000001</c:v>
                </c:pt>
                <c:pt idx="1">
                  <c:v>0.108</c:v>
                </c:pt>
                <c:pt idx="2">
                  <c:v>0.247</c:v>
                </c:pt>
              </c:numCache>
            </c:numRef>
          </c:val>
        </c:ser>
        <c:ser>
          <c:idx val="2"/>
          <c:order val="2"/>
          <c:tx>
            <c:strRef>
              <c:f>Ethnicity!$A$11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Ethnicity!$B$8:$D$8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Ethnicity!$B$11:$D$11</c:f>
              <c:numCache>
                <c:formatCode>0.0%</c:formatCode>
                <c:ptCount val="3"/>
                <c:pt idx="0">
                  <c:v>8.8999999999999996E-2</c:v>
                </c:pt>
                <c:pt idx="1">
                  <c:v>0.108</c:v>
                </c:pt>
                <c:pt idx="2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38240"/>
        <c:axId val="77992704"/>
      </c:barChart>
      <c:catAx>
        <c:axId val="8053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County Jail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992704"/>
        <c:crosses val="autoZero"/>
        <c:auto val="1"/>
        <c:lblAlgn val="ctr"/>
        <c:lblOffset val="100"/>
        <c:noMultiLvlLbl val="0"/>
      </c:catAx>
      <c:valAx>
        <c:axId val="77992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Percentage</a:t>
                </a:r>
                <a:r>
                  <a:rPr lang="en-US" sz="1400" baseline="0" dirty="0" smtClean="0"/>
                  <a:t> </a:t>
                </a:r>
                <a:r>
                  <a:rPr lang="en-US" sz="1400" dirty="0" smtClean="0"/>
                  <a:t>of </a:t>
                </a:r>
                <a:r>
                  <a:rPr lang="en-US" sz="1400" dirty="0"/>
                  <a:t>Individuals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0538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753937007874018"/>
          <c:y val="0.1986676473133166"/>
          <c:w val="0.45411879070671723"/>
          <c:h val="8.941922644284848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Figure 7. Detainees</a:t>
            </a:r>
            <a:r>
              <a:rPr lang="en-US" sz="2000" baseline="0" dirty="0" smtClean="0"/>
              <a:t> </a:t>
            </a:r>
            <a:r>
              <a:rPr lang="en-US" sz="2000" baseline="0" dirty="0"/>
              <a:t>with a History of Mental Illness in Nevada County Jails by Educational Attainment, 2011</a:t>
            </a:r>
          </a:p>
          <a:p>
            <a:pPr>
              <a:defRPr sz="2000"/>
            </a:pPr>
            <a:endParaRPr lang="en-US" sz="2000" dirty="0"/>
          </a:p>
        </c:rich>
      </c:tx>
      <c:layout>
        <c:manualLayout>
          <c:xMode val="edge"/>
          <c:yMode val="edge"/>
          <c:x val="0.154376581305715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27336131006224"/>
          <c:y val="0.19480351414406533"/>
          <c:w val="0.83610579750977454"/>
          <c:h val="0.43590223603682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Education!$B$63</c:f>
              <c:strCache>
                <c:ptCount val="1"/>
                <c:pt idx="0">
                  <c:v>CCDC</c:v>
                </c:pt>
              </c:strCache>
            </c:strRef>
          </c:tx>
          <c:invertIfNegative val="0"/>
          <c:cat>
            <c:strRef>
              <c:f>Education!$A$64:$A$71</c:f>
              <c:strCache>
                <c:ptCount val="8"/>
                <c:pt idx="0">
                  <c:v>Did Not Graduate</c:v>
                </c:pt>
                <c:pt idx="1">
                  <c:v>High School Graduate/GED</c:v>
                </c:pt>
                <c:pt idx="2">
                  <c:v>Vocational/Technical School</c:v>
                </c:pt>
                <c:pt idx="3">
                  <c:v>Some College</c:v>
                </c:pt>
                <c:pt idx="4">
                  <c:v>Undergraduate Degree</c:v>
                </c:pt>
                <c:pt idx="5">
                  <c:v>Some Graduate School</c:v>
                </c:pt>
                <c:pt idx="6">
                  <c:v>Graduate Degree</c:v>
                </c:pt>
                <c:pt idx="7">
                  <c:v>Other</c:v>
                </c:pt>
              </c:strCache>
            </c:strRef>
          </c:cat>
          <c:val>
            <c:numRef>
              <c:f>Education!$B$64:$B$71</c:f>
              <c:numCache>
                <c:formatCode>0.0%</c:formatCode>
                <c:ptCount val="8"/>
                <c:pt idx="0">
                  <c:v>0.29499999999999998</c:v>
                </c:pt>
                <c:pt idx="1">
                  <c:v>0.43110323438192288</c:v>
                </c:pt>
                <c:pt idx="2">
                  <c:v>2.9463890119627825E-2</c:v>
                </c:pt>
                <c:pt idx="3">
                  <c:v>0.19051838723969872</c:v>
                </c:pt>
                <c:pt idx="4">
                  <c:v>2.7027027027027029E-2</c:v>
                </c:pt>
                <c:pt idx="5">
                  <c:v>4.6521931767833404E-3</c:v>
                </c:pt>
                <c:pt idx="6">
                  <c:v>1.3291980505095259E-2</c:v>
                </c:pt>
                <c:pt idx="7">
                  <c:v>9.3043863535666807E-3</c:v>
                </c:pt>
              </c:numCache>
            </c:numRef>
          </c:val>
        </c:ser>
        <c:ser>
          <c:idx val="1"/>
          <c:order val="1"/>
          <c:tx>
            <c:strRef>
              <c:f>Education!$C$63</c:f>
              <c:strCache>
                <c:ptCount val="1"/>
                <c:pt idx="0">
                  <c:v>WCDF</c:v>
                </c:pt>
              </c:strCache>
            </c:strRef>
          </c:tx>
          <c:invertIfNegative val="0"/>
          <c:cat>
            <c:strRef>
              <c:f>Education!$A$64:$A$71</c:f>
              <c:strCache>
                <c:ptCount val="8"/>
                <c:pt idx="0">
                  <c:v>Did Not Graduate</c:v>
                </c:pt>
                <c:pt idx="1">
                  <c:v>High School Graduate/GED</c:v>
                </c:pt>
                <c:pt idx="2">
                  <c:v>Vocational/Technical School</c:v>
                </c:pt>
                <c:pt idx="3">
                  <c:v>Some College</c:v>
                </c:pt>
                <c:pt idx="4">
                  <c:v>Undergraduate Degree</c:v>
                </c:pt>
                <c:pt idx="5">
                  <c:v>Some Graduate School</c:v>
                </c:pt>
                <c:pt idx="6">
                  <c:v>Graduate Degree</c:v>
                </c:pt>
                <c:pt idx="7">
                  <c:v>Other</c:v>
                </c:pt>
              </c:strCache>
            </c:strRef>
          </c:cat>
          <c:val>
            <c:numRef>
              <c:f>Education!$C$64:$C$71</c:f>
              <c:numCache>
                <c:formatCode>0.0%</c:formatCode>
                <c:ptCount val="8"/>
                <c:pt idx="0">
                  <c:v>0.26440000000000002</c:v>
                </c:pt>
                <c:pt idx="1">
                  <c:v>0.42520000000000002</c:v>
                </c:pt>
                <c:pt idx="2">
                  <c:v>5.04E-2</c:v>
                </c:pt>
                <c:pt idx="3">
                  <c:v>0.18440000000000001</c:v>
                </c:pt>
                <c:pt idx="4">
                  <c:v>2.5600000000000001E-2</c:v>
                </c:pt>
                <c:pt idx="5">
                  <c:v>2.3199999999999998E-2</c:v>
                </c:pt>
                <c:pt idx="6">
                  <c:v>1.4E-2</c:v>
                </c:pt>
                <c:pt idx="7">
                  <c:v>1.2800000000000001E-2</c:v>
                </c:pt>
              </c:numCache>
            </c:numRef>
          </c:val>
        </c:ser>
        <c:ser>
          <c:idx val="2"/>
          <c:order val="2"/>
          <c:tx>
            <c:strRef>
              <c:f>Education!$D$63</c:f>
              <c:strCache>
                <c:ptCount val="1"/>
                <c:pt idx="0">
                  <c:v>CCJ</c:v>
                </c:pt>
              </c:strCache>
            </c:strRef>
          </c:tx>
          <c:invertIfNegative val="0"/>
          <c:cat>
            <c:strRef>
              <c:f>Education!$A$64:$A$71</c:f>
              <c:strCache>
                <c:ptCount val="8"/>
                <c:pt idx="0">
                  <c:v>Did Not Graduate</c:v>
                </c:pt>
                <c:pt idx="1">
                  <c:v>High School Graduate/GED</c:v>
                </c:pt>
                <c:pt idx="2">
                  <c:v>Vocational/Technical School</c:v>
                </c:pt>
                <c:pt idx="3">
                  <c:v>Some College</c:v>
                </c:pt>
                <c:pt idx="4">
                  <c:v>Undergraduate Degree</c:v>
                </c:pt>
                <c:pt idx="5">
                  <c:v>Some Graduate School</c:v>
                </c:pt>
                <c:pt idx="6">
                  <c:v>Graduate Degree</c:v>
                </c:pt>
                <c:pt idx="7">
                  <c:v>Other</c:v>
                </c:pt>
              </c:strCache>
            </c:strRef>
          </c:cat>
          <c:val>
            <c:numRef>
              <c:f>Education!$D$64:$D$71</c:f>
              <c:numCache>
                <c:formatCode>0.0%</c:formatCode>
                <c:ptCount val="8"/>
                <c:pt idx="0">
                  <c:v>0.33333333333333331</c:v>
                </c:pt>
                <c:pt idx="1">
                  <c:v>0.46610169491525422</c:v>
                </c:pt>
                <c:pt idx="2">
                  <c:v>3.3898305084745763E-2</c:v>
                </c:pt>
                <c:pt idx="3">
                  <c:v>0.11864406779661017</c:v>
                </c:pt>
                <c:pt idx="4">
                  <c:v>1.977401129943503E-2</c:v>
                </c:pt>
                <c:pt idx="5">
                  <c:v>5.6497175141242938E-3</c:v>
                </c:pt>
                <c:pt idx="6">
                  <c:v>8.4745762711864406E-3</c:v>
                </c:pt>
                <c:pt idx="7">
                  <c:v>1.4124293785310734E-2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95680"/>
        <c:axId val="81097472"/>
      </c:barChart>
      <c:catAx>
        <c:axId val="8109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1097472"/>
        <c:crosses val="autoZero"/>
        <c:auto val="1"/>
        <c:lblAlgn val="ctr"/>
        <c:lblOffset val="100"/>
        <c:noMultiLvlLbl val="0"/>
      </c:catAx>
      <c:valAx>
        <c:axId val="81097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Percentage of Detainees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095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Figure 8.</a:t>
            </a:r>
            <a:r>
              <a:rPr lang="en-US" sz="2000" baseline="0" dirty="0" smtClean="0"/>
              <a:t> </a:t>
            </a:r>
            <a:r>
              <a:rPr lang="en-US" sz="2000" dirty="0" smtClean="0"/>
              <a:t>Detainees </a:t>
            </a:r>
            <a:r>
              <a:rPr lang="en-US" sz="2000" dirty="0"/>
              <a:t>with a History of Mental Illness in Nevada </a:t>
            </a:r>
            <a:r>
              <a:rPr lang="en-US" sz="2000" dirty="0" smtClean="0"/>
              <a:t>Jails </a:t>
            </a:r>
            <a:r>
              <a:rPr lang="en-US" sz="2000" dirty="0"/>
              <a:t>by Employment Status, 2011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450779707812905"/>
          <c:y val="0.19608398840788194"/>
          <c:w val="0.85422475456899549"/>
          <c:h val="0.39633757646104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Employment!$B$44</c:f>
              <c:strCache>
                <c:ptCount val="1"/>
                <c:pt idx="0">
                  <c:v>CCDC</c:v>
                </c:pt>
              </c:strCache>
            </c:strRef>
          </c:tx>
          <c:invertIfNegative val="0"/>
          <c:cat>
            <c:strRef>
              <c:f>Employment!$A$45:$A$55</c:f>
              <c:strCache>
                <c:ptCount val="11"/>
                <c:pt idx="0">
                  <c:v>Unemployed, Looking for Work</c:v>
                </c:pt>
                <c:pt idx="1">
                  <c:v>Unemployed, Not Looking for Work</c:v>
                </c:pt>
                <c:pt idx="2">
                  <c:v>Retired</c:v>
                </c:pt>
                <c:pt idx="3">
                  <c:v>Other</c:v>
                </c:pt>
                <c:pt idx="4">
                  <c:v>Inmate</c:v>
                </c:pt>
                <c:pt idx="5">
                  <c:v>Employed Full-Time</c:v>
                </c:pt>
                <c:pt idx="6">
                  <c:v>Employed Part-Time</c:v>
                </c:pt>
                <c:pt idx="7">
                  <c:v>Student</c:v>
                </c:pt>
                <c:pt idx="8">
                  <c:v>Homemaker</c:v>
                </c:pt>
                <c:pt idx="9">
                  <c:v>Unknown</c:v>
                </c:pt>
                <c:pt idx="10">
                  <c:v>Military</c:v>
                </c:pt>
              </c:strCache>
            </c:strRef>
          </c:cat>
          <c:val>
            <c:numRef>
              <c:f>Employment!$B$45:$B$55</c:f>
              <c:numCache>
                <c:formatCode>0.0%</c:formatCode>
                <c:ptCount val="11"/>
                <c:pt idx="0">
                  <c:v>0.30264772926529898</c:v>
                </c:pt>
                <c:pt idx="1">
                  <c:v>0.2477643345607575</c:v>
                </c:pt>
                <c:pt idx="2">
                  <c:v>4.909696650885499E-3</c:v>
                </c:pt>
                <c:pt idx="3">
                  <c:v>7.9782570576889353E-2</c:v>
                </c:pt>
                <c:pt idx="4">
                  <c:v>1.4027704716815712E-3</c:v>
                </c:pt>
                <c:pt idx="5">
                  <c:v>6.014378397334736E-2</c:v>
                </c:pt>
                <c:pt idx="6">
                  <c:v>4.7168157110292826E-2</c:v>
                </c:pt>
                <c:pt idx="7">
                  <c:v>1.1572856391372961E-2</c:v>
                </c:pt>
                <c:pt idx="8">
                  <c:v>6.8385060494476589E-3</c:v>
                </c:pt>
                <c:pt idx="9">
                  <c:v>0.23584078555146415</c:v>
                </c:pt>
                <c:pt idx="10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Employment!$C$44</c:f>
              <c:strCache>
                <c:ptCount val="1"/>
                <c:pt idx="0">
                  <c:v>WCDF</c:v>
                </c:pt>
              </c:strCache>
            </c:strRef>
          </c:tx>
          <c:invertIfNegative val="0"/>
          <c:cat>
            <c:strRef>
              <c:f>Employment!$A$45:$A$55</c:f>
              <c:strCache>
                <c:ptCount val="11"/>
                <c:pt idx="0">
                  <c:v>Unemployed, Looking for Work</c:v>
                </c:pt>
                <c:pt idx="1">
                  <c:v>Unemployed, Not Looking for Work</c:v>
                </c:pt>
                <c:pt idx="2">
                  <c:v>Retired</c:v>
                </c:pt>
                <c:pt idx="3">
                  <c:v>Other</c:v>
                </c:pt>
                <c:pt idx="4">
                  <c:v>Inmate</c:v>
                </c:pt>
                <c:pt idx="5">
                  <c:v>Employed Full-Time</c:v>
                </c:pt>
                <c:pt idx="6">
                  <c:v>Employed Part-Time</c:v>
                </c:pt>
                <c:pt idx="7">
                  <c:v>Student</c:v>
                </c:pt>
                <c:pt idx="8">
                  <c:v>Homemaker</c:v>
                </c:pt>
                <c:pt idx="9">
                  <c:v>Unknown</c:v>
                </c:pt>
                <c:pt idx="10">
                  <c:v>Military</c:v>
                </c:pt>
              </c:strCache>
            </c:strRef>
          </c:cat>
          <c:val>
            <c:numRef>
              <c:f>Employment!$C$45:$C$55</c:f>
              <c:numCache>
                <c:formatCode>0.0%</c:formatCode>
                <c:ptCount val="11"/>
                <c:pt idx="0">
                  <c:v>0.4641255605381166</c:v>
                </c:pt>
                <c:pt idx="1">
                  <c:v>0.25149476831091183</c:v>
                </c:pt>
                <c:pt idx="2">
                  <c:v>8.5949177877428992E-3</c:v>
                </c:pt>
                <c:pt idx="3">
                  <c:v>2.428998505231689E-2</c:v>
                </c:pt>
                <c:pt idx="4">
                  <c:v>1.4947683109118087E-3</c:v>
                </c:pt>
                <c:pt idx="5">
                  <c:v>6.8011958146487292E-2</c:v>
                </c:pt>
                <c:pt idx="6">
                  <c:v>4.3721973094170405E-2</c:v>
                </c:pt>
                <c:pt idx="7">
                  <c:v>2.3542600896860985E-2</c:v>
                </c:pt>
                <c:pt idx="8">
                  <c:v>2.1674140508221227E-2</c:v>
                </c:pt>
                <c:pt idx="9">
                  <c:v>9.1180866965620333E-2</c:v>
                </c:pt>
                <c:pt idx="10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Employment!$D$44</c:f>
              <c:strCache>
                <c:ptCount val="1"/>
                <c:pt idx="0">
                  <c:v>CCJ</c:v>
                </c:pt>
              </c:strCache>
            </c:strRef>
          </c:tx>
          <c:invertIfNegative val="0"/>
          <c:cat>
            <c:strRef>
              <c:f>Employment!$A$45:$A$55</c:f>
              <c:strCache>
                <c:ptCount val="11"/>
                <c:pt idx="0">
                  <c:v>Unemployed, Looking for Work</c:v>
                </c:pt>
                <c:pt idx="1">
                  <c:v>Unemployed, Not Looking for Work</c:v>
                </c:pt>
                <c:pt idx="2">
                  <c:v>Retired</c:v>
                </c:pt>
                <c:pt idx="3">
                  <c:v>Other</c:v>
                </c:pt>
                <c:pt idx="4">
                  <c:v>Inmate</c:v>
                </c:pt>
                <c:pt idx="5">
                  <c:v>Employed Full-Time</c:v>
                </c:pt>
                <c:pt idx="6">
                  <c:v>Employed Part-Time</c:v>
                </c:pt>
                <c:pt idx="7">
                  <c:v>Student</c:v>
                </c:pt>
                <c:pt idx="8">
                  <c:v>Homemaker</c:v>
                </c:pt>
                <c:pt idx="9">
                  <c:v>Unknown</c:v>
                </c:pt>
                <c:pt idx="10">
                  <c:v>Military</c:v>
                </c:pt>
              </c:strCache>
            </c:strRef>
          </c:cat>
          <c:val>
            <c:numRef>
              <c:f>Employment!$D$45:$D$55</c:f>
              <c:numCache>
                <c:formatCode>0.0%</c:formatCode>
                <c:ptCount val="11"/>
                <c:pt idx="0">
                  <c:v>0.25047438330170779</c:v>
                </c:pt>
                <c:pt idx="1">
                  <c:v>0.14800759013282733</c:v>
                </c:pt>
                <c:pt idx="2">
                  <c:v>3.7950664136622392E-3</c:v>
                </c:pt>
                <c:pt idx="3">
                  <c:v>3.2258064516129031E-2</c:v>
                </c:pt>
                <c:pt idx="4" formatCode="0%">
                  <c:v>0</c:v>
                </c:pt>
                <c:pt idx="5">
                  <c:v>6.8311195445920306E-2</c:v>
                </c:pt>
                <c:pt idx="6">
                  <c:v>3.9848197343453511E-2</c:v>
                </c:pt>
                <c:pt idx="7">
                  <c:v>7.4003795066413663E-2</c:v>
                </c:pt>
                <c:pt idx="8">
                  <c:v>2.4667931688804556E-2</c:v>
                </c:pt>
                <c:pt idx="9">
                  <c:v>0.34914611005692597</c:v>
                </c:pt>
                <c:pt idx="10">
                  <c:v>3.7950664136622392E-3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11104"/>
        <c:axId val="78112640"/>
      </c:barChart>
      <c:catAx>
        <c:axId val="78111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8112640"/>
        <c:crosses val="autoZero"/>
        <c:auto val="1"/>
        <c:lblAlgn val="ctr"/>
        <c:lblOffset val="100"/>
        <c:noMultiLvlLbl val="0"/>
      </c:catAx>
      <c:valAx>
        <c:axId val="78112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Number of Individuals (%)</a:t>
                </a: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8111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Figure 9.Detainees </a:t>
            </a:r>
            <a:r>
              <a:rPr lang="en-US" sz="2000" dirty="0"/>
              <a:t>with a History of Admission to an MHDS Psychiatric Hospital, 2011</a:t>
            </a:r>
          </a:p>
        </c:rich>
      </c:tx>
      <c:layout>
        <c:manualLayout>
          <c:xMode val="edge"/>
          <c:yMode val="edge"/>
          <c:x val="0.140335774354736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933579731105042E-2"/>
          <c:y val="0.26149318005729832"/>
          <c:w val="0.85089078150945419"/>
          <c:h val="0.63982990684516838"/>
        </c:manualLayout>
      </c:layout>
      <c:areaChart>
        <c:grouping val="stacked"/>
        <c:varyColors val="0"/>
        <c:ser>
          <c:idx val="0"/>
          <c:order val="0"/>
          <c:tx>
            <c:strRef>
              <c:f>'Ever Inpatient'!$A$17</c:f>
              <c:strCache>
                <c:ptCount val="1"/>
                <c:pt idx="0">
                  <c:v>Detainees with MHDS Admission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'Ever Inpatient'!$B$16:$D$16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'Ever Inpatient'!$B$17:$D$17</c:f>
              <c:numCache>
                <c:formatCode>General</c:formatCode>
                <c:ptCount val="3"/>
                <c:pt idx="0">
                  <c:v>1358</c:v>
                </c:pt>
                <c:pt idx="1">
                  <c:v>336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'Ever Inpatient'!$A$18</c:f>
              <c:strCache>
                <c:ptCount val="1"/>
                <c:pt idx="0">
                  <c:v>Total Detainees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'Ever Inpatient'!$B$16:$D$16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'Ever Inpatient'!$B$18:$D$18</c:f>
              <c:numCache>
                <c:formatCode>General</c:formatCode>
                <c:ptCount val="3"/>
                <c:pt idx="0">
                  <c:v>55492</c:v>
                </c:pt>
                <c:pt idx="1">
                  <c:v>15458</c:v>
                </c:pt>
                <c:pt idx="2">
                  <c:v>2285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38880"/>
        <c:axId val="82940672"/>
      </c:areaChart>
      <c:lineChart>
        <c:grouping val="standard"/>
        <c:varyColors val="0"/>
        <c:ser>
          <c:idx val="2"/>
          <c:order val="2"/>
          <c:tx>
            <c:strRef>
              <c:f>'Ever Inpatient'!$A$19</c:f>
              <c:strCache>
                <c:ptCount val="1"/>
                <c:pt idx="0">
                  <c:v>Detainees with a History of Admission, %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'Ever Inpatient'!$B$16:$D$16</c:f>
              <c:strCache>
                <c:ptCount val="3"/>
                <c:pt idx="0">
                  <c:v>CCDC</c:v>
                </c:pt>
                <c:pt idx="1">
                  <c:v>WCDF</c:v>
                </c:pt>
                <c:pt idx="2">
                  <c:v>CCJ</c:v>
                </c:pt>
              </c:strCache>
            </c:strRef>
          </c:cat>
          <c:val>
            <c:numRef>
              <c:f>'Ever Inpatient'!$B$19:$D$19</c:f>
              <c:numCache>
                <c:formatCode>0.00%</c:formatCode>
                <c:ptCount val="3"/>
                <c:pt idx="0" formatCode="0.0%">
                  <c:v>2.4E-2</c:v>
                </c:pt>
                <c:pt idx="1">
                  <c:v>2.1999999999999999E-2</c:v>
                </c:pt>
                <c:pt idx="2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48096"/>
        <c:axId val="82942208"/>
      </c:lineChart>
      <c:catAx>
        <c:axId val="82938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940672"/>
        <c:crosses val="autoZero"/>
        <c:auto val="1"/>
        <c:lblAlgn val="ctr"/>
        <c:lblOffset val="100"/>
        <c:noMultiLvlLbl val="0"/>
      </c:catAx>
      <c:valAx>
        <c:axId val="829406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2938880"/>
        <c:crosses val="autoZero"/>
        <c:crossBetween val="between"/>
      </c:valAx>
      <c:valAx>
        <c:axId val="82942208"/>
        <c:scaling>
          <c:orientation val="minMax"/>
          <c:min val="1.0000000000000002E-2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948096"/>
        <c:crosses val="max"/>
        <c:crossBetween val="between"/>
      </c:valAx>
      <c:catAx>
        <c:axId val="8294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8294220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"/>
          <c:y val="0.15087118686823187"/>
          <c:w val="0.98024691358024707"/>
          <c:h val="9.6459575848213477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D407-92A2-48B0-946D-167BF6E3DF38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0536-841D-41BD-8489-362C72234D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9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A7199-538F-4644-BE2B-486FBE27B352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7D227-1ABA-431F-B5A7-6EDD70DDE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09C545-6961-4BF9-9F5D-3704E133A31C}" type="datetimeFigureOut">
              <a:rPr lang="en-US" smtClean="0"/>
              <a:t>9/11/2013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28008C-B853-45AA-867A-204D7B2FB23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moore@health.nv.go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nv.gov/publications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js.gov/content/pub/pdf/spe01.pdf" TargetMode="External"/><Relationship Id="rId2" Type="http://schemas.openxmlformats.org/officeDocument/2006/relationships/hyperlink" Target="http://www.clinicalpsychiatrynews.com/news/more-top-news/single-view/severe-mental-disorders-highly-prevalent-in-jails-prisons/a25755da9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charts.com/indicators/nevada_unemployment_rate" TargetMode="External"/><Relationship Id="rId5" Type="http://schemas.openxmlformats.org/officeDocument/2006/relationships/hyperlink" Target="http://factfinder2.census.gov/faces/tableservices/jsf/pages/productview.xhtml?pid=DEC_10_DP_DPDP1" TargetMode="External"/><Relationship Id="rId4" Type="http://schemas.openxmlformats.org/officeDocument/2006/relationships/hyperlink" Target="http://www.vera.org/files/Full%20Repor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35814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Mental Illness and the Criminal Justice </a:t>
            </a:r>
            <a:r>
              <a:rPr lang="en-US" sz="5300" dirty="0" smtClean="0"/>
              <a:t>System in Nevada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153400" cy="3505200"/>
          </a:xfrm>
        </p:spPr>
        <p:txBody>
          <a:bodyPr numCol="2">
            <a:normAutofit fontScale="47500" lnSpcReduction="20000"/>
          </a:bodyPr>
          <a:lstStyle/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Nevada Division of Public and Behavioral Health  </a:t>
            </a: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March 2013 </a:t>
            </a:r>
          </a:p>
          <a:p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Christopher </a:t>
            </a:r>
            <a:r>
              <a:rPr lang="en-US" b="1" dirty="0">
                <a:solidFill>
                  <a:schemeClr val="tx1"/>
                </a:solidFill>
              </a:rPr>
              <a:t>Moore, MPH Candidate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Southern Nevada Adult Mental Health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Jay Kvam, MSPH, State Biostatistician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Nevada Division of Public and Behavioral Health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Ihsan Azzam, MD, PhD, State Epidemiologist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Nevada Division of Public and Behavioral Health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Pamela </a:t>
            </a:r>
            <a:r>
              <a:rPr lang="en-US" b="1" dirty="0">
                <a:solidFill>
                  <a:schemeClr val="tx1"/>
                </a:solidFill>
              </a:rPr>
              <a:t>Graber, MA, Public Information Officer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Office of Public Health Informatics and Epidemiology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Julia Peek, MHA, Manager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Office of Public Health Informatics and Epidemiology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20490"/>
              </p:ext>
            </p:extLst>
          </p:nvPr>
        </p:nvGraphicFramePr>
        <p:xfrm>
          <a:off x="0" y="304800"/>
          <a:ext cx="9067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567689"/>
              </p:ext>
            </p:extLst>
          </p:nvPr>
        </p:nvGraphicFramePr>
        <p:xfrm>
          <a:off x="457200" y="228600"/>
          <a:ext cx="82296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21390"/>
              </p:ext>
            </p:extLst>
          </p:nvPr>
        </p:nvGraphicFramePr>
        <p:xfrm>
          <a:off x="0" y="304800"/>
          <a:ext cx="8915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352544"/>
              </p:ext>
            </p:extLst>
          </p:nvPr>
        </p:nvGraphicFramePr>
        <p:xfrm>
          <a:off x="-152400" y="228600"/>
          <a:ext cx="9296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29774"/>
              </p:ext>
            </p:extLst>
          </p:nvPr>
        </p:nvGraphicFramePr>
        <p:xfrm>
          <a:off x="457200" y="457200"/>
          <a:ext cx="8229600" cy="554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911065"/>
              </p:ext>
            </p:extLst>
          </p:nvPr>
        </p:nvGraphicFramePr>
        <p:xfrm>
          <a:off x="457200" y="30480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4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657000"/>
              </p:ext>
            </p:extLst>
          </p:nvPr>
        </p:nvGraphicFramePr>
        <p:xfrm>
          <a:off x="457200" y="152400"/>
          <a:ext cx="8229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9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53643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804463"/>
              </p:ext>
            </p:extLst>
          </p:nvPr>
        </p:nvGraphicFramePr>
        <p:xfrm>
          <a:off x="228600" y="228600"/>
          <a:ext cx="8534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161092"/>
              </p:ext>
            </p:extLst>
          </p:nvPr>
        </p:nvGraphicFramePr>
        <p:xfrm>
          <a:off x="0" y="152400"/>
          <a:ext cx="9067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4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Incarceration is increasingly being used to deal with mentally ill individuals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b="1" dirty="0" smtClean="0"/>
              <a:t>Criminalization hypothesis</a:t>
            </a:r>
            <a:r>
              <a:rPr lang="en-US" dirty="0" smtClean="0"/>
              <a:t>: Inappropriate use of arrest by law enforcement as a means of dealing with mentally-disordered individuals</a:t>
            </a:r>
          </a:p>
          <a:p>
            <a:pPr lvl="1"/>
            <a:r>
              <a:rPr lang="en-US" dirty="0" smtClean="0"/>
              <a:t>Deinstitutionalization</a:t>
            </a:r>
          </a:p>
          <a:p>
            <a:pPr lvl="1"/>
            <a:r>
              <a:rPr lang="en-US" dirty="0" smtClean="0"/>
              <a:t>Reductions in mental health spending</a:t>
            </a:r>
          </a:p>
          <a:p>
            <a:pPr lvl="1"/>
            <a:r>
              <a:rPr lang="en-US" dirty="0" smtClean="0"/>
              <a:t>Co-occurring diagnoses</a:t>
            </a:r>
          </a:p>
          <a:p>
            <a:pPr lvl="1"/>
            <a:r>
              <a:rPr lang="en-US" dirty="0" smtClean="0"/>
              <a:t>Socioeconomic and demographic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0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95564"/>
              </p:ext>
            </p:extLst>
          </p:nvPr>
        </p:nvGraphicFramePr>
        <p:xfrm>
          <a:off x="228600" y="381001"/>
          <a:ext cx="8686800" cy="5410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29539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Table</a:t>
                      </a:r>
                      <a:r>
                        <a:rPr lang="en-US" sz="2800" b="1" baseline="0" dirty="0" smtClean="0"/>
                        <a:t> 1.</a:t>
                      </a:r>
                      <a:r>
                        <a:rPr lang="en-US" sz="2800" baseline="0" dirty="0" smtClean="0"/>
                        <a:t> Correlation Between Number of Hospitalizations or Clinic Visits and Number of Detentions in 2011.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57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WCDF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CCJ</a:t>
                      </a:r>
                      <a:endParaRPr lang="en-US" dirty="0"/>
                    </a:p>
                  </a:txBody>
                  <a:tcPr/>
                </a:tc>
              </a:tr>
              <a:tr h="1240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MHDS Hospital Admissions and Detentions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rs</a:t>
                      </a:r>
                      <a:r>
                        <a:rPr lang="en-US" dirty="0" smtClean="0"/>
                        <a:t>[487] = .095, </a:t>
                      </a:r>
                    </a:p>
                    <a:p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 &lt; 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rs[105] = .214, </a:t>
                      </a:r>
                    </a:p>
                    <a:p>
                      <a:r>
                        <a:rPr lang="en-US" dirty="0" smtClean="0"/>
                        <a:t>p &lt; 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Non-significant</a:t>
                      </a:r>
                      <a:endParaRPr lang="en-US" dirty="0"/>
                    </a:p>
                  </a:txBody>
                  <a:tcPr/>
                </a:tc>
              </a:tr>
              <a:tr h="1672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MHDS Outpatient Clinic Visits and Detention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rs</a:t>
                      </a:r>
                      <a:r>
                        <a:rPr lang="en-US" dirty="0" smtClean="0"/>
                        <a:t>[2138] = .059, </a:t>
                      </a:r>
                    </a:p>
                    <a:p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 &lt; 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rs[910] = .147,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 &lt; .05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Non-significant</a:t>
                      </a:r>
                      <a:endParaRPr lang="en-US" dirty="0"/>
                    </a:p>
                  </a:txBody>
                  <a:tcPr/>
                </a:tc>
              </a:tr>
              <a:tr h="46105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*Correlations</a:t>
                      </a:r>
                      <a:r>
                        <a:rPr lang="en-US" sz="1400" baseline="0" dirty="0" smtClean="0"/>
                        <a:t> calculated using the </a:t>
                      </a:r>
                      <a:r>
                        <a:rPr lang="en-US" sz="1400" dirty="0" smtClean="0"/>
                        <a:t>Spearman’s Rank Correlation</a:t>
                      </a:r>
                      <a:r>
                        <a:rPr lang="en-US" sz="1400" baseline="0" dirty="0" smtClean="0"/>
                        <a:t> Coefficient </a:t>
                      </a:r>
                      <a:r>
                        <a:rPr lang="en-US" sz="1400" dirty="0" smtClean="0"/>
                        <a:t>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SPSS (version 20).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351346"/>
              </p:ext>
            </p:extLst>
          </p:nvPr>
        </p:nvGraphicFramePr>
        <p:xfrm>
          <a:off x="304800" y="685800"/>
          <a:ext cx="8229600" cy="463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2286000"/>
                <a:gridCol w="2209800"/>
              </a:tblGrid>
              <a:tr h="12192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Table 2. </a:t>
                      </a:r>
                      <a:r>
                        <a:rPr lang="en-US" sz="2800" dirty="0" smtClean="0"/>
                        <a:t>Legal Holds Placed by the LVMPD</a:t>
                      </a:r>
                      <a:r>
                        <a:rPr lang="en-US" sz="2800" baseline="0" dirty="0" smtClean="0"/>
                        <a:t> and Detainment by CCDC, 2011-2012.</a:t>
                      </a:r>
                      <a:endParaRPr lang="en-US" sz="2800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839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</a:tr>
              <a:tr h="6743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Legal 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5,989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6,185</a:t>
                      </a:r>
                      <a:endParaRPr lang="en-US" sz="2400" dirty="0"/>
                    </a:p>
                  </a:txBody>
                  <a:tcPr/>
                </a:tc>
              </a:tr>
              <a:tr h="8670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CCDC</a:t>
                      </a:r>
                      <a:r>
                        <a:rPr lang="en-US" sz="2400" baseline="0" dirty="0" smtClean="0"/>
                        <a:t> Detainees with Mental Illness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5,703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Available</a:t>
                      </a:r>
                      <a:endParaRPr lang="en-US" sz="2400" dirty="0"/>
                    </a:p>
                  </a:txBody>
                  <a:tcPr/>
                </a:tc>
              </a:tr>
              <a:tr h="1271700">
                <a:tc gridSpan="3">
                  <a:txBody>
                    <a:bodyPr/>
                    <a:lstStyle/>
                    <a:p>
                      <a:pPr lvl="1" algn="l"/>
                      <a:r>
                        <a:rPr lang="en-US" sz="1400" dirty="0" smtClean="0"/>
                        <a:t>Note: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Total may include individuals counted more than once due to multiple legal holds.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248 individuals were placed on legal holds from CCDC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862611"/>
              </p:ext>
            </p:extLst>
          </p:nvPr>
        </p:nvGraphicFramePr>
        <p:xfrm>
          <a:off x="76200" y="990600"/>
          <a:ext cx="89916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Criminalization of Mental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05490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</a:t>
            </a:r>
            <a:r>
              <a:rPr lang="en-US" dirty="0"/>
              <a:t>incentive </a:t>
            </a:r>
            <a:r>
              <a:rPr lang="en-US" dirty="0" smtClean="0"/>
              <a:t>for criminalization</a:t>
            </a:r>
            <a:endParaRPr lang="en-US" dirty="0"/>
          </a:p>
          <a:p>
            <a:r>
              <a:rPr lang="en-US" dirty="0" smtClean="0"/>
              <a:t>2001 Report by </a:t>
            </a:r>
            <a:r>
              <a:rPr lang="en-US" dirty="0"/>
              <a:t>the Bureau of Justice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operating costs per prisoner in Nevada were $48.14 per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/>
              <a:t>VERA Institute of Justice study</a:t>
            </a:r>
          </a:p>
          <a:p>
            <a:pPr lvl="1"/>
            <a:r>
              <a:rPr lang="en-US" dirty="0"/>
              <a:t>States spent an average of $76.03 per inmate per day in </a:t>
            </a:r>
            <a:r>
              <a:rPr lang="en-US" dirty="0" smtClean="0"/>
              <a:t>2010</a:t>
            </a:r>
          </a:p>
          <a:p>
            <a:pPr lvl="1"/>
            <a:r>
              <a:rPr lang="en-US" dirty="0"/>
              <a:t>Nevada </a:t>
            </a:r>
            <a:r>
              <a:rPr lang="en-US" dirty="0" smtClean="0"/>
              <a:t>prison </a:t>
            </a:r>
            <a:r>
              <a:rPr lang="en-US" dirty="0"/>
              <a:t>expenditures had increased by 9.39 percent between 2006 </a:t>
            </a:r>
            <a:r>
              <a:rPr lang="en-US" dirty="0" smtClean="0"/>
              <a:t>and </a:t>
            </a:r>
            <a:r>
              <a:rPr lang="en-US" dirty="0"/>
              <a:t>2010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Criminalization of Mental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052519"/>
              </p:ext>
            </p:extLst>
          </p:nvPr>
        </p:nvGraphicFramePr>
        <p:xfrm>
          <a:off x="457200" y="536502"/>
          <a:ext cx="8229600" cy="494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20898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Table</a:t>
                      </a:r>
                      <a:r>
                        <a:rPr lang="en-US" sz="3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3. </a:t>
                      </a:r>
                      <a:r>
                        <a:rPr lang="en-US" sz="3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Comparison of Treatment and Incarceration Costs, FY 2012</a:t>
                      </a:r>
                      <a:endParaRPr lang="en-US" sz="36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7963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NNAMHS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SNAMHS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LVMPD</a:t>
                      </a:r>
                    </a:p>
                  </a:txBody>
                  <a:tcPr marL="9525" marR="9525" marT="9525" marB="0" anchor="b"/>
                </a:tc>
              </a:tr>
              <a:tr h="14795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Admission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Incarceration (Per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bed day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$1383.71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$656.10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$144.00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4856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 Clinic Visit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$197.84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$166.54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1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Expansion of existing jail diversion programs, such as Mental Health Court, to include service provision for more mentally-disordered individuals.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Development of government and community partnerships to provide seriously mentally ill individuals with case management services and the social supports necessary to successfully transition from incarceration to community living.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Community-based program involving multiple Nevada government and local partnerships </a:t>
            </a:r>
            <a:endParaRPr lang="en-US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/>
              <a:t>Diverts </a:t>
            </a:r>
            <a:r>
              <a:rPr lang="en-US" dirty="0"/>
              <a:t>non-violent offenders with mental illness into treatment </a:t>
            </a:r>
            <a:r>
              <a:rPr lang="en-US" dirty="0" smtClean="0"/>
              <a:t>programs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Goal: Reduce </a:t>
            </a:r>
            <a:r>
              <a:rPr lang="en-US" dirty="0"/>
              <a:t>or eliminate offender recidivism by </a:t>
            </a:r>
            <a:r>
              <a:rPr lang="en-US" dirty="0" smtClean="0"/>
              <a:t>treating </a:t>
            </a:r>
            <a:r>
              <a:rPr lang="en-US" dirty="0"/>
              <a:t>mental </a:t>
            </a:r>
            <a:r>
              <a:rPr lang="en-US" dirty="0" smtClean="0"/>
              <a:t>illness</a:t>
            </a:r>
            <a:r>
              <a:rPr lang="en-US" dirty="0"/>
              <a:t> 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Court (MHC)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77010"/>
              </p:ext>
            </p:extLst>
          </p:nvPr>
        </p:nvGraphicFramePr>
        <p:xfrm>
          <a:off x="457200" y="381000"/>
          <a:ext cx="8229600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1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388308"/>
              </p:ext>
            </p:extLst>
          </p:nvPr>
        </p:nvGraphicFramePr>
        <p:xfrm>
          <a:off x="228600" y="3810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4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Three times as many individuals with serious mental illness (SMI) are incarcerated than receiving hospital-based treatment.</a:t>
            </a:r>
          </a:p>
          <a:p>
            <a:pPr marL="109728" indent="0">
              <a:buNone/>
            </a:pPr>
            <a:endParaRPr lang="en-US" sz="1600" dirty="0" smtClean="0"/>
          </a:p>
          <a:p>
            <a:r>
              <a:rPr lang="en-US" dirty="0" smtClean="0"/>
              <a:t>In the last 30 years, the number of inmates with SMI has tripled.</a:t>
            </a:r>
          </a:p>
          <a:p>
            <a:pPr marL="109728" indent="0">
              <a:buNone/>
            </a:pPr>
            <a:endParaRPr lang="en-US" sz="1600" dirty="0" smtClean="0"/>
          </a:p>
          <a:p>
            <a:r>
              <a:rPr lang="en-US" dirty="0" smtClean="0"/>
              <a:t>7-16% of inmates have a mental illness.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95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Authorizes </a:t>
            </a:r>
            <a:r>
              <a:rPr lang="en-US" sz="2800" dirty="0"/>
              <a:t>involuntary court-ordered </a:t>
            </a:r>
            <a:r>
              <a:rPr lang="en-US" sz="2800" dirty="0" smtClean="0"/>
              <a:t>admission of </a:t>
            </a:r>
            <a:r>
              <a:rPr lang="en-US" sz="2800" dirty="0"/>
              <a:t>certain </a:t>
            </a:r>
            <a:r>
              <a:rPr lang="en-US" sz="2800" dirty="0" smtClean="0"/>
              <a:t>adults </a:t>
            </a:r>
            <a:r>
              <a:rPr lang="en-US" sz="2800" dirty="0"/>
              <a:t>with mental illness </a:t>
            </a:r>
            <a:r>
              <a:rPr lang="en-US" sz="2800" dirty="0" smtClean="0"/>
              <a:t>to programs of </a:t>
            </a:r>
            <a:r>
              <a:rPr lang="en-US" sz="2800" dirty="0"/>
              <a:t>outpatient </a:t>
            </a:r>
            <a:r>
              <a:rPr lang="en-US" sz="2800" dirty="0" smtClean="0"/>
              <a:t>services.</a:t>
            </a:r>
          </a:p>
          <a:p>
            <a:pPr marL="393192" lvl="1" indent="0">
              <a:buNone/>
            </a:pPr>
            <a:endParaRPr lang="en-US" b="1" i="1" dirty="0" smtClean="0"/>
          </a:p>
          <a:p>
            <a:pPr lvl="1"/>
            <a:r>
              <a:rPr lang="en-US" dirty="0" smtClean="0"/>
              <a:t>History </a:t>
            </a:r>
            <a:r>
              <a:rPr lang="en-US" dirty="0"/>
              <a:t>of </a:t>
            </a:r>
            <a:r>
              <a:rPr lang="en-US" dirty="0" smtClean="0"/>
              <a:t> treatment noncompliance</a:t>
            </a:r>
            <a:endParaRPr lang="en-US" sz="800" dirty="0" smtClean="0"/>
          </a:p>
          <a:p>
            <a:pPr lvl="1"/>
            <a:r>
              <a:rPr lang="en-US" dirty="0" smtClean="0"/>
              <a:t>Able to live </a:t>
            </a:r>
            <a:r>
              <a:rPr lang="en-US" dirty="0"/>
              <a:t>safely in the </a:t>
            </a:r>
            <a:r>
              <a:rPr lang="en-US" dirty="0" smtClean="0"/>
              <a:t>community</a:t>
            </a:r>
            <a:endParaRPr lang="en-US" sz="800" dirty="0"/>
          </a:p>
          <a:p>
            <a:pPr lvl="1"/>
            <a:r>
              <a:rPr lang="en-US" dirty="0" smtClean="0"/>
              <a:t>Admission necessary to prevent further disability likely to result </a:t>
            </a:r>
            <a:r>
              <a:rPr lang="en-US" dirty="0"/>
              <a:t>in harm to </a:t>
            </a:r>
            <a:r>
              <a:rPr lang="en-US" dirty="0" smtClean="0"/>
              <a:t>self or others</a:t>
            </a:r>
            <a:endParaRPr lang="en-US" sz="800" dirty="0"/>
          </a:p>
          <a:p>
            <a:pPr lvl="1"/>
            <a:r>
              <a:rPr lang="en-US" dirty="0" smtClean="0"/>
              <a:t>Limited ability to comply voluntarily with treatment</a:t>
            </a:r>
            <a:endParaRPr lang="en-US" sz="800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east </a:t>
            </a:r>
            <a:r>
              <a:rPr lang="en-US" dirty="0"/>
              <a:t>restrictive treatment </a:t>
            </a:r>
            <a:r>
              <a:rPr lang="en-US" dirty="0" smtClean="0"/>
              <a:t>option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2013 Legislative Session: Assembly Bill 297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9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Rawson Neal Behavioral Health Center</a:t>
            </a:r>
          </a:p>
          <a:p>
            <a:pPr lvl="1"/>
            <a:r>
              <a:rPr lang="en-US" dirty="0"/>
              <a:t>Seamless transition to outpatient care</a:t>
            </a:r>
          </a:p>
          <a:p>
            <a:pPr lvl="1"/>
            <a:r>
              <a:rPr lang="en-US" dirty="0" smtClean="0"/>
              <a:t>Intensive </a:t>
            </a:r>
            <a:r>
              <a:rPr lang="en-US" dirty="0"/>
              <a:t>case management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Housing provision</a:t>
            </a:r>
            <a:endParaRPr lang="en-US" dirty="0"/>
          </a:p>
          <a:p>
            <a:pPr lvl="2"/>
            <a:r>
              <a:rPr lang="en-US" dirty="0" smtClean="0"/>
              <a:t>Dependent on strengthening partnerships between Mental Health and Criminal Justice </a:t>
            </a:r>
            <a:r>
              <a:rPr lang="en-US" dirty="0" smtClean="0"/>
              <a:t>professionals</a:t>
            </a:r>
          </a:p>
          <a:p>
            <a:pPr marL="630936" lvl="2" indent="0">
              <a:buNone/>
            </a:pPr>
            <a:endParaRPr lang="en-US" sz="1400" dirty="0" smtClean="0"/>
          </a:p>
          <a:p>
            <a:r>
              <a:rPr lang="en-US" dirty="0" smtClean="0"/>
              <a:t>Drop-in Center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ntegration into the community</a:t>
            </a:r>
          </a:p>
          <a:p>
            <a:pPr lvl="1"/>
            <a:r>
              <a:rPr lang="en-US" dirty="0" smtClean="0"/>
              <a:t>Peer support</a:t>
            </a:r>
          </a:p>
          <a:p>
            <a:pPr lvl="1"/>
            <a:r>
              <a:rPr lang="en-US" dirty="0" smtClean="0"/>
              <a:t>Vocational training</a:t>
            </a:r>
          </a:p>
          <a:p>
            <a:pPr lvl="1"/>
            <a:r>
              <a:rPr lang="en-US" dirty="0" smtClean="0"/>
              <a:t>Community resource and service access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Seamless Transitions to Outpatient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Advocacy Center Study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1430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82" y="5562600"/>
            <a:ext cx="792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Figure 20. Prevalence of Mental Health Diversion Practices: A Survey of the States (2013)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07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488509"/>
              </p:ext>
            </p:extLst>
          </p:nvPr>
        </p:nvGraphicFramePr>
        <p:xfrm>
          <a:off x="838198" y="990601"/>
          <a:ext cx="7239000" cy="4800598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1142999">
                <a:tc gridSpan="4">
                  <a:txBody>
                    <a:bodyPr/>
                    <a:lstStyle/>
                    <a:p>
                      <a:pPr algn="l"/>
                      <a:r>
                        <a:rPr lang="en-US" sz="2400" b="1" u="none" dirty="0" smtClean="0">
                          <a:effectLst/>
                        </a:rPr>
                        <a:t>Table 4. Nevada</a:t>
                      </a:r>
                      <a:r>
                        <a:rPr lang="en-US" sz="2400" b="1" u="none" baseline="0" dirty="0" smtClean="0">
                          <a:effectLst/>
                        </a:rPr>
                        <a:t>’s Grade for Mental Health Diversion Practices</a:t>
                      </a:r>
                      <a:endParaRPr lang="en-US" sz="2400" b="1" u="none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079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effectLst/>
                        </a:rPr>
                        <a:t>Percentage of population served by a </a:t>
                      </a:r>
                      <a:r>
                        <a:rPr lang="en-US" b="1" u="none" dirty="0" smtClean="0">
                          <a:effectLst/>
                        </a:rPr>
                        <a:t>Mental Health Court</a:t>
                      </a:r>
                      <a:endParaRPr lang="en-US" b="1" u="none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Percentage of population served by </a:t>
                      </a:r>
                      <a:r>
                        <a:rPr lang="en-US" b="1" dirty="0" smtClean="0">
                          <a:effectLst/>
                        </a:rPr>
                        <a:t>Crisis</a:t>
                      </a:r>
                      <a:r>
                        <a:rPr lang="en-US" b="1" baseline="0" dirty="0" smtClean="0">
                          <a:effectLst/>
                        </a:rPr>
                        <a:t> Intervention Team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Average Percentage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Grade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37%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63%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B+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27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Criminalization of mental illness has placed a high burden on the criminal justice system in </a:t>
            </a:r>
            <a:r>
              <a:rPr lang="en-US" dirty="0" smtClean="0"/>
              <a:t>Nevada</a:t>
            </a:r>
          </a:p>
          <a:p>
            <a:pPr marL="109728" indent="0">
              <a:buNone/>
            </a:pPr>
            <a:endParaRPr lang="en-US" sz="1200" dirty="0" smtClean="0"/>
          </a:p>
          <a:p>
            <a:r>
              <a:rPr lang="en-US" dirty="0" smtClean="0"/>
              <a:t>An approach involving multiple programs ranging in levels of intensity is needed to reduce this </a:t>
            </a:r>
            <a:r>
              <a:rPr lang="en-US" dirty="0" smtClean="0"/>
              <a:t>burden</a:t>
            </a:r>
          </a:p>
          <a:p>
            <a:pPr marL="109728" indent="0">
              <a:buNone/>
            </a:pPr>
            <a:endParaRPr lang="en-US" sz="1200" dirty="0" smtClean="0"/>
          </a:p>
          <a:p>
            <a:r>
              <a:rPr lang="en-US" dirty="0" smtClean="0"/>
              <a:t>Longitudinal data need to be collected to evaluate the effectiveness of each of these programs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3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Cross-matched data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dirty="0" smtClean="0"/>
              <a:t>oes </a:t>
            </a:r>
            <a:r>
              <a:rPr lang="en-US" dirty="0"/>
              <a:t>not account for those individuals </a:t>
            </a:r>
            <a:r>
              <a:rPr lang="en-US" dirty="0" smtClean="0"/>
              <a:t>utilizing </a:t>
            </a:r>
            <a:r>
              <a:rPr lang="en-US" dirty="0"/>
              <a:t>private services </a:t>
            </a:r>
            <a:endParaRPr lang="en-US" dirty="0" smtClean="0"/>
          </a:p>
          <a:p>
            <a:pPr lvl="1"/>
            <a:r>
              <a:rPr lang="en-US" dirty="0" smtClean="0"/>
              <a:t>Underrepresentation of mental illness in jails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Misclassification</a:t>
            </a:r>
          </a:p>
          <a:p>
            <a:pPr lvl="1"/>
            <a:r>
              <a:rPr lang="en-US" dirty="0" smtClean="0"/>
              <a:t>Prevalence </a:t>
            </a:r>
            <a:r>
              <a:rPr lang="en-US" dirty="0"/>
              <a:t>rates </a:t>
            </a:r>
            <a:r>
              <a:rPr lang="en-US" dirty="0" smtClean="0"/>
              <a:t> sometimes total </a:t>
            </a:r>
            <a:r>
              <a:rPr lang="en-US" dirty="0"/>
              <a:t>over 100 </a:t>
            </a:r>
            <a:r>
              <a:rPr lang="en-US" dirty="0" smtClean="0"/>
              <a:t>percent</a:t>
            </a:r>
          </a:p>
          <a:p>
            <a:pPr lvl="1"/>
            <a:endParaRPr lang="en-US" sz="1000" dirty="0"/>
          </a:p>
          <a:p>
            <a:r>
              <a:rPr lang="en-US" dirty="0" smtClean="0"/>
              <a:t>Individuals may </a:t>
            </a:r>
            <a:r>
              <a:rPr lang="en-US" dirty="0"/>
              <a:t>not be current utilizers of </a:t>
            </a:r>
            <a:r>
              <a:rPr lang="en-US" dirty="0" smtClean="0"/>
              <a:t>psychiatric </a:t>
            </a:r>
            <a:r>
              <a:rPr lang="en-US" dirty="0" smtClean="0"/>
              <a:t>services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dirty="0" smtClean="0"/>
              <a:t>MHDS clients may have been </a:t>
            </a:r>
            <a:r>
              <a:rPr lang="en-US" dirty="0"/>
              <a:t>detained </a:t>
            </a:r>
            <a:r>
              <a:rPr lang="en-US" dirty="0" smtClean="0"/>
              <a:t>elsewhere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ctual </a:t>
            </a:r>
            <a:r>
              <a:rPr lang="en-US" dirty="0"/>
              <a:t>prevalence of </a:t>
            </a:r>
            <a:r>
              <a:rPr lang="en-US" dirty="0" smtClean="0"/>
              <a:t>incarceration may </a:t>
            </a:r>
            <a:r>
              <a:rPr lang="en-US" dirty="0"/>
              <a:t>be </a:t>
            </a:r>
            <a:r>
              <a:rPr lang="en-US" dirty="0" smtClean="0"/>
              <a:t>higher</a:t>
            </a:r>
          </a:p>
          <a:p>
            <a:pPr lvl="1"/>
            <a:r>
              <a:rPr lang="en-US" dirty="0" smtClean="0"/>
              <a:t>Study of </a:t>
            </a:r>
            <a:r>
              <a:rPr lang="en-US" dirty="0"/>
              <a:t>incarceration statewide </a:t>
            </a:r>
            <a:r>
              <a:rPr lang="en-US" dirty="0" smtClean="0"/>
              <a:t>is recommended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/>
              <a:t>Limitations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more information, contact:</a:t>
            </a:r>
          </a:p>
          <a:p>
            <a:pPr lvl="1"/>
            <a:r>
              <a:rPr lang="en-US" b="1" dirty="0"/>
              <a:t>Christopher Moore</a:t>
            </a:r>
          </a:p>
          <a:p>
            <a:pPr lvl="1"/>
            <a:r>
              <a:rPr lang="en-US" dirty="0"/>
              <a:t>Southern Nevada Adult Mental Health Services</a:t>
            </a:r>
          </a:p>
          <a:p>
            <a:pPr lvl="2"/>
            <a:r>
              <a:rPr lang="en-US" dirty="0"/>
              <a:t>Telephone: (702)486-6447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2"/>
              </a:rPr>
              <a:t>chrismoore@health.nv.gov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13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CCDC results of this study have also been presented in a Nevada Division of Public and Behavioral Health Report:</a:t>
            </a:r>
          </a:p>
          <a:p>
            <a:pPr lvl="1"/>
            <a:r>
              <a:rPr lang="en-US" dirty="0" smtClean="0"/>
              <a:t>Moore, C., </a:t>
            </a:r>
            <a:r>
              <a:rPr lang="en-US" dirty="0" err="1" smtClean="0"/>
              <a:t>Kvam</a:t>
            </a:r>
            <a:r>
              <a:rPr lang="en-US" dirty="0" smtClean="0"/>
              <a:t>, J. </a:t>
            </a:r>
            <a:r>
              <a:rPr lang="en-US" dirty="0" err="1" smtClean="0"/>
              <a:t>Azzam</a:t>
            </a:r>
            <a:r>
              <a:rPr lang="en-US" dirty="0" smtClean="0"/>
              <a:t>, I., Graber, P., &amp; Peek, J. (2013, March). Mental Illness and the Criminal Justice System: Clark County, Nevada.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health.nv.gov/publications.htm</a:t>
            </a:r>
            <a:endParaRPr lang="en-US" dirty="0" smtClean="0"/>
          </a:p>
          <a:p>
            <a:pPr lvl="1"/>
            <a:endParaRPr lang="en-US" sz="1500" dirty="0" smtClean="0"/>
          </a:p>
          <a:p>
            <a:r>
              <a:rPr lang="en-US" dirty="0" smtClean="0"/>
              <a:t>The authors thank Jodie </a:t>
            </a:r>
            <a:r>
              <a:rPr lang="en-US" dirty="0" err="1" smtClean="0"/>
              <a:t>Gerson</a:t>
            </a:r>
            <a:r>
              <a:rPr lang="en-US" dirty="0" smtClean="0"/>
              <a:t>, Sharon </a:t>
            </a:r>
            <a:r>
              <a:rPr lang="en-US" dirty="0" err="1" smtClean="0"/>
              <a:t>Dollarhide</a:t>
            </a:r>
            <a:r>
              <a:rPr lang="en-US" dirty="0" smtClean="0"/>
              <a:t>, Kurt Green, and Adrian Ramirez for providing MHDS data. The authors also thank Dr. Patricia Cruz for providing guidance in the development of this presentation.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15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sz="2500" dirty="0"/>
              <a:t>Guerino, P. H., Harrison, P.M, &amp; Sabol, W.J. (2011, December). </a:t>
            </a:r>
            <a:r>
              <a:rPr lang="en-US" sz="2500" i="1" dirty="0"/>
              <a:t>Prisoners in 2010.</a:t>
            </a:r>
            <a:r>
              <a:rPr lang="en-US" sz="2500" dirty="0"/>
              <a:t> Retrieved 15 2013, March, from Bureau of Justice Statistics: http://bjs.gov/content/pub/pdf/p10.pdf</a:t>
            </a:r>
          </a:p>
          <a:p>
            <a:r>
              <a:rPr lang="en-US" sz="2500" dirty="0"/>
              <a:t>McKnight, T. (2012). </a:t>
            </a:r>
            <a:r>
              <a:rPr lang="en-US" sz="2500" i="1" dirty="0"/>
              <a:t>Nevada's Division of Mental Health and Developmental Services 2012 Needs Assessment.</a:t>
            </a:r>
            <a:r>
              <a:rPr lang="en-US" sz="2500" dirty="0"/>
              <a:t> State of Nevada Division of Mental Health and Developmental Services.</a:t>
            </a:r>
          </a:p>
          <a:p>
            <a:r>
              <a:rPr lang="en-US" sz="2500" dirty="0"/>
              <a:t>Osterweil, N. (2011, 17 November). </a:t>
            </a:r>
            <a:r>
              <a:rPr lang="en-US" sz="2500" i="1" dirty="0"/>
              <a:t>Severe Mental Disorders Highly Prevalent in Jails, Prisons</a:t>
            </a:r>
            <a:r>
              <a:rPr lang="en-US" sz="2500" dirty="0"/>
              <a:t>. Retrieved March 14, 2013, from Clinical Psychiatry News: </a:t>
            </a:r>
            <a:r>
              <a:rPr lang="en-US" sz="2500" u="sng" dirty="0">
                <a:hlinkClick r:id="rId2"/>
              </a:rPr>
              <a:t>http://www.clinicalpsychiatrynews.com/news/more-top-news/single-view/severe-mental-disorders-highly-prevalent-in-jails-prisons/a25755da9f.html</a:t>
            </a:r>
            <a:r>
              <a:rPr lang="en-US" sz="2500" dirty="0"/>
              <a:t>. </a:t>
            </a:r>
            <a:endParaRPr lang="en-US" sz="2500" dirty="0" smtClean="0"/>
          </a:p>
          <a:p>
            <a:r>
              <a:rPr lang="en-US" sz="2500" dirty="0" smtClean="0"/>
              <a:t>Steadman, H.J., </a:t>
            </a:r>
            <a:r>
              <a:rPr lang="en-US" sz="2500" dirty="0" err="1" smtClean="0"/>
              <a:t>Osher</a:t>
            </a:r>
            <a:r>
              <a:rPr lang="en-US" sz="2500" dirty="0" smtClean="0"/>
              <a:t>, F.C., Robbins, P.C., Case, B., Samuels, S. </a:t>
            </a:r>
            <a:r>
              <a:rPr lang="en-US" sz="2500" dirty="0"/>
              <a:t>(2009), “Prevalence of serious mental illness among jail </a:t>
            </a:r>
            <a:r>
              <a:rPr lang="en-US" sz="2500" dirty="0" smtClean="0"/>
              <a:t>inmates. </a:t>
            </a:r>
            <a:r>
              <a:rPr lang="en-US" sz="2500" i="1" dirty="0" smtClean="0"/>
              <a:t>Psychiatric </a:t>
            </a:r>
            <a:r>
              <a:rPr lang="en-US" sz="2500" i="1" dirty="0"/>
              <a:t>Services</a:t>
            </a:r>
            <a:r>
              <a:rPr lang="en-US" sz="2500" dirty="0"/>
              <a:t>;60:761–765. </a:t>
            </a:r>
            <a:r>
              <a:rPr lang="en-US" sz="2500" dirty="0" err="1"/>
              <a:t>doi</a:t>
            </a:r>
            <a:r>
              <a:rPr lang="en-US" sz="2500" dirty="0"/>
              <a:t>: 10.1176/appi.ps.60.6.761.</a:t>
            </a:r>
            <a:endParaRPr lang="en-US" sz="2500" dirty="0"/>
          </a:p>
          <a:p>
            <a:r>
              <a:rPr lang="en-US" sz="2500" dirty="0"/>
              <a:t>Stephan, J. (2004, June). </a:t>
            </a:r>
            <a:r>
              <a:rPr lang="en-US" sz="2500" i="1" dirty="0"/>
              <a:t>State Prison Expenditures, 2001.</a:t>
            </a:r>
            <a:r>
              <a:rPr lang="en-US" sz="2500" dirty="0"/>
              <a:t> Retrieved March 17, 2013, from Bureau of Justice Statistics: </a:t>
            </a:r>
            <a:r>
              <a:rPr lang="en-US" sz="2500" u="sng" dirty="0">
                <a:hlinkClick r:id="rId3"/>
              </a:rPr>
              <a:t>http://bjs.gov/content/pub/pdf/spe01.pdf</a:t>
            </a:r>
            <a:r>
              <a:rPr lang="en-US" sz="2500" dirty="0"/>
              <a:t>. </a:t>
            </a:r>
          </a:p>
          <a:p>
            <a:r>
              <a:rPr lang="en-US" sz="2500" dirty="0"/>
              <a:t>Subramanian, R. &amp; Tublitz, R. (2012, September). </a:t>
            </a:r>
            <a:r>
              <a:rPr lang="en-US" sz="2500" i="1" dirty="0"/>
              <a:t>Realigning Justice Resources: A Review of Population and Spending Shifts in Prison and Community Corrections.</a:t>
            </a:r>
            <a:r>
              <a:rPr lang="en-US" sz="2500" dirty="0"/>
              <a:t> Retrieved March 17, 2013, from VERA Institute of Justice: </a:t>
            </a:r>
            <a:r>
              <a:rPr lang="en-US" sz="2500" u="sng" dirty="0">
                <a:hlinkClick r:id="rId4"/>
              </a:rPr>
              <a:t>http://www.vera.org/files/Full%20Report.pdf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Teplin</a:t>
            </a:r>
            <a:r>
              <a:rPr lang="en-US" sz="2500" dirty="0" smtClean="0"/>
              <a:t>, L.A. (1990). </a:t>
            </a:r>
            <a:r>
              <a:rPr lang="en-US" sz="2500" dirty="0"/>
              <a:t>The prevalence of severe mental disorder among male urban jail detainees: comparison with the Epidemiologic Catchment Area Program</a:t>
            </a:r>
            <a:r>
              <a:rPr lang="en-US" sz="2500" b="1" dirty="0"/>
              <a:t>.</a:t>
            </a:r>
            <a:r>
              <a:rPr lang="en-US" sz="2500" dirty="0" smtClean="0"/>
              <a:t> </a:t>
            </a:r>
            <a:r>
              <a:rPr lang="en-US" sz="2500" i="1" dirty="0" smtClean="0"/>
              <a:t>Am J Public Health</a:t>
            </a:r>
            <a:r>
              <a:rPr lang="en-US" sz="2500" dirty="0" smtClean="0"/>
              <a:t>. </a:t>
            </a:r>
            <a:r>
              <a:rPr lang="en-US" sz="2500" dirty="0"/>
              <a:t>80(6</a:t>
            </a:r>
            <a:r>
              <a:rPr lang="en-US" sz="2500" dirty="0" smtClean="0"/>
              <a:t>), </a:t>
            </a:r>
            <a:r>
              <a:rPr lang="en-US" sz="2500" dirty="0"/>
              <a:t>663–669.</a:t>
            </a:r>
            <a:endParaRPr lang="en-US" sz="2500" dirty="0" smtClean="0"/>
          </a:p>
          <a:p>
            <a:r>
              <a:rPr lang="en-US" sz="2500" dirty="0" smtClean="0"/>
              <a:t>Torrey, E.F., Kennard, A.D., </a:t>
            </a:r>
            <a:r>
              <a:rPr lang="en-US" sz="2500" dirty="0" err="1" smtClean="0"/>
              <a:t>Eslinger</a:t>
            </a:r>
            <a:r>
              <a:rPr lang="en-US" sz="2500" dirty="0" smtClean="0"/>
              <a:t>, D., Lamb, R., &amp; </a:t>
            </a:r>
            <a:r>
              <a:rPr lang="en-US" sz="2500" dirty="0" err="1" smtClean="0"/>
              <a:t>Pavle</a:t>
            </a:r>
            <a:r>
              <a:rPr lang="en-US" sz="2500" dirty="0" smtClean="0"/>
              <a:t>, J. (2010, May). </a:t>
            </a:r>
            <a:r>
              <a:rPr lang="en-US" sz="2500" i="1" dirty="0" smtClean="0"/>
              <a:t>More Mentally Ill Persons are in Jails and Prisons Than Hospitals: A Survey of the States</a:t>
            </a:r>
            <a:r>
              <a:rPr lang="en-US" sz="2500" dirty="0" smtClean="0"/>
              <a:t>. </a:t>
            </a:r>
            <a:r>
              <a:rPr lang="en-US" sz="2500" dirty="0"/>
              <a:t>Retrieved from: http://www.treatmentadvocacycenter.org/storage/documents/final_jails_v_hospitals_study.pdf</a:t>
            </a:r>
            <a:endParaRPr lang="en-US" sz="2500" dirty="0"/>
          </a:p>
          <a:p>
            <a:r>
              <a:rPr lang="en-US" sz="2500" i="1" dirty="0"/>
              <a:t>United States Census Bureau.</a:t>
            </a:r>
            <a:r>
              <a:rPr lang="en-US" sz="2500" dirty="0"/>
              <a:t> (2010). </a:t>
            </a:r>
            <a:r>
              <a:rPr lang="en-US" sz="2500" i="1" dirty="0"/>
              <a:t>American Fact Finder: Clark County, Nevada</a:t>
            </a:r>
            <a:r>
              <a:rPr lang="en-US" sz="2500" dirty="0"/>
              <a:t> Retrieved March 14, 2012, from United States Census Bureau: </a:t>
            </a:r>
            <a:r>
              <a:rPr lang="en-US" sz="2500" u="sng" dirty="0">
                <a:hlinkClick r:id="rId5"/>
              </a:rPr>
              <a:t>http://factfinder2.census.gov/faces/tableservices/jsf/pages/productview.xhtml?pid=DEC_10_DP_DPDP1</a:t>
            </a:r>
            <a:r>
              <a:rPr lang="en-US" sz="2500" dirty="0"/>
              <a:t>. </a:t>
            </a:r>
          </a:p>
          <a:p>
            <a:r>
              <a:rPr lang="en-US" sz="2500" i="1" dirty="0"/>
              <a:t>YCharts</a:t>
            </a:r>
            <a:r>
              <a:rPr lang="en-US" sz="2500" dirty="0"/>
              <a:t>. (2013). </a:t>
            </a:r>
            <a:r>
              <a:rPr lang="en-US" sz="2500" i="1" dirty="0"/>
              <a:t>Nevada Unemployment Rate</a:t>
            </a:r>
            <a:r>
              <a:rPr lang="en-US" sz="2500" dirty="0"/>
              <a:t>. Retrieved March 15, 2013, from YCharts: </a:t>
            </a:r>
            <a:r>
              <a:rPr lang="en-US" sz="2500" u="sng" dirty="0">
                <a:hlinkClick r:id="rId6"/>
              </a:rPr>
              <a:t>http://ycharts.com/indicators/nevada_unemployment_rate</a:t>
            </a:r>
            <a:r>
              <a:rPr lang="en-US" sz="2500" dirty="0"/>
              <a:t>.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Works Cited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Understand the prevalence and demographic distribution of mental illness in the jails of the three most populous counties in Nevada.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Consider policies and programs that have been, or could be, implemented to reduce the burden the criminalization of mental illness has placed on Nevada jails, and provide a better and more appropriate standard of care.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Descriptive Statistics</a:t>
            </a:r>
            <a:r>
              <a:rPr lang="en-US" dirty="0" smtClean="0"/>
              <a:t>: 2011 Division of Mental Health and Developmental Services (MHDS) data were cross-matched with data from three Nevada jails:</a:t>
            </a:r>
          </a:p>
          <a:p>
            <a:pPr lvl="1"/>
            <a:r>
              <a:rPr lang="en-US" dirty="0"/>
              <a:t>Clark County Detention Center (CCDC)</a:t>
            </a:r>
          </a:p>
          <a:p>
            <a:pPr lvl="1"/>
            <a:r>
              <a:rPr lang="en-US" dirty="0"/>
              <a:t>Washoe County Detention Facility (WCDF)</a:t>
            </a:r>
          </a:p>
          <a:p>
            <a:pPr lvl="1"/>
            <a:r>
              <a:rPr lang="en-US" dirty="0"/>
              <a:t>Carson City Jail (CCJ</a:t>
            </a:r>
            <a:r>
              <a:rPr lang="en-US" dirty="0" smtClean="0"/>
              <a:t>)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b="1" dirty="0" smtClean="0"/>
              <a:t>Population data </a:t>
            </a:r>
            <a:r>
              <a:rPr lang="en-US" dirty="0" smtClean="0"/>
              <a:t>from the US Census Bureau were utilized for comparisons with countywide rates for demographic variables</a:t>
            </a:r>
          </a:p>
          <a:p>
            <a:endParaRPr lang="en-US" dirty="0" smtClean="0"/>
          </a:p>
          <a:p>
            <a:r>
              <a:rPr lang="en-US" b="1" dirty="0" smtClean="0"/>
              <a:t>Analytical Statistics</a:t>
            </a:r>
            <a:r>
              <a:rPr lang="en-US" dirty="0" smtClean="0"/>
              <a:t>: Correlation between number of clinic visits/hospital admissions and frequency of incarceration were analyzed using Spearman’s rank correlation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278386"/>
              </p:ext>
            </p:extLst>
          </p:nvPr>
        </p:nvGraphicFramePr>
        <p:xfrm>
          <a:off x="304800" y="11430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673714"/>
              </p:ext>
            </p:extLst>
          </p:nvPr>
        </p:nvGraphicFramePr>
        <p:xfrm>
          <a:off x="228600" y="228600"/>
          <a:ext cx="8686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684341"/>
              </p:ext>
            </p:extLst>
          </p:nvPr>
        </p:nvGraphicFramePr>
        <p:xfrm>
          <a:off x="228600" y="4572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53850"/>
              </p:ext>
            </p:extLst>
          </p:nvPr>
        </p:nvGraphicFramePr>
        <p:xfrm>
          <a:off x="457200" y="3810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2253</TotalTime>
  <Words>1762</Words>
  <Application>Microsoft Office PowerPoint</Application>
  <PresentationFormat>On-screen Show (4:3)</PresentationFormat>
  <Paragraphs>240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Mental Illness and the Criminal Justice System in Nevada    </vt:lpstr>
      <vt:lpstr>Introduction</vt:lpstr>
      <vt:lpstr>Introduction</vt:lpstr>
      <vt:lpstr>Objective</vt:lpstr>
      <vt:lpstr>Methods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Criminalization of Mental Illness</vt:lpstr>
      <vt:lpstr>PowerPoint Presentation</vt:lpstr>
      <vt:lpstr>Criminalization of Mental Illness</vt:lpstr>
      <vt:lpstr>PowerPoint Presentation</vt:lpstr>
      <vt:lpstr>Potential Solutions</vt:lpstr>
      <vt:lpstr>Mental Health Court (MHC)</vt:lpstr>
      <vt:lpstr>PowerPoint Presentation</vt:lpstr>
      <vt:lpstr>PowerPoint Presentation</vt:lpstr>
      <vt:lpstr>2013 Legislative Session: Assembly Bill 297</vt:lpstr>
      <vt:lpstr>Seamless Transitions to Outpatient Services</vt:lpstr>
      <vt:lpstr>Treatment Advocacy Center Study</vt:lpstr>
      <vt:lpstr>PowerPoint Presentation</vt:lpstr>
      <vt:lpstr>Conclusions</vt:lpstr>
      <vt:lpstr>Limitations </vt:lpstr>
      <vt:lpstr>Contact Information</vt:lpstr>
      <vt:lpstr>Acknowledgements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Illness and the Criminal Justice System in Nevada</dc:title>
  <dc:creator>chrismoore</dc:creator>
  <cp:lastModifiedBy>Christopher</cp:lastModifiedBy>
  <cp:revision>186</cp:revision>
  <cp:lastPrinted>2013-08-29T18:48:34Z</cp:lastPrinted>
  <dcterms:created xsi:type="dcterms:W3CDTF">2013-08-01T17:06:04Z</dcterms:created>
  <dcterms:modified xsi:type="dcterms:W3CDTF">2013-09-12T06:59:22Z</dcterms:modified>
</cp:coreProperties>
</file>